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4"/>
  </p:notesMasterIdLst>
  <p:sldIdLst>
    <p:sldId id="256" r:id="rId2"/>
    <p:sldId id="257" r:id="rId3"/>
    <p:sldId id="258" r:id="rId4"/>
    <p:sldId id="259" r:id="rId5"/>
    <p:sldId id="336" r:id="rId6"/>
    <p:sldId id="337" r:id="rId7"/>
    <p:sldId id="260" r:id="rId8"/>
    <p:sldId id="262" r:id="rId9"/>
    <p:sldId id="263" r:id="rId10"/>
    <p:sldId id="274" r:id="rId11"/>
    <p:sldId id="275" r:id="rId12"/>
    <p:sldId id="338" r:id="rId13"/>
    <p:sldId id="340" r:id="rId14"/>
    <p:sldId id="339" r:id="rId15"/>
    <p:sldId id="286" r:id="rId16"/>
    <p:sldId id="287" r:id="rId17"/>
    <p:sldId id="289" r:id="rId18"/>
    <p:sldId id="341" r:id="rId19"/>
    <p:sldId id="293" r:id="rId20"/>
    <p:sldId id="294" r:id="rId21"/>
    <p:sldId id="295" r:id="rId22"/>
    <p:sldId id="296" r:id="rId23"/>
    <p:sldId id="297" r:id="rId24"/>
    <p:sldId id="298" r:id="rId25"/>
    <p:sldId id="300" r:id="rId26"/>
    <p:sldId id="301" r:id="rId27"/>
    <p:sldId id="302" r:id="rId28"/>
    <p:sldId id="303" r:id="rId29"/>
    <p:sldId id="304" r:id="rId30"/>
    <p:sldId id="305" r:id="rId31"/>
    <p:sldId id="306" r:id="rId32"/>
    <p:sldId id="307" r:id="rId33"/>
    <p:sldId id="312" r:id="rId34"/>
    <p:sldId id="342" r:id="rId35"/>
    <p:sldId id="315" r:id="rId36"/>
    <p:sldId id="316" r:id="rId37"/>
    <p:sldId id="343" r:id="rId38"/>
    <p:sldId id="344" r:id="rId39"/>
    <p:sldId id="319" r:id="rId40"/>
    <p:sldId id="320" r:id="rId41"/>
    <p:sldId id="321" r:id="rId42"/>
    <p:sldId id="322" r:id="rId4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560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1753A9-C8CD-424D-8905-CF2597B583A2}" type="datetimeFigureOut">
              <a:rPr lang="en-AU" smtClean="0"/>
              <a:pPr/>
              <a:t>26/11/2016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B9DFB1-3058-4AB1-90BC-E2F13720559E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877482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B9DFB1-3058-4AB1-90BC-E2F13720559E}" type="slidenum">
              <a:rPr lang="en-AU" smtClean="0"/>
              <a:pPr/>
              <a:t>1</a:t>
            </a:fld>
            <a:endParaRPr lang="en-A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B9DFB1-3058-4AB1-90BC-E2F13720559E}" type="slidenum">
              <a:rPr lang="en-AU" smtClean="0"/>
              <a:pPr/>
              <a:t>10</a:t>
            </a:fld>
            <a:endParaRPr lang="en-A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B9DFB1-3058-4AB1-90BC-E2F13720559E}" type="slidenum">
              <a:rPr lang="en-AU" smtClean="0"/>
              <a:pPr/>
              <a:t>11</a:t>
            </a:fld>
            <a:endParaRPr lang="en-A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B9DFB1-3058-4AB1-90BC-E2F13720559E}" type="slidenum">
              <a:rPr lang="en-AU" smtClean="0"/>
              <a:pPr/>
              <a:t>12</a:t>
            </a:fld>
            <a:endParaRPr lang="en-A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B9DFB1-3058-4AB1-90BC-E2F13720559E}" type="slidenum">
              <a:rPr lang="en-AU" smtClean="0"/>
              <a:pPr/>
              <a:t>13</a:t>
            </a:fld>
            <a:endParaRPr lang="en-A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B9DFB1-3058-4AB1-90BC-E2F13720559E}" type="slidenum">
              <a:rPr lang="en-AU" smtClean="0"/>
              <a:pPr/>
              <a:t>14</a:t>
            </a:fld>
            <a:endParaRPr lang="en-A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B9DFB1-3058-4AB1-90BC-E2F13720559E}" type="slidenum">
              <a:rPr lang="en-AU" smtClean="0"/>
              <a:pPr/>
              <a:t>15</a:t>
            </a:fld>
            <a:endParaRPr lang="en-A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B9DFB1-3058-4AB1-90BC-E2F13720559E}" type="slidenum">
              <a:rPr lang="en-AU" smtClean="0"/>
              <a:pPr/>
              <a:t>16</a:t>
            </a:fld>
            <a:endParaRPr lang="en-A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B9DFB1-3058-4AB1-90BC-E2F13720559E}" type="slidenum">
              <a:rPr lang="en-AU" smtClean="0"/>
              <a:pPr/>
              <a:t>17</a:t>
            </a:fld>
            <a:endParaRPr lang="en-A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B9DFB1-3058-4AB1-90BC-E2F13720559E}" type="slidenum">
              <a:rPr lang="en-AU" smtClean="0"/>
              <a:pPr/>
              <a:t>18</a:t>
            </a:fld>
            <a:endParaRPr lang="en-A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B9DFB1-3058-4AB1-90BC-E2F13720559E}" type="slidenum">
              <a:rPr lang="en-AU" smtClean="0"/>
              <a:pPr/>
              <a:t>19</a:t>
            </a:fld>
            <a:endParaRPr lang="en-A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B9DFB1-3058-4AB1-90BC-E2F13720559E}" type="slidenum">
              <a:rPr lang="en-AU" smtClean="0"/>
              <a:pPr/>
              <a:t>2</a:t>
            </a:fld>
            <a:endParaRPr lang="en-A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B9DFB1-3058-4AB1-90BC-E2F13720559E}" type="slidenum">
              <a:rPr lang="en-AU" smtClean="0"/>
              <a:pPr/>
              <a:t>20</a:t>
            </a:fld>
            <a:endParaRPr lang="en-A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B9DFB1-3058-4AB1-90BC-E2F13720559E}" type="slidenum">
              <a:rPr lang="en-AU" smtClean="0"/>
              <a:pPr/>
              <a:t>21</a:t>
            </a:fld>
            <a:endParaRPr lang="en-A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B9DFB1-3058-4AB1-90BC-E2F13720559E}" type="slidenum">
              <a:rPr lang="en-AU" smtClean="0"/>
              <a:pPr/>
              <a:t>22</a:t>
            </a:fld>
            <a:endParaRPr lang="en-A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B9DFB1-3058-4AB1-90BC-E2F13720559E}" type="slidenum">
              <a:rPr lang="en-AU" smtClean="0"/>
              <a:pPr/>
              <a:t>23</a:t>
            </a:fld>
            <a:endParaRPr lang="en-AU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B9DFB1-3058-4AB1-90BC-E2F13720559E}" type="slidenum">
              <a:rPr lang="en-AU" smtClean="0"/>
              <a:pPr/>
              <a:t>24</a:t>
            </a:fld>
            <a:endParaRPr lang="en-AU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B9DFB1-3058-4AB1-90BC-E2F13720559E}" type="slidenum">
              <a:rPr lang="en-AU" smtClean="0"/>
              <a:pPr/>
              <a:t>25</a:t>
            </a:fld>
            <a:endParaRPr lang="en-AU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B9DFB1-3058-4AB1-90BC-E2F13720559E}" type="slidenum">
              <a:rPr lang="en-AU" smtClean="0"/>
              <a:pPr/>
              <a:t>26</a:t>
            </a:fld>
            <a:endParaRPr lang="en-AU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B9DFB1-3058-4AB1-90BC-E2F13720559E}" type="slidenum">
              <a:rPr lang="en-AU" smtClean="0"/>
              <a:pPr/>
              <a:t>27</a:t>
            </a:fld>
            <a:endParaRPr lang="en-AU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B9DFB1-3058-4AB1-90BC-E2F13720559E}" type="slidenum">
              <a:rPr lang="en-AU" smtClean="0"/>
              <a:pPr/>
              <a:t>28</a:t>
            </a:fld>
            <a:endParaRPr lang="en-AU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B9DFB1-3058-4AB1-90BC-E2F13720559E}" type="slidenum">
              <a:rPr lang="en-AU" smtClean="0"/>
              <a:pPr/>
              <a:t>29</a:t>
            </a:fld>
            <a:endParaRPr lang="en-A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B9DFB1-3058-4AB1-90BC-E2F13720559E}" type="slidenum">
              <a:rPr lang="en-AU" smtClean="0"/>
              <a:pPr/>
              <a:t>3</a:t>
            </a:fld>
            <a:endParaRPr lang="en-AU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B9DFB1-3058-4AB1-90BC-E2F13720559E}" type="slidenum">
              <a:rPr lang="en-AU" smtClean="0"/>
              <a:pPr/>
              <a:t>30</a:t>
            </a:fld>
            <a:endParaRPr lang="en-AU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B9DFB1-3058-4AB1-90BC-E2F13720559E}" type="slidenum">
              <a:rPr lang="en-AU" smtClean="0"/>
              <a:pPr/>
              <a:t>31</a:t>
            </a:fld>
            <a:endParaRPr lang="en-AU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B9DFB1-3058-4AB1-90BC-E2F13720559E}" type="slidenum">
              <a:rPr lang="en-AU" smtClean="0"/>
              <a:pPr/>
              <a:t>32</a:t>
            </a:fld>
            <a:endParaRPr lang="en-AU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B9DFB1-3058-4AB1-90BC-E2F13720559E}" type="slidenum">
              <a:rPr lang="en-AU" smtClean="0"/>
              <a:pPr/>
              <a:t>33</a:t>
            </a:fld>
            <a:endParaRPr lang="en-AU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B9DFB1-3058-4AB1-90BC-E2F13720559E}" type="slidenum">
              <a:rPr lang="en-AU" smtClean="0"/>
              <a:pPr/>
              <a:t>34</a:t>
            </a:fld>
            <a:endParaRPr lang="en-AU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B9DFB1-3058-4AB1-90BC-E2F13720559E}" type="slidenum">
              <a:rPr lang="en-AU" smtClean="0"/>
              <a:pPr/>
              <a:t>35</a:t>
            </a:fld>
            <a:endParaRPr lang="en-AU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B9DFB1-3058-4AB1-90BC-E2F13720559E}" type="slidenum">
              <a:rPr lang="en-AU" smtClean="0"/>
              <a:pPr/>
              <a:t>36</a:t>
            </a:fld>
            <a:endParaRPr lang="en-AU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B9DFB1-3058-4AB1-90BC-E2F13720559E}" type="slidenum">
              <a:rPr lang="en-AU" smtClean="0"/>
              <a:pPr/>
              <a:t>37</a:t>
            </a:fld>
            <a:endParaRPr lang="en-AU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B9DFB1-3058-4AB1-90BC-E2F13720559E}" type="slidenum">
              <a:rPr lang="en-AU" smtClean="0"/>
              <a:pPr/>
              <a:t>38</a:t>
            </a:fld>
            <a:endParaRPr lang="en-AU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B9DFB1-3058-4AB1-90BC-E2F13720559E}" type="slidenum">
              <a:rPr lang="en-AU" smtClean="0"/>
              <a:pPr/>
              <a:t>39</a:t>
            </a:fld>
            <a:endParaRPr lang="en-A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B9DFB1-3058-4AB1-90BC-E2F13720559E}" type="slidenum">
              <a:rPr lang="en-AU" smtClean="0"/>
              <a:pPr/>
              <a:t>4</a:t>
            </a:fld>
            <a:endParaRPr lang="en-AU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B9DFB1-3058-4AB1-90BC-E2F13720559E}" type="slidenum">
              <a:rPr lang="en-AU" smtClean="0"/>
              <a:pPr/>
              <a:t>40</a:t>
            </a:fld>
            <a:endParaRPr lang="en-AU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B9DFB1-3058-4AB1-90BC-E2F13720559E}" type="slidenum">
              <a:rPr lang="en-AU" smtClean="0"/>
              <a:pPr/>
              <a:t>41</a:t>
            </a:fld>
            <a:endParaRPr lang="en-AU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B9DFB1-3058-4AB1-90BC-E2F13720559E}" type="slidenum">
              <a:rPr lang="en-AU" smtClean="0"/>
              <a:pPr/>
              <a:t>42</a:t>
            </a:fld>
            <a:endParaRPr lang="en-A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B9DFB1-3058-4AB1-90BC-E2F13720559E}" type="slidenum">
              <a:rPr lang="en-AU" smtClean="0"/>
              <a:pPr/>
              <a:t>5</a:t>
            </a:fld>
            <a:endParaRPr lang="en-A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B9DFB1-3058-4AB1-90BC-E2F13720559E}" type="slidenum">
              <a:rPr lang="en-AU" smtClean="0"/>
              <a:pPr/>
              <a:t>6</a:t>
            </a:fld>
            <a:endParaRPr lang="en-A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B9DFB1-3058-4AB1-90BC-E2F13720559E}" type="slidenum">
              <a:rPr lang="en-AU" smtClean="0"/>
              <a:pPr/>
              <a:t>7</a:t>
            </a:fld>
            <a:endParaRPr lang="en-A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B9DFB1-3058-4AB1-90BC-E2F13720559E}" type="slidenum">
              <a:rPr lang="en-AU" smtClean="0"/>
              <a:pPr/>
              <a:t>8</a:t>
            </a:fld>
            <a:endParaRPr lang="en-A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B9DFB1-3058-4AB1-90BC-E2F13720559E}" type="slidenum">
              <a:rPr lang="en-AU" smtClean="0"/>
              <a:pPr/>
              <a:t>9</a:t>
            </a:fld>
            <a:endParaRPr lang="en-A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1158240" y="822960"/>
            <a:ext cx="7528560" cy="92964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lIns="0" tIns="0" rIns="0" bIns="0" anchor="t"/>
          <a:lstStyle/>
          <a:p>
            <a:pPr marL="0" marR="0" indent="0" algn="l">
              <a:lnSpc>
                <a:spcPct val="76799"/>
              </a:lnSpc>
              <a:spcAft>
                <a:spcPts val="0"/>
              </a:spcAft>
            </a:pPr>
            <a:r>
              <a:rPr lang="en-US" sz="3200" spc="0">
                <a:solidFill>
                  <a:srgbClr val="99CC99"/>
                </a:solidFill>
                <a:latin typeface="Verdana" panose="22635452340000000000" pitchFamily="2"/>
              </a:rPr>
              <a:t>ENE 104</a:t>
            </a:r>
          </a:p>
          <a:p>
            <a:pPr marL="320040" marR="0" indent="0" algn="l">
              <a:lnSpc>
                <a:spcPct val="74879"/>
              </a:lnSpc>
              <a:spcBef>
                <a:spcPts val="900"/>
              </a:spcBef>
              <a:spcAft>
                <a:spcPts val="0"/>
              </a:spcAft>
            </a:pPr>
            <a:r>
              <a:rPr lang="en-US" sz="3200" spc="0">
                <a:solidFill>
                  <a:srgbClr val="99CC99"/>
                </a:solidFill>
                <a:latin typeface="Verdana" panose="22635452340000000000" pitchFamily="2"/>
              </a:rPr>
              <a:t>Electric Circuit Theory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0"/>
          </p:nvPr>
        </p:nvSpPr>
        <p:spPr>
          <a:xfrm>
            <a:off x="2289175" y="2614930"/>
            <a:ext cx="6397625" cy="94805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lIns="0" tIns="0" rIns="0" bIns="0" anchor="t"/>
          <a:lstStyle/>
          <a:p>
            <a:pPr marL="1691640" marR="0" indent="0" algn="l">
              <a:lnSpc>
                <a:spcPct val="82559"/>
              </a:lnSpc>
              <a:spcAft>
                <a:spcPts val="0"/>
              </a:spcAft>
            </a:pPr>
            <a:r>
              <a:rPr lang="en-US" sz="2750" b="1" spc="0">
                <a:solidFill>
                  <a:srgbClr val="0000FF"/>
                </a:solidFill>
                <a:latin typeface="Tahoma" panose="22635452340000000000" pitchFamily="2"/>
              </a:rPr>
              <a:t>Lecture 09:</a:t>
            </a:r>
          </a:p>
          <a:p>
            <a:pPr marL="0" marR="0" indent="0" algn="l">
              <a:lnSpc>
                <a:spcPct val="95999"/>
              </a:lnSpc>
              <a:spcBef>
                <a:spcPts val="900"/>
              </a:spcBef>
              <a:spcAft>
                <a:spcPts val="180"/>
              </a:spcAft>
            </a:pPr>
            <a:r>
              <a:rPr lang="en-US" sz="2750" spc="0">
                <a:solidFill>
                  <a:srgbClr val="0000FF"/>
                </a:solidFill>
                <a:latin typeface="Tahoma" panose="22635452340000000000" pitchFamily="2"/>
              </a:rPr>
              <a:t>Sinusoidal Steady-State Analysis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0"/>
          </p:nvPr>
        </p:nvSpPr>
        <p:spPr>
          <a:xfrm>
            <a:off x="1429385" y="4688840"/>
            <a:ext cx="7257415" cy="73850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lIns="0" tIns="0" rIns="0" bIns="0" anchor="t"/>
          <a:lstStyle/>
          <a:p>
            <a:pPr marL="0" marR="0" indent="0" algn="l">
              <a:lnSpc>
                <a:spcPts val="2400"/>
              </a:lnSpc>
              <a:spcAft>
                <a:spcPts val="0"/>
              </a:spcAft>
            </a:pPr>
            <a:r>
              <a:rPr lang="en-US" sz="2050" b="1" spc="-100">
                <a:solidFill>
                  <a:srgbClr val="003333"/>
                </a:solidFill>
                <a:latin typeface="Gungsuh" panose="22635452340000000000" pitchFamily="1"/>
              </a:rPr>
              <a:t>(ENE) Mon, 12 Mar 2012</a:t>
            </a:r>
            <a:r>
              <a:rPr lang="en-US" sz="2050" b="1" spc="-100">
                <a:solidFill>
                  <a:srgbClr val="000080"/>
                </a:solidFill>
                <a:latin typeface="Gungsuh" panose="22635452340000000000" pitchFamily="1"/>
              </a:rPr>
              <a:t> /</a:t>
            </a:r>
            <a:r>
              <a:rPr lang="en-US" sz="2050" b="1" spc="-100">
                <a:solidFill>
                  <a:srgbClr val="003E80"/>
                </a:solidFill>
                <a:latin typeface="Gungsuh" panose="22635452340000000000" pitchFamily="1"/>
              </a:rPr>
              <a:t> (EIE) Wed, 21 Mar 2012</a:t>
            </a:r>
          </a:p>
          <a:p>
            <a:pPr marL="0" marR="0" indent="0" algn="l">
              <a:lnSpc>
                <a:spcPts val="31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000" b="1" spc="-50">
                <a:solidFill>
                  <a:srgbClr val="000066"/>
                </a:solidFill>
                <a:latin typeface="Gungsuh" panose="22635452340000000000" pitchFamily="1"/>
              </a:rPr>
              <a:t>Week #10 : </a:t>
            </a:r>
            <a:r>
              <a:rPr lang="en-US" sz="2900" spc="-50">
                <a:solidFill>
                  <a:srgbClr val="000066"/>
                </a:solidFill>
                <a:latin typeface="Gungsuh" panose="22635452340000000000" pitchFamily="1"/>
              </a:rPr>
              <a:t>Dejwoot KHAWPARISUTH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0"/>
          </p:nvPr>
        </p:nvSpPr>
        <p:spPr>
          <a:xfrm>
            <a:off x="3020695" y="6311265"/>
            <a:ext cx="5666105" cy="37909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lIns="0" tIns="0" rIns="0" bIns="0" anchor="t"/>
          <a:lstStyle/>
          <a:p>
            <a:pPr marL="0" marR="0" indent="0" algn="ctr">
              <a:lnSpc>
                <a:spcPct val="95999"/>
              </a:lnSpc>
              <a:spcAft>
                <a:spcPts val="0"/>
              </a:spcAft>
            </a:pPr>
            <a:r>
              <a:rPr lang="en-US" sz="2500" u="sng" spc="-75">
                <a:solidFill>
                  <a:srgbClr val="0000FF"/>
                </a:solidFill>
                <a:latin typeface="Arial" panose="22635452340000000000" pitchFamily="2"/>
              </a:rPr>
              <a:t>http://webstaff.kmutt.ac.th/~dejwoot.kha/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Text Placeholder 342"/>
          <p:cNvSpPr>
            <a:spLocks noGrp="1"/>
          </p:cNvSpPr>
          <p:nvPr>
            <p:ph type="body" idx="10"/>
          </p:nvPr>
        </p:nvSpPr>
        <p:spPr>
          <a:xfrm>
            <a:off x="100330" y="115570"/>
            <a:ext cx="9006840" cy="483235"/>
          </a:xfrm>
          <a:prstGeom prst="rect">
            <a:avLst/>
          </a:prstGeom>
          <a:noFill/>
          <a:ln w="229235" cmpd="sng">
            <a:solidFill>
              <a:srgbClr val="98BDD1"/>
            </a:solidFill>
            <a:prstDash val="solid"/>
          </a:ln>
        </p:spPr>
        <p:txBody>
          <a:bodyPr lIns="0" tIns="0" rIns="0" bIns="0" anchor="t"/>
          <a:lstStyle/>
          <a:p>
            <a:pPr marL="640080" marR="0" indent="0" algn="l">
              <a:lnSpc>
                <a:spcPct val="82559"/>
              </a:lnSpc>
              <a:spcAft>
                <a:spcPts val="0"/>
              </a:spcAft>
              <a:tabLst>
                <a:tab pos="8930640" algn="r"/>
              </a:tabLst>
            </a:pPr>
            <a:r>
              <a:rPr lang="en-US" sz="3600" spc="-60">
                <a:solidFill>
                  <a:srgbClr val="0066FF"/>
                </a:solidFill>
                <a:latin typeface="Verdana" panose="22635452340000000000" pitchFamily="2"/>
              </a:rPr>
              <a:t>The Phasor:	</a:t>
            </a:r>
            <a:r>
              <a:rPr lang="en-US" sz="1150" b="1" spc="0">
                <a:solidFill>
                  <a:srgbClr val="000080"/>
                </a:solidFill>
                <a:latin typeface="Arial Narrow" panose="22635452340000000000" pitchFamily="2"/>
              </a:rPr>
              <a:t>Page 24</a:t>
            </a:r>
          </a:p>
        </p:txBody>
      </p:sp>
      <p:sp>
        <p:nvSpPr>
          <p:cNvPr id="344" name="Text Placeholder 343"/>
          <p:cNvSpPr>
            <a:spLocks noGrp="1"/>
          </p:cNvSpPr>
          <p:nvPr>
            <p:ph type="body" idx="10"/>
          </p:nvPr>
        </p:nvSpPr>
        <p:spPr>
          <a:xfrm>
            <a:off x="100965" y="6720840"/>
            <a:ext cx="9036050" cy="158750"/>
          </a:xfrm>
          <a:prstGeom prst="rect">
            <a:avLst/>
          </a:prstGeom>
          <a:noFill/>
          <a:ln w="234315" cmpd="sng">
            <a:solidFill>
              <a:srgbClr val="A06E63"/>
            </a:solidFill>
            <a:prstDash val="solid"/>
          </a:ln>
        </p:spPr>
        <p:txBody>
          <a:bodyPr lIns="0" tIns="0" rIns="0" bIns="0" anchor="t"/>
          <a:lstStyle/>
          <a:p>
            <a:pPr marL="0" marR="0" indent="0" algn="l">
              <a:lnSpc>
                <a:spcPct val="95999"/>
              </a:lnSpc>
              <a:spcAft>
                <a:spcPts val="0"/>
              </a:spcAft>
              <a:tabLst>
                <a:tab pos="9003665" algn="r"/>
              </a:tabLst>
            </a:pPr>
            <a:r>
              <a:rPr lang="en-US" sz="1150" spc="0">
                <a:solidFill>
                  <a:srgbClr val="000080"/>
                </a:solidFill>
                <a:latin typeface="Arial Narrow" panose="22635452340000000000" pitchFamily="2"/>
              </a:rPr>
              <a:t>ENE 104	</a:t>
            </a:r>
            <a:r>
              <a:rPr lang="en-US" sz="1150" spc="30">
                <a:solidFill>
                  <a:srgbClr val="000080"/>
                </a:solidFill>
                <a:latin typeface="Arial Narrow" panose="22635452340000000000" pitchFamily="2"/>
              </a:rPr>
              <a:t>Week #10</a:t>
            </a:r>
          </a:p>
          <a:p>
            <a:pPr marL="3429000" marR="0" indent="0" algn="l">
              <a:lnSpc>
                <a:spcPct val="95999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150" spc="100">
                <a:solidFill>
                  <a:srgbClr val="000080"/>
                </a:solidFill>
                <a:latin typeface="Arial Narrow" panose="22635452340000000000" pitchFamily="2"/>
              </a:rPr>
              <a:t>Sinusoidal Stead</a:t>
            </a:r>
            <a:r>
              <a:rPr lang="en-US" sz="1150" spc="100" baseline="-25000">
                <a:solidFill>
                  <a:srgbClr val="000080"/>
                </a:solidFill>
                <a:latin typeface="Arial Narrow" panose="22635452340000000000" pitchFamily="2"/>
              </a:rPr>
              <a:t>y</a:t>
            </a:r>
            <a:r>
              <a:rPr lang="en-US" sz="1150" spc="100">
                <a:solidFill>
                  <a:srgbClr val="000080"/>
                </a:solidFill>
                <a:latin typeface="Arial Narrow" panose="22635452340000000000" pitchFamily="2"/>
              </a:rPr>
              <a:t>-State Analysis</a:t>
            </a:r>
          </a:p>
        </p:txBody>
      </p:sp>
      <p:sp>
        <p:nvSpPr>
          <p:cNvPr id="345" name="Text Placeholder 344"/>
          <p:cNvSpPr>
            <a:spLocks noGrp="1"/>
          </p:cNvSpPr>
          <p:nvPr>
            <p:ph type="body" idx="10"/>
          </p:nvPr>
        </p:nvSpPr>
        <p:spPr>
          <a:xfrm>
            <a:off x="707390" y="720090"/>
            <a:ext cx="3924300" cy="79756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lIns="0" tIns="137160" rIns="0" bIns="0" anchor="t"/>
          <a:lstStyle/>
          <a:p>
            <a:pPr marL="0" marR="0" indent="0" algn="ctr">
              <a:lnSpc>
                <a:spcPct val="95999"/>
              </a:lnSpc>
              <a:spcAft>
                <a:spcPts val="1620"/>
              </a:spcAft>
            </a:pPr>
            <a:r>
              <a:rPr lang="en-US" sz="2800" spc="-70">
                <a:solidFill>
                  <a:srgbClr val="000000"/>
                </a:solidFill>
                <a:latin typeface="Arial" panose="22635452340000000000" pitchFamily="2"/>
              </a:rPr>
              <a:t>A phasor transformation: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Text Placeholder 350"/>
          <p:cNvSpPr>
            <a:spLocks noGrp="1"/>
          </p:cNvSpPr>
          <p:nvPr>
            <p:ph type="body" idx="10"/>
          </p:nvPr>
        </p:nvSpPr>
        <p:spPr>
          <a:xfrm>
            <a:off x="100330" y="114300"/>
            <a:ext cx="9006840" cy="484505"/>
          </a:xfrm>
          <a:prstGeom prst="rect">
            <a:avLst/>
          </a:prstGeom>
          <a:noFill/>
          <a:ln w="240030" cmpd="sng">
            <a:solidFill>
              <a:srgbClr val="E88D50"/>
            </a:solidFill>
            <a:prstDash val="solid"/>
          </a:ln>
        </p:spPr>
        <p:txBody>
          <a:bodyPr lIns="0" tIns="0" rIns="0" bIns="0" anchor="t"/>
          <a:lstStyle/>
          <a:p>
            <a:pPr marL="685800" marR="0" indent="0" algn="l">
              <a:lnSpc>
                <a:spcPts val="3000"/>
              </a:lnSpc>
              <a:spcAft>
                <a:spcPts val="0"/>
              </a:spcAft>
              <a:tabLst>
                <a:tab pos="8952230" algn="r"/>
              </a:tabLst>
            </a:pPr>
            <a:r>
              <a:rPr lang="en-US" sz="3600" spc="-50">
                <a:solidFill>
                  <a:srgbClr val="0066FF"/>
                </a:solidFill>
                <a:latin typeface="Verdana" panose="22635452340000000000" pitchFamily="2"/>
              </a:rPr>
              <a:t>Practice: 10.6	</a:t>
            </a:r>
            <a:r>
              <a:rPr lang="en-US" sz="1150" b="1" spc="0">
                <a:solidFill>
                  <a:srgbClr val="000080"/>
                </a:solidFill>
                <a:latin typeface="Arial Narrow" panose="22635452340000000000" pitchFamily="2"/>
              </a:rPr>
              <a:t>Page 25</a:t>
            </a:r>
          </a:p>
        </p:txBody>
      </p:sp>
      <p:sp>
        <p:nvSpPr>
          <p:cNvPr id="352" name="Text Placeholder 351"/>
          <p:cNvSpPr>
            <a:spLocks noGrp="1"/>
          </p:cNvSpPr>
          <p:nvPr>
            <p:ph type="body" idx="10"/>
          </p:nvPr>
        </p:nvSpPr>
        <p:spPr>
          <a:xfrm>
            <a:off x="100330" y="6720840"/>
            <a:ext cx="9036050" cy="158750"/>
          </a:xfrm>
          <a:prstGeom prst="rect">
            <a:avLst/>
          </a:prstGeom>
          <a:noFill/>
          <a:ln w="245110" cmpd="sng">
            <a:solidFill>
              <a:srgbClr val="B08C50"/>
            </a:solidFill>
            <a:prstDash val="solid"/>
          </a:ln>
        </p:spPr>
        <p:txBody>
          <a:bodyPr lIns="0" tIns="0" rIns="0" bIns="0" anchor="t"/>
          <a:lstStyle/>
          <a:p>
            <a:pPr marL="0" marR="0" indent="0" algn="l">
              <a:lnSpc>
                <a:spcPct val="95999"/>
              </a:lnSpc>
              <a:spcAft>
                <a:spcPts val="0"/>
              </a:spcAft>
              <a:tabLst>
                <a:tab pos="9004300" algn="r"/>
              </a:tabLst>
            </a:pPr>
            <a:r>
              <a:rPr lang="en-US" sz="1150" spc="0">
                <a:solidFill>
                  <a:srgbClr val="000080"/>
                </a:solidFill>
                <a:latin typeface="Arial Narrow" panose="22635452340000000000" pitchFamily="2"/>
              </a:rPr>
              <a:t>ENE 104	</a:t>
            </a:r>
            <a:r>
              <a:rPr lang="en-US" sz="1150" spc="30">
                <a:solidFill>
                  <a:srgbClr val="000080"/>
                </a:solidFill>
                <a:latin typeface="Arial Narrow" panose="22635452340000000000" pitchFamily="2"/>
              </a:rPr>
              <a:t>Week #10</a:t>
            </a:r>
          </a:p>
          <a:p>
            <a:pPr marL="3429000" marR="0" indent="0" algn="l">
              <a:lnSpc>
                <a:spcPct val="95999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150" spc="100">
                <a:solidFill>
                  <a:srgbClr val="000080"/>
                </a:solidFill>
                <a:latin typeface="Arial Narrow" panose="22635452340000000000" pitchFamily="2"/>
              </a:rPr>
              <a:t>Sinusoidal Stead</a:t>
            </a:r>
            <a:r>
              <a:rPr lang="en-US" sz="1150" spc="100" baseline="-25000">
                <a:solidFill>
                  <a:srgbClr val="000080"/>
                </a:solidFill>
                <a:latin typeface="Arial Narrow" panose="22635452340000000000" pitchFamily="2"/>
              </a:rPr>
              <a:t>y</a:t>
            </a:r>
            <a:r>
              <a:rPr lang="en-US" sz="1150" spc="100">
                <a:solidFill>
                  <a:srgbClr val="000080"/>
                </a:solidFill>
                <a:latin typeface="Arial Narrow" panose="22635452340000000000" pitchFamily="2"/>
              </a:rPr>
              <a:t>-State Analysis</a:t>
            </a:r>
          </a:p>
        </p:txBody>
      </p:sp>
      <p:sp>
        <p:nvSpPr>
          <p:cNvPr id="353" name="Text Placeholder 352"/>
          <p:cNvSpPr>
            <a:spLocks noGrp="1"/>
          </p:cNvSpPr>
          <p:nvPr>
            <p:ph type="body" idx="10"/>
          </p:nvPr>
        </p:nvSpPr>
        <p:spPr>
          <a:xfrm>
            <a:off x="530860" y="681990"/>
            <a:ext cx="8597900" cy="603885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lIns="0" tIns="297180" rIns="0" bIns="0" anchor="t"/>
          <a:lstStyle/>
          <a:p>
            <a:pPr marL="45720" marR="0" indent="0" algn="l">
              <a:lnSpc>
                <a:spcPct val="95999"/>
              </a:lnSpc>
              <a:spcAft>
                <a:spcPts val="0"/>
              </a:spcAft>
            </a:pPr>
            <a:r>
              <a:rPr lang="en-US" sz="2800" spc="-60">
                <a:solidFill>
                  <a:srgbClr val="000000"/>
                </a:solidFill>
                <a:latin typeface="Arial" panose="22635452340000000000" pitchFamily="2"/>
              </a:rPr>
              <a:t>Transform each of the following functions of time</a:t>
            </a:r>
          </a:p>
          <a:p>
            <a:pPr marL="45720" marR="0" indent="0" algn="l">
              <a:lnSpc>
                <a:spcPct val="73919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spc="-10">
                <a:solidFill>
                  <a:srgbClr val="000000"/>
                </a:solidFill>
                <a:latin typeface="Arial" panose="22635452340000000000" pitchFamily="2"/>
              </a:rPr>
              <a:t>into phasor form: (a) </a:t>
            </a:r>
            <a:r>
              <a:rPr lang="en-US" sz="2600" spc="-10">
                <a:solidFill>
                  <a:srgbClr val="000000"/>
                </a:solidFill>
                <a:latin typeface="Arial Unicode MS" panose="22635452340000000000" pitchFamily="2"/>
              </a:rPr>
              <a:t>—5sin(580 - 110°)—5sin(580 - 110°)—5sin(580 - 110°)</a:t>
            </a:r>
            <a:r>
              <a:rPr lang="en-US" sz="2800" spc="-10">
                <a:solidFill>
                  <a:srgbClr val="000000"/>
                </a:solidFill>
                <a:latin typeface="Arial" panose="22635452340000000000" pitchFamily="2"/>
              </a:rPr>
              <a:t>; (b)</a:t>
            </a:r>
          </a:p>
          <a:p>
            <a:pPr marL="45720" marR="0" indent="0" algn="l">
              <a:lnSpc>
                <a:spcPct val="95999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600" spc="150">
                <a:solidFill>
                  <a:srgbClr val="000000"/>
                </a:solidFill>
                <a:latin typeface="Arial Unicode MS" panose="22635452340000000000" pitchFamily="2"/>
              </a:rPr>
              <a:t>3cos600t - 5sin(600 + 110°)3cos600t - 5sin(600 + 110°)3cos600t - 5sin(600 + 110°)</a:t>
            </a:r>
            <a:r>
              <a:rPr lang="en-US" sz="2800" spc="150">
                <a:solidFill>
                  <a:srgbClr val="000000"/>
                </a:solidFill>
                <a:latin typeface="Arial" panose="22635452340000000000" pitchFamily="2"/>
              </a:rPr>
              <a:t>; (c)</a:t>
            </a:r>
            <a:r>
              <a:rPr lang="en-US" sz="2600" spc="150">
                <a:solidFill>
                  <a:srgbClr val="000000"/>
                </a:solidFill>
                <a:latin typeface="Arial Unicode MS" panose="22635452340000000000" pitchFamily="2"/>
              </a:rPr>
              <a:t>8  4 - 30° +8  4 - 30° +8  4 - 30° +8  4 - 30° +8  4 - 30° +8  4 - 30° +8  4 - 30° +8  4 - 30° +8  4 - 30° +</a:t>
            </a:r>
          </a:p>
          <a:p>
            <a:pPr marL="45720" marR="0" indent="0" algn="l">
              <a:lnSpc>
                <a:spcPct val="95999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600" spc="90">
                <a:solidFill>
                  <a:srgbClr val="000000"/>
                </a:solidFill>
                <a:latin typeface="Arial Unicode MS" panose="22635452340000000000" pitchFamily="2"/>
              </a:rPr>
              <a:t>4sin(4 - 100°)4sin(4 - 100°)4sin(4 - 100°)</a:t>
            </a:r>
            <a:r>
              <a:rPr lang="en-US" sz="2800" spc="90">
                <a:solidFill>
                  <a:srgbClr val="000000"/>
                </a:solidFill>
                <a:latin typeface="Arial" panose="22635452340000000000" pitchFamily="2"/>
              </a:rPr>
              <a:t>.</a:t>
            </a:r>
          </a:p>
          <a:p>
            <a:pPr marL="91440" marR="0" indent="0" algn="l">
              <a:lnSpc>
                <a:spcPct val="95999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spc="-60">
                <a:solidFill>
                  <a:srgbClr val="000000"/>
                </a:solidFill>
                <a:latin typeface="Arial" panose="22635452340000000000" pitchFamily="2"/>
              </a:rPr>
              <a:t>Hint: First convert each into a single cosine function</a:t>
            </a:r>
          </a:p>
          <a:p>
            <a:pPr marL="45720" marR="0" indent="0" algn="l">
              <a:lnSpc>
                <a:spcPct val="95999"/>
              </a:lnSpc>
              <a:spcBef>
                <a:spcPts val="0"/>
              </a:spcBef>
              <a:spcAft>
                <a:spcPts val="22680"/>
              </a:spcAft>
            </a:pPr>
            <a:r>
              <a:rPr lang="en-US" sz="2800" spc="-10">
                <a:solidFill>
                  <a:srgbClr val="000000"/>
                </a:solidFill>
                <a:latin typeface="Arial" panose="22635452340000000000" pitchFamily="2"/>
              </a:rPr>
              <a:t>with a positive magnitude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Text Placeholder 369"/>
          <p:cNvSpPr>
            <a:spLocks noGrp="1"/>
          </p:cNvSpPr>
          <p:nvPr>
            <p:ph type="body" idx="10"/>
          </p:nvPr>
        </p:nvSpPr>
        <p:spPr>
          <a:xfrm>
            <a:off x="100965" y="114300"/>
            <a:ext cx="9006840" cy="484505"/>
          </a:xfrm>
          <a:prstGeom prst="rect">
            <a:avLst/>
          </a:prstGeom>
          <a:noFill/>
          <a:ln w="250825" cmpd="sng">
            <a:solidFill>
              <a:srgbClr val="E84B58"/>
            </a:solidFill>
            <a:prstDash val="solid"/>
          </a:ln>
        </p:spPr>
        <p:txBody>
          <a:bodyPr lIns="0" tIns="0" rIns="0" bIns="0" anchor="t"/>
          <a:lstStyle/>
          <a:p>
            <a:pPr marL="685800" marR="0" indent="0" algn="l">
              <a:lnSpc>
                <a:spcPts val="3000"/>
              </a:lnSpc>
              <a:spcAft>
                <a:spcPts val="0"/>
              </a:spcAft>
              <a:tabLst>
                <a:tab pos="8952230" algn="r"/>
              </a:tabLst>
            </a:pPr>
            <a:r>
              <a:rPr lang="en-US" sz="3600" spc="-50">
                <a:solidFill>
                  <a:srgbClr val="0066FF"/>
                </a:solidFill>
                <a:latin typeface="Verdana" panose="22635452340000000000" pitchFamily="2"/>
              </a:rPr>
              <a:t>Practice: 10.6	</a:t>
            </a:r>
            <a:r>
              <a:rPr lang="en-US" sz="1150" b="1" spc="0">
                <a:solidFill>
                  <a:srgbClr val="000080"/>
                </a:solidFill>
                <a:latin typeface="Arial Narrow" panose="22635452340000000000" pitchFamily="2"/>
              </a:rPr>
              <a:t>Page 27</a:t>
            </a:r>
          </a:p>
        </p:txBody>
      </p:sp>
      <p:sp>
        <p:nvSpPr>
          <p:cNvPr id="371" name="Text Placeholder 370"/>
          <p:cNvSpPr>
            <a:spLocks noGrp="1"/>
          </p:cNvSpPr>
          <p:nvPr>
            <p:ph type="body" idx="10"/>
          </p:nvPr>
        </p:nvSpPr>
        <p:spPr>
          <a:xfrm>
            <a:off x="100965" y="114300"/>
            <a:ext cx="9006840" cy="484505"/>
          </a:xfrm>
          <a:prstGeom prst="rect">
            <a:avLst/>
          </a:prstGeom>
          <a:noFill/>
          <a:ln w="250825" cmpd="sng">
            <a:solidFill>
              <a:srgbClr val="E84B58"/>
            </a:solidFill>
            <a:prstDash val="solid"/>
          </a:ln>
        </p:spPr>
        <p:txBody>
          <a:bodyPr lIns="0" tIns="0" rIns="0" bIns="0" anchor="t"/>
          <a:lstStyle/>
          <a:p>
            <a:pPr marL="685800" marR="0" indent="0" algn="l">
              <a:lnSpc>
                <a:spcPts val="3000"/>
              </a:lnSpc>
              <a:spcAft>
                <a:spcPts val="0"/>
              </a:spcAft>
              <a:tabLst>
                <a:tab pos="8952230" algn="r"/>
              </a:tabLst>
            </a:pPr>
            <a:r>
              <a:rPr lang="en-US" sz="3600" spc="-50">
                <a:solidFill>
                  <a:srgbClr val="0066FF"/>
                </a:solidFill>
                <a:latin typeface="Verdana" panose="22635452340000000000" pitchFamily="2"/>
              </a:rPr>
              <a:t>Practice: 10.6	</a:t>
            </a:r>
            <a:r>
              <a:rPr lang="en-US" sz="1150" b="1" spc="0">
                <a:solidFill>
                  <a:srgbClr val="000080"/>
                </a:solidFill>
                <a:latin typeface="Arial Narrow" panose="22635452340000000000" pitchFamily="2"/>
              </a:rPr>
              <a:t>Page 27</a:t>
            </a:r>
          </a:p>
        </p:txBody>
      </p:sp>
      <p:sp>
        <p:nvSpPr>
          <p:cNvPr id="372" name="Text Placeholder 371"/>
          <p:cNvSpPr>
            <a:spLocks noGrp="1"/>
          </p:cNvSpPr>
          <p:nvPr>
            <p:ph type="body" idx="10"/>
          </p:nvPr>
        </p:nvSpPr>
        <p:spPr>
          <a:xfrm>
            <a:off x="100965" y="6720840"/>
            <a:ext cx="9036050" cy="158750"/>
          </a:xfrm>
          <a:prstGeom prst="rect">
            <a:avLst/>
          </a:prstGeom>
          <a:noFill/>
          <a:ln w="255905" cmpd="sng">
            <a:solidFill>
              <a:srgbClr val="5871D0"/>
            </a:solidFill>
            <a:prstDash val="solid"/>
          </a:ln>
        </p:spPr>
        <p:txBody>
          <a:bodyPr lIns="0" tIns="0" rIns="0" bIns="0" anchor="t"/>
          <a:lstStyle/>
          <a:p>
            <a:pPr marL="0" marR="0" indent="0" algn="l">
              <a:lnSpc>
                <a:spcPct val="95999"/>
              </a:lnSpc>
              <a:spcAft>
                <a:spcPts val="0"/>
              </a:spcAft>
              <a:tabLst>
                <a:tab pos="3429000" algn="l"/>
                <a:tab pos="9004300" algn="r"/>
              </a:tabLst>
            </a:pPr>
            <a:r>
              <a:rPr lang="en-US" sz="1150" spc="0">
                <a:solidFill>
                  <a:srgbClr val="000080"/>
                </a:solidFill>
                <a:latin typeface="Arial Narrow" panose="22635452340000000000" pitchFamily="2"/>
              </a:rPr>
              <a:t>ENE 104	</a:t>
            </a:r>
            <a:r>
              <a:rPr lang="en-US" sz="1150" spc="60">
                <a:solidFill>
                  <a:srgbClr val="000080"/>
                </a:solidFill>
                <a:latin typeface="Arial Narrow" panose="22635452340000000000" pitchFamily="2"/>
              </a:rPr>
              <a:t>Sinusoidal Stead</a:t>
            </a:r>
            <a:r>
              <a:rPr lang="en-US" sz="1150" spc="60" baseline="-25000">
                <a:solidFill>
                  <a:srgbClr val="000080"/>
                </a:solidFill>
                <a:latin typeface="Arial Narrow" panose="22635452340000000000" pitchFamily="2"/>
              </a:rPr>
              <a:t>y</a:t>
            </a:r>
            <a:r>
              <a:rPr lang="en-US" sz="1150" spc="60">
                <a:solidFill>
                  <a:srgbClr val="000080"/>
                </a:solidFill>
                <a:latin typeface="Arial Narrow" panose="22635452340000000000" pitchFamily="2"/>
              </a:rPr>
              <a:t>-State Anal</a:t>
            </a:r>
            <a:r>
              <a:rPr lang="en-US" sz="1150" spc="60" baseline="-25000">
                <a:solidFill>
                  <a:srgbClr val="000080"/>
                </a:solidFill>
                <a:latin typeface="Arial Narrow" panose="22635452340000000000" pitchFamily="2"/>
              </a:rPr>
              <a:t>y</a:t>
            </a:r>
            <a:r>
              <a:rPr lang="en-US" sz="1150" spc="60">
                <a:solidFill>
                  <a:srgbClr val="000080"/>
                </a:solidFill>
                <a:latin typeface="Arial Narrow" panose="22635452340000000000" pitchFamily="2"/>
              </a:rPr>
              <a:t>sis	</a:t>
            </a:r>
            <a:r>
              <a:rPr lang="en-US" sz="1150" spc="30">
                <a:solidFill>
                  <a:srgbClr val="000080"/>
                </a:solidFill>
                <a:latin typeface="Arial Narrow" panose="22635452340000000000" pitchFamily="2"/>
              </a:rPr>
              <a:t>Week #10</a:t>
            </a:r>
          </a:p>
        </p:txBody>
      </p:sp>
      <p:sp>
        <p:nvSpPr>
          <p:cNvPr id="373" name="Text Placeholder 372"/>
          <p:cNvSpPr>
            <a:spLocks noGrp="1"/>
          </p:cNvSpPr>
          <p:nvPr>
            <p:ph type="body" idx="10"/>
          </p:nvPr>
        </p:nvSpPr>
        <p:spPr>
          <a:xfrm>
            <a:off x="100965" y="6720840"/>
            <a:ext cx="9036050" cy="158750"/>
          </a:xfrm>
          <a:prstGeom prst="rect">
            <a:avLst/>
          </a:prstGeom>
          <a:noFill/>
          <a:ln w="255905" cmpd="sng">
            <a:solidFill>
              <a:srgbClr val="5871D0"/>
            </a:solidFill>
            <a:prstDash val="solid"/>
          </a:ln>
        </p:spPr>
        <p:txBody>
          <a:bodyPr lIns="0" tIns="0" rIns="0" bIns="0" anchor="t"/>
          <a:lstStyle/>
          <a:p>
            <a:pPr marL="0" marR="0" indent="0" algn="l">
              <a:lnSpc>
                <a:spcPct val="95999"/>
              </a:lnSpc>
              <a:spcAft>
                <a:spcPts val="0"/>
              </a:spcAft>
              <a:tabLst>
                <a:tab pos="3429000" algn="l"/>
                <a:tab pos="9004300" algn="r"/>
              </a:tabLst>
            </a:pPr>
            <a:r>
              <a:rPr lang="en-US" sz="1150" spc="0">
                <a:solidFill>
                  <a:srgbClr val="000080"/>
                </a:solidFill>
                <a:latin typeface="Arial Narrow" panose="22635452340000000000" pitchFamily="2"/>
              </a:rPr>
              <a:t>ENE 104	</a:t>
            </a:r>
            <a:r>
              <a:rPr lang="en-US" sz="1150" spc="60">
                <a:solidFill>
                  <a:srgbClr val="000080"/>
                </a:solidFill>
                <a:latin typeface="Arial Narrow" panose="22635452340000000000" pitchFamily="2"/>
              </a:rPr>
              <a:t>Sinusoidal Stead</a:t>
            </a:r>
            <a:r>
              <a:rPr lang="en-US" sz="1150" spc="60" baseline="-25000">
                <a:solidFill>
                  <a:srgbClr val="000080"/>
                </a:solidFill>
                <a:latin typeface="Arial Narrow" panose="22635452340000000000" pitchFamily="2"/>
              </a:rPr>
              <a:t>y</a:t>
            </a:r>
            <a:r>
              <a:rPr lang="en-US" sz="1150" spc="60">
                <a:solidFill>
                  <a:srgbClr val="000080"/>
                </a:solidFill>
                <a:latin typeface="Arial Narrow" panose="22635452340000000000" pitchFamily="2"/>
              </a:rPr>
              <a:t>-State Anal</a:t>
            </a:r>
            <a:r>
              <a:rPr lang="en-US" sz="1150" spc="60" baseline="-25000">
                <a:solidFill>
                  <a:srgbClr val="000080"/>
                </a:solidFill>
                <a:latin typeface="Arial Narrow" panose="22635452340000000000" pitchFamily="2"/>
              </a:rPr>
              <a:t>y</a:t>
            </a:r>
            <a:r>
              <a:rPr lang="en-US" sz="1150" spc="60">
                <a:solidFill>
                  <a:srgbClr val="000080"/>
                </a:solidFill>
                <a:latin typeface="Arial Narrow" panose="22635452340000000000" pitchFamily="2"/>
              </a:rPr>
              <a:t>sis	</a:t>
            </a:r>
            <a:r>
              <a:rPr lang="en-US" sz="1150" spc="30">
                <a:solidFill>
                  <a:srgbClr val="000080"/>
                </a:solidFill>
                <a:latin typeface="Arial Narrow" panose="22635452340000000000" pitchFamily="2"/>
              </a:rPr>
              <a:t>Week #10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Text Placeholder 402"/>
          <p:cNvSpPr>
            <a:spLocks noGrp="1"/>
          </p:cNvSpPr>
          <p:nvPr>
            <p:ph type="body" idx="10"/>
          </p:nvPr>
        </p:nvSpPr>
        <p:spPr>
          <a:xfrm>
            <a:off x="100330" y="6720840"/>
            <a:ext cx="9036050" cy="158750"/>
          </a:xfrm>
          <a:prstGeom prst="rect">
            <a:avLst/>
          </a:prstGeom>
          <a:noFill/>
          <a:ln w="286385" cmpd="sng">
            <a:solidFill>
              <a:srgbClr val="C07ED0"/>
            </a:solidFill>
            <a:prstDash val="solid"/>
          </a:ln>
        </p:spPr>
        <p:txBody>
          <a:bodyPr lIns="0" tIns="0" rIns="0" bIns="0" anchor="t"/>
          <a:lstStyle/>
          <a:p>
            <a:pPr marL="0" marR="0" indent="0" algn="l">
              <a:lnSpc>
                <a:spcPct val="95999"/>
              </a:lnSpc>
              <a:spcAft>
                <a:spcPts val="0"/>
              </a:spcAft>
              <a:tabLst>
                <a:tab pos="9004300" algn="r"/>
              </a:tabLst>
            </a:pPr>
            <a:r>
              <a:rPr lang="en-US" sz="1150" spc="0">
                <a:solidFill>
                  <a:srgbClr val="000080"/>
                </a:solidFill>
                <a:latin typeface="Arial Narrow" panose="22635452340000000000" pitchFamily="2"/>
              </a:rPr>
              <a:t>ENE 104	</a:t>
            </a:r>
            <a:r>
              <a:rPr lang="en-US" sz="1150" spc="30">
                <a:solidFill>
                  <a:srgbClr val="000080"/>
                </a:solidFill>
                <a:latin typeface="Arial Narrow" panose="22635452340000000000" pitchFamily="2"/>
              </a:rPr>
              <a:t>Week #10</a:t>
            </a:r>
          </a:p>
          <a:p>
            <a:pPr marL="3429000" marR="0" indent="0" algn="l">
              <a:lnSpc>
                <a:spcPct val="95999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150" spc="100">
                <a:solidFill>
                  <a:srgbClr val="000080"/>
                </a:solidFill>
                <a:latin typeface="Arial Narrow" panose="22635452340000000000" pitchFamily="2"/>
              </a:rPr>
              <a:t>Sinusoidal Stead</a:t>
            </a:r>
            <a:r>
              <a:rPr lang="en-US" sz="1150" spc="100" baseline="-25000">
                <a:solidFill>
                  <a:srgbClr val="000080"/>
                </a:solidFill>
                <a:latin typeface="Arial Narrow" panose="22635452340000000000" pitchFamily="2"/>
              </a:rPr>
              <a:t>y</a:t>
            </a:r>
            <a:r>
              <a:rPr lang="en-US" sz="1150" spc="100">
                <a:solidFill>
                  <a:srgbClr val="000080"/>
                </a:solidFill>
                <a:latin typeface="Arial Narrow" panose="22635452340000000000" pitchFamily="2"/>
              </a:rPr>
              <a:t>-State Analysis</a:t>
            </a:r>
          </a:p>
        </p:txBody>
      </p:sp>
      <p:sp>
        <p:nvSpPr>
          <p:cNvPr id="404" name="Text Placeholder 403"/>
          <p:cNvSpPr>
            <a:spLocks noGrp="1"/>
          </p:cNvSpPr>
          <p:nvPr>
            <p:ph type="body" idx="10"/>
          </p:nvPr>
        </p:nvSpPr>
        <p:spPr>
          <a:xfrm>
            <a:off x="354965" y="114300"/>
            <a:ext cx="8775700" cy="90678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lIns="0" tIns="0" rIns="0" bIns="0" anchor="t"/>
          <a:lstStyle/>
          <a:p>
            <a:pPr marL="457200" marR="0" indent="0" algn="l">
              <a:lnSpc>
                <a:spcPct val="95999"/>
              </a:lnSpc>
              <a:spcAft>
                <a:spcPts val="2340"/>
              </a:spcAft>
              <a:tabLst>
                <a:tab pos="8697595" algn="r"/>
              </a:tabLst>
            </a:pPr>
            <a:r>
              <a:rPr lang="en-US" sz="3600" spc="-50">
                <a:solidFill>
                  <a:srgbClr val="0066FF"/>
                </a:solidFill>
                <a:latin typeface="Verdana" panose="22635452340000000000" pitchFamily="2"/>
              </a:rPr>
              <a:t>Phasor Relationship:	</a:t>
            </a:r>
            <a:r>
              <a:rPr lang="en-US" sz="1150" b="1" spc="0">
                <a:solidFill>
                  <a:srgbClr val="000080"/>
                </a:solidFill>
                <a:latin typeface="Arial Narrow" panose="22635452340000000000" pitchFamily="2"/>
              </a:rPr>
              <a:t>Page 38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Text Placeholder 415"/>
          <p:cNvSpPr>
            <a:spLocks noGrp="1"/>
          </p:cNvSpPr>
          <p:nvPr>
            <p:ph type="body" idx="10"/>
          </p:nvPr>
        </p:nvSpPr>
        <p:spPr>
          <a:xfrm>
            <a:off x="100965" y="114300"/>
            <a:ext cx="9006205" cy="567055"/>
          </a:xfrm>
          <a:prstGeom prst="rect">
            <a:avLst/>
          </a:prstGeom>
          <a:noFill/>
          <a:ln w="292100" cmpd="sng">
            <a:solidFill>
              <a:srgbClr val="D0BED1"/>
            </a:solidFill>
            <a:prstDash val="solid"/>
          </a:ln>
        </p:spPr>
        <p:txBody>
          <a:bodyPr lIns="0" tIns="0" rIns="0" bIns="0" anchor="t"/>
          <a:lstStyle/>
          <a:p>
            <a:pPr marL="685800" marR="0" indent="0" algn="l">
              <a:lnSpc>
                <a:spcPts val="3200"/>
              </a:lnSpc>
              <a:spcAft>
                <a:spcPts val="0"/>
              </a:spcAft>
              <a:tabLst>
                <a:tab pos="8951595" algn="r"/>
              </a:tabLst>
            </a:pPr>
            <a:r>
              <a:rPr lang="en-US" sz="3600" spc="-50">
                <a:solidFill>
                  <a:srgbClr val="0066FF"/>
                </a:solidFill>
                <a:latin typeface="Verdana" panose="22635452340000000000" pitchFamily="2"/>
              </a:rPr>
              <a:t>Phasor Relationship:	</a:t>
            </a:r>
            <a:r>
              <a:rPr lang="en-US" sz="1150" b="1" spc="0">
                <a:solidFill>
                  <a:srgbClr val="000080"/>
                </a:solidFill>
                <a:latin typeface="Arial Narrow" panose="22635452340000000000" pitchFamily="2"/>
              </a:rPr>
              <a:t>Page 32</a:t>
            </a:r>
          </a:p>
        </p:txBody>
      </p:sp>
      <p:sp>
        <p:nvSpPr>
          <p:cNvPr id="417" name="Text Placeholder 416"/>
          <p:cNvSpPr>
            <a:spLocks noGrp="1"/>
          </p:cNvSpPr>
          <p:nvPr>
            <p:ph type="body" idx="10"/>
          </p:nvPr>
        </p:nvSpPr>
        <p:spPr>
          <a:xfrm>
            <a:off x="100965" y="6720840"/>
            <a:ext cx="9036050" cy="158750"/>
          </a:xfrm>
          <a:prstGeom prst="rect">
            <a:avLst/>
          </a:prstGeom>
          <a:noFill/>
          <a:ln w="297180" cmpd="sng">
            <a:solidFill>
              <a:srgbClr val="7077D0"/>
            </a:solidFill>
            <a:prstDash val="solid"/>
          </a:ln>
        </p:spPr>
        <p:txBody>
          <a:bodyPr lIns="0" tIns="0" rIns="0" bIns="0" anchor="t"/>
          <a:lstStyle/>
          <a:p>
            <a:pPr marL="0" marR="0" indent="0" algn="l">
              <a:lnSpc>
                <a:spcPct val="95999"/>
              </a:lnSpc>
              <a:spcAft>
                <a:spcPts val="0"/>
              </a:spcAft>
              <a:tabLst>
                <a:tab pos="3428365" algn="l"/>
                <a:tab pos="9003665" algn="r"/>
              </a:tabLst>
            </a:pPr>
            <a:r>
              <a:rPr lang="en-US" sz="1150" spc="0">
                <a:solidFill>
                  <a:srgbClr val="000080"/>
                </a:solidFill>
                <a:latin typeface="Arial Narrow" panose="22635452340000000000" pitchFamily="2"/>
              </a:rPr>
              <a:t>ENE 104	</a:t>
            </a:r>
            <a:r>
              <a:rPr lang="en-US" sz="1150" spc="60">
                <a:solidFill>
                  <a:srgbClr val="000080"/>
                </a:solidFill>
                <a:latin typeface="Arial Narrow" panose="22635452340000000000" pitchFamily="2"/>
              </a:rPr>
              <a:t>Sinusoidal Stead</a:t>
            </a:r>
            <a:r>
              <a:rPr lang="en-US" sz="1150" spc="60" baseline="-25000">
                <a:solidFill>
                  <a:srgbClr val="000080"/>
                </a:solidFill>
                <a:latin typeface="Arial Narrow" panose="22635452340000000000" pitchFamily="2"/>
              </a:rPr>
              <a:t>y</a:t>
            </a:r>
            <a:r>
              <a:rPr lang="en-US" sz="1150" spc="60">
                <a:solidFill>
                  <a:srgbClr val="000080"/>
                </a:solidFill>
                <a:latin typeface="Arial Narrow" panose="22635452340000000000" pitchFamily="2"/>
              </a:rPr>
              <a:t>-State Anal</a:t>
            </a:r>
            <a:r>
              <a:rPr lang="en-US" sz="1150" spc="60" baseline="-25000">
                <a:solidFill>
                  <a:srgbClr val="000080"/>
                </a:solidFill>
                <a:latin typeface="Arial Narrow" panose="22635452340000000000" pitchFamily="2"/>
              </a:rPr>
              <a:t>y</a:t>
            </a:r>
            <a:r>
              <a:rPr lang="en-US" sz="1150" spc="60">
                <a:solidFill>
                  <a:srgbClr val="000080"/>
                </a:solidFill>
                <a:latin typeface="Arial Narrow" panose="22635452340000000000" pitchFamily="2"/>
              </a:rPr>
              <a:t>sis	</a:t>
            </a:r>
            <a:r>
              <a:rPr lang="en-US" sz="1150" spc="30">
                <a:solidFill>
                  <a:srgbClr val="000080"/>
                </a:solidFill>
                <a:latin typeface="Arial Narrow" panose="22635452340000000000" pitchFamily="2"/>
              </a:rPr>
              <a:t>Week #10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Text Placeholder 422"/>
          <p:cNvSpPr>
            <a:spLocks noGrp="1"/>
          </p:cNvSpPr>
          <p:nvPr>
            <p:ph type="body" idx="10"/>
          </p:nvPr>
        </p:nvSpPr>
        <p:spPr>
          <a:xfrm>
            <a:off x="8503920" y="115570"/>
            <a:ext cx="603250" cy="565785"/>
          </a:xfrm>
          <a:prstGeom prst="rect">
            <a:avLst/>
          </a:prstGeom>
          <a:noFill/>
          <a:ln w="301625" cmpd="sng">
            <a:solidFill>
              <a:srgbClr val="187BD0"/>
            </a:solidFill>
            <a:prstDash val="solid"/>
          </a:ln>
        </p:spPr>
        <p:txBody>
          <a:bodyPr lIns="0" tIns="0" rIns="0" bIns="0" anchor="t"/>
          <a:lstStyle/>
          <a:p>
            <a:pPr marL="0" marR="0" indent="0" algn="l">
              <a:lnSpc>
                <a:spcPct val="95999"/>
              </a:lnSpc>
              <a:spcAft>
                <a:spcPts val="3060"/>
              </a:spcAft>
            </a:pPr>
            <a:r>
              <a:rPr lang="en-US" sz="1150" b="1" spc="-40">
                <a:solidFill>
                  <a:srgbClr val="000080"/>
                </a:solidFill>
                <a:latin typeface="Arial Narrow" panose="22635452340000000000" pitchFamily="2"/>
              </a:rPr>
              <a:t>Page 33</a:t>
            </a:r>
          </a:p>
        </p:txBody>
      </p:sp>
      <p:sp>
        <p:nvSpPr>
          <p:cNvPr id="424" name="Text Placeholder 423"/>
          <p:cNvSpPr>
            <a:spLocks noGrp="1"/>
          </p:cNvSpPr>
          <p:nvPr>
            <p:ph type="body" idx="10"/>
          </p:nvPr>
        </p:nvSpPr>
        <p:spPr>
          <a:xfrm>
            <a:off x="100330" y="115570"/>
            <a:ext cx="5316220" cy="565785"/>
          </a:xfrm>
          <a:prstGeom prst="rect">
            <a:avLst/>
          </a:prstGeom>
          <a:noFill/>
          <a:ln w="304165" cmpd="sng">
            <a:solidFill>
              <a:srgbClr val="507CD0"/>
            </a:solidFill>
            <a:prstDash val="solid"/>
          </a:ln>
        </p:spPr>
        <p:txBody>
          <a:bodyPr lIns="0" tIns="0" rIns="0" bIns="0" anchor="t"/>
          <a:lstStyle/>
          <a:p>
            <a:pPr marL="0" marR="0" indent="0" algn="r">
              <a:lnSpc>
                <a:spcPts val="3800"/>
              </a:lnSpc>
              <a:spcAft>
                <a:spcPts val="0"/>
              </a:spcAft>
            </a:pPr>
            <a:r>
              <a:rPr lang="en-US" sz="3600" spc="-40">
                <a:solidFill>
                  <a:srgbClr val="0066FF"/>
                </a:solidFill>
                <a:latin typeface="Verdana" panose="22635452340000000000" pitchFamily="2"/>
              </a:rPr>
              <a:t>Phasor Relationship:</a:t>
            </a:r>
          </a:p>
        </p:txBody>
      </p:sp>
      <p:sp>
        <p:nvSpPr>
          <p:cNvPr id="425" name="Text Placeholder 424"/>
          <p:cNvSpPr>
            <a:spLocks noGrp="1"/>
          </p:cNvSpPr>
          <p:nvPr>
            <p:ph type="body" idx="10"/>
          </p:nvPr>
        </p:nvSpPr>
        <p:spPr>
          <a:xfrm>
            <a:off x="100330" y="6720840"/>
            <a:ext cx="9036050" cy="158750"/>
          </a:xfrm>
          <a:prstGeom prst="rect">
            <a:avLst/>
          </a:prstGeom>
          <a:noFill/>
          <a:ln w="308610" cmpd="sng">
            <a:solidFill>
              <a:srgbClr val="887DD0"/>
            </a:solidFill>
            <a:prstDash val="solid"/>
          </a:ln>
        </p:spPr>
        <p:txBody>
          <a:bodyPr lIns="0" tIns="0" rIns="0" bIns="0" anchor="t"/>
          <a:lstStyle/>
          <a:p>
            <a:pPr marL="0" marR="0" indent="0" algn="l">
              <a:lnSpc>
                <a:spcPct val="95999"/>
              </a:lnSpc>
              <a:spcAft>
                <a:spcPts val="0"/>
              </a:spcAft>
              <a:tabLst>
                <a:tab pos="9004300" algn="r"/>
              </a:tabLst>
            </a:pPr>
            <a:r>
              <a:rPr lang="en-US" sz="1150" spc="0">
                <a:solidFill>
                  <a:srgbClr val="000080"/>
                </a:solidFill>
                <a:latin typeface="Arial Narrow" panose="22635452340000000000" pitchFamily="2"/>
              </a:rPr>
              <a:t>ENE 104	</a:t>
            </a:r>
            <a:r>
              <a:rPr lang="en-US" sz="1150" spc="30">
                <a:solidFill>
                  <a:srgbClr val="000080"/>
                </a:solidFill>
                <a:latin typeface="Arial Narrow" panose="22635452340000000000" pitchFamily="2"/>
              </a:rPr>
              <a:t>Week #10</a:t>
            </a:r>
          </a:p>
          <a:p>
            <a:pPr marL="3429000" marR="0" indent="0" algn="l">
              <a:lnSpc>
                <a:spcPct val="95999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150" spc="100">
                <a:solidFill>
                  <a:srgbClr val="000080"/>
                </a:solidFill>
                <a:latin typeface="Arial Narrow" panose="22635452340000000000" pitchFamily="2"/>
              </a:rPr>
              <a:t>Sinusoidal Stead</a:t>
            </a:r>
            <a:r>
              <a:rPr lang="en-US" sz="1150" spc="100" baseline="-25000">
                <a:solidFill>
                  <a:srgbClr val="000080"/>
                </a:solidFill>
                <a:latin typeface="Arial Narrow" panose="22635452340000000000" pitchFamily="2"/>
              </a:rPr>
              <a:t>y</a:t>
            </a:r>
            <a:r>
              <a:rPr lang="en-US" sz="1150" spc="100">
                <a:solidFill>
                  <a:srgbClr val="000080"/>
                </a:solidFill>
                <a:latin typeface="Arial Narrow" panose="22635452340000000000" pitchFamily="2"/>
              </a:rPr>
              <a:t>-State Analysis</a:t>
            </a:r>
          </a:p>
        </p:txBody>
      </p:sp>
      <p:sp>
        <p:nvSpPr>
          <p:cNvPr id="428" name="Text Placeholder 427"/>
          <p:cNvSpPr>
            <a:spLocks noGrp="1"/>
          </p:cNvSpPr>
          <p:nvPr>
            <p:ph type="body" idx="10"/>
          </p:nvPr>
        </p:nvSpPr>
        <p:spPr>
          <a:xfrm>
            <a:off x="692150" y="720090"/>
            <a:ext cx="2298700" cy="171831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lIns="0" tIns="480060" rIns="0" bIns="0" anchor="t"/>
          <a:lstStyle/>
          <a:p>
            <a:pPr marL="0" marR="0" indent="0" algn="ctr">
              <a:lnSpc>
                <a:spcPct val="95999"/>
              </a:lnSpc>
              <a:spcAft>
                <a:spcPts val="6120"/>
              </a:spcAft>
            </a:pPr>
            <a:r>
              <a:rPr lang="en-US" sz="2800" spc="-40">
                <a:solidFill>
                  <a:srgbClr val="000000"/>
                </a:solidFill>
                <a:latin typeface="Arial" panose="22635452340000000000" pitchFamily="2"/>
              </a:rPr>
              <a:t>The Capacitor: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Text Placeholder 431"/>
          <p:cNvSpPr>
            <a:spLocks noGrp="1"/>
          </p:cNvSpPr>
          <p:nvPr>
            <p:ph type="body" idx="10"/>
          </p:nvPr>
        </p:nvSpPr>
        <p:spPr>
          <a:xfrm>
            <a:off x="100330" y="115570"/>
            <a:ext cx="9006840" cy="565785"/>
          </a:xfrm>
          <a:prstGeom prst="rect">
            <a:avLst/>
          </a:prstGeom>
          <a:noFill/>
          <a:ln w="314325" cmpd="sng">
            <a:solidFill>
              <a:srgbClr val="30EC80"/>
            </a:solidFill>
            <a:prstDash val="solid"/>
          </a:ln>
        </p:spPr>
        <p:txBody>
          <a:bodyPr lIns="0" tIns="0" rIns="0" bIns="0" anchor="t"/>
          <a:lstStyle/>
          <a:p>
            <a:pPr marL="685800" marR="0" indent="0" algn="l">
              <a:lnSpc>
                <a:spcPct val="95999"/>
              </a:lnSpc>
              <a:spcAft>
                <a:spcPts val="0"/>
              </a:spcAft>
              <a:tabLst>
                <a:tab pos="8930640" algn="r"/>
              </a:tabLst>
            </a:pPr>
            <a:r>
              <a:rPr lang="en-US" sz="3600" spc="-50">
                <a:solidFill>
                  <a:srgbClr val="0066FF"/>
                </a:solidFill>
                <a:latin typeface="Verdana" panose="22635452340000000000" pitchFamily="2"/>
              </a:rPr>
              <a:t>Phasor Relationship:	</a:t>
            </a:r>
            <a:r>
              <a:rPr lang="en-US" sz="1150" b="1" spc="0">
                <a:solidFill>
                  <a:srgbClr val="000080"/>
                </a:solidFill>
                <a:latin typeface="Arial Narrow" panose="22635452340000000000" pitchFamily="2"/>
              </a:rPr>
              <a:t>Page 34</a:t>
            </a:r>
          </a:p>
        </p:txBody>
      </p:sp>
      <p:sp>
        <p:nvSpPr>
          <p:cNvPr id="433" name="Text Placeholder 432"/>
          <p:cNvSpPr>
            <a:spLocks noGrp="1"/>
          </p:cNvSpPr>
          <p:nvPr>
            <p:ph type="body" idx="10"/>
          </p:nvPr>
        </p:nvSpPr>
        <p:spPr>
          <a:xfrm>
            <a:off x="100965" y="6720840"/>
            <a:ext cx="9036050" cy="158750"/>
          </a:xfrm>
          <a:prstGeom prst="rect">
            <a:avLst/>
          </a:prstGeom>
          <a:noFill/>
          <a:ln w="319405" cmpd="sng">
            <a:solidFill>
              <a:srgbClr val="104EFD"/>
            </a:solidFill>
            <a:prstDash val="solid"/>
          </a:ln>
        </p:spPr>
        <p:txBody>
          <a:bodyPr lIns="0" tIns="0" rIns="0" bIns="0" anchor="t"/>
          <a:lstStyle/>
          <a:p>
            <a:pPr marL="0" marR="0" indent="0" algn="l">
              <a:lnSpc>
                <a:spcPct val="95999"/>
              </a:lnSpc>
              <a:spcAft>
                <a:spcPts val="0"/>
              </a:spcAft>
              <a:tabLst>
                <a:tab pos="9003665" algn="r"/>
              </a:tabLst>
            </a:pPr>
            <a:r>
              <a:rPr lang="en-US" sz="1150" spc="0">
                <a:solidFill>
                  <a:srgbClr val="000080"/>
                </a:solidFill>
                <a:latin typeface="Arial Narrow" panose="22635452340000000000" pitchFamily="2"/>
              </a:rPr>
              <a:t>ENE 104	</a:t>
            </a:r>
            <a:r>
              <a:rPr lang="en-US" sz="1150" spc="30">
                <a:solidFill>
                  <a:srgbClr val="000080"/>
                </a:solidFill>
                <a:latin typeface="Arial Narrow" panose="22635452340000000000" pitchFamily="2"/>
              </a:rPr>
              <a:t>Week #10</a:t>
            </a:r>
          </a:p>
          <a:p>
            <a:pPr marL="3429000" marR="0" indent="0" algn="l">
              <a:lnSpc>
                <a:spcPct val="95999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150" spc="100">
                <a:solidFill>
                  <a:srgbClr val="000080"/>
                </a:solidFill>
                <a:latin typeface="Arial Narrow" panose="22635452340000000000" pitchFamily="2"/>
              </a:rPr>
              <a:t>Sinusoidal Stead</a:t>
            </a:r>
            <a:r>
              <a:rPr lang="en-US" sz="1150" spc="100" baseline="-25000">
                <a:solidFill>
                  <a:srgbClr val="000080"/>
                </a:solidFill>
                <a:latin typeface="Arial Narrow" panose="22635452340000000000" pitchFamily="2"/>
              </a:rPr>
              <a:t>y</a:t>
            </a:r>
            <a:r>
              <a:rPr lang="en-US" sz="1150" spc="100">
                <a:solidFill>
                  <a:srgbClr val="000080"/>
                </a:solidFill>
                <a:latin typeface="Arial Narrow" panose="22635452340000000000" pitchFamily="2"/>
              </a:rPr>
              <a:t>-State Analysis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Text Placeholder 440"/>
          <p:cNvSpPr>
            <a:spLocks noGrp="1"/>
          </p:cNvSpPr>
          <p:nvPr>
            <p:ph type="body" idx="10"/>
          </p:nvPr>
        </p:nvSpPr>
        <p:spPr>
          <a:xfrm>
            <a:off x="100330" y="114300"/>
            <a:ext cx="9006840" cy="567055"/>
          </a:xfrm>
          <a:prstGeom prst="rect">
            <a:avLst/>
          </a:prstGeom>
          <a:noFill/>
          <a:ln w="325120" cmpd="sng">
            <a:solidFill>
              <a:srgbClr val="D84CFD"/>
            </a:solidFill>
            <a:prstDash val="solid"/>
          </a:ln>
        </p:spPr>
        <p:txBody>
          <a:bodyPr lIns="0" tIns="0" rIns="0" bIns="0" anchor="t"/>
          <a:lstStyle/>
          <a:p>
            <a:pPr marL="685800" marR="0" indent="0" algn="l">
              <a:lnSpc>
                <a:spcPts val="3200"/>
              </a:lnSpc>
              <a:spcAft>
                <a:spcPts val="0"/>
              </a:spcAft>
              <a:tabLst>
                <a:tab pos="8952230" algn="r"/>
              </a:tabLst>
            </a:pPr>
            <a:r>
              <a:rPr lang="en-US" sz="3600" spc="-50">
                <a:solidFill>
                  <a:srgbClr val="0066FF"/>
                </a:solidFill>
                <a:latin typeface="Verdana" panose="22635452340000000000" pitchFamily="2"/>
              </a:rPr>
              <a:t>Phasor Relationship:	</a:t>
            </a:r>
            <a:r>
              <a:rPr lang="en-US" sz="1150" b="1" spc="0">
                <a:solidFill>
                  <a:srgbClr val="000080"/>
                </a:solidFill>
                <a:latin typeface="Arial Narrow" panose="22635452340000000000" pitchFamily="2"/>
              </a:rPr>
              <a:t>Page 35</a:t>
            </a:r>
          </a:p>
        </p:txBody>
      </p:sp>
      <p:sp>
        <p:nvSpPr>
          <p:cNvPr id="442" name="Text Placeholder 441"/>
          <p:cNvSpPr>
            <a:spLocks noGrp="1"/>
          </p:cNvSpPr>
          <p:nvPr>
            <p:ph type="body" idx="10"/>
          </p:nvPr>
        </p:nvSpPr>
        <p:spPr>
          <a:xfrm>
            <a:off x="100330" y="6720840"/>
            <a:ext cx="9036050" cy="158750"/>
          </a:xfrm>
          <a:prstGeom prst="rect">
            <a:avLst/>
          </a:prstGeom>
          <a:noFill/>
          <a:ln w="330200" cmpd="sng">
            <a:solidFill>
              <a:srgbClr val="A04BFD"/>
            </a:solidFill>
            <a:prstDash val="solid"/>
          </a:ln>
        </p:spPr>
        <p:txBody>
          <a:bodyPr lIns="0" tIns="0" rIns="0" bIns="0" anchor="t"/>
          <a:lstStyle/>
          <a:p>
            <a:pPr marL="0" marR="0" indent="0" algn="l">
              <a:lnSpc>
                <a:spcPct val="95999"/>
              </a:lnSpc>
              <a:spcAft>
                <a:spcPts val="0"/>
              </a:spcAft>
              <a:tabLst>
                <a:tab pos="3429000" algn="l"/>
                <a:tab pos="9004300" algn="r"/>
              </a:tabLst>
            </a:pPr>
            <a:r>
              <a:rPr lang="en-US" sz="1150" spc="0">
                <a:solidFill>
                  <a:srgbClr val="000080"/>
                </a:solidFill>
                <a:latin typeface="Arial Narrow" panose="22635452340000000000" pitchFamily="2"/>
              </a:rPr>
              <a:t>ENE 104	</a:t>
            </a:r>
            <a:r>
              <a:rPr lang="en-US" sz="1150" spc="60">
                <a:solidFill>
                  <a:srgbClr val="000080"/>
                </a:solidFill>
                <a:latin typeface="Arial Narrow" panose="22635452340000000000" pitchFamily="2"/>
              </a:rPr>
              <a:t>Sinusoidal Stead</a:t>
            </a:r>
            <a:r>
              <a:rPr lang="en-US" sz="1150" spc="60" baseline="-25000">
                <a:solidFill>
                  <a:srgbClr val="000080"/>
                </a:solidFill>
                <a:latin typeface="Arial Narrow" panose="22635452340000000000" pitchFamily="2"/>
              </a:rPr>
              <a:t>y</a:t>
            </a:r>
            <a:r>
              <a:rPr lang="en-US" sz="1150" spc="60">
                <a:solidFill>
                  <a:srgbClr val="000080"/>
                </a:solidFill>
                <a:latin typeface="Arial Narrow" panose="22635452340000000000" pitchFamily="2"/>
              </a:rPr>
              <a:t>-State Anal</a:t>
            </a:r>
            <a:r>
              <a:rPr lang="en-US" sz="1150" spc="60" baseline="-25000">
                <a:solidFill>
                  <a:srgbClr val="000080"/>
                </a:solidFill>
                <a:latin typeface="Arial Narrow" panose="22635452340000000000" pitchFamily="2"/>
              </a:rPr>
              <a:t>y</a:t>
            </a:r>
            <a:r>
              <a:rPr lang="en-US" sz="1150" spc="60">
                <a:solidFill>
                  <a:srgbClr val="000080"/>
                </a:solidFill>
                <a:latin typeface="Arial Narrow" panose="22635452340000000000" pitchFamily="2"/>
              </a:rPr>
              <a:t>sis	</a:t>
            </a:r>
            <a:r>
              <a:rPr lang="en-US" sz="1150" spc="30">
                <a:solidFill>
                  <a:srgbClr val="000080"/>
                </a:solidFill>
                <a:latin typeface="Arial Narrow" panose="22635452340000000000" pitchFamily="2"/>
              </a:rPr>
              <a:t>Week #10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Text Placeholder 447"/>
          <p:cNvSpPr>
            <a:spLocks noGrp="1"/>
          </p:cNvSpPr>
          <p:nvPr>
            <p:ph type="body" idx="10"/>
          </p:nvPr>
        </p:nvSpPr>
        <p:spPr>
          <a:xfrm>
            <a:off x="100965" y="115570"/>
            <a:ext cx="9006840" cy="483235"/>
          </a:xfrm>
          <a:prstGeom prst="rect">
            <a:avLst/>
          </a:prstGeom>
          <a:noFill/>
          <a:ln w="334645" cmpd="sng">
            <a:solidFill>
              <a:srgbClr val="B851FD"/>
            </a:solidFill>
            <a:prstDash val="solid"/>
          </a:ln>
        </p:spPr>
        <p:txBody>
          <a:bodyPr lIns="0" tIns="0" rIns="0" bIns="0" anchor="t"/>
          <a:lstStyle/>
          <a:p>
            <a:pPr marL="685800" marR="0" indent="0" algn="l">
              <a:lnSpc>
                <a:spcPct val="82559"/>
              </a:lnSpc>
              <a:spcAft>
                <a:spcPts val="0"/>
              </a:spcAft>
              <a:tabLst>
                <a:tab pos="8952230" algn="r"/>
              </a:tabLst>
            </a:pPr>
            <a:r>
              <a:rPr lang="en-US" sz="3600" spc="-160">
                <a:solidFill>
                  <a:srgbClr val="0066FF"/>
                </a:solidFill>
                <a:latin typeface="Verdana" panose="22635452340000000000" pitchFamily="2"/>
              </a:rPr>
              <a:t>Phasor:	</a:t>
            </a:r>
            <a:r>
              <a:rPr lang="en-US" sz="1150" b="1" spc="0">
                <a:solidFill>
                  <a:srgbClr val="000080"/>
                </a:solidFill>
                <a:latin typeface="Arial Narrow" panose="22635452340000000000" pitchFamily="2"/>
              </a:rPr>
              <a:t>Page 36</a:t>
            </a:r>
          </a:p>
        </p:txBody>
      </p:sp>
      <p:sp>
        <p:nvSpPr>
          <p:cNvPr id="449" name="Text Placeholder 448"/>
          <p:cNvSpPr>
            <a:spLocks noGrp="1"/>
          </p:cNvSpPr>
          <p:nvPr>
            <p:ph type="body" idx="10"/>
          </p:nvPr>
        </p:nvSpPr>
        <p:spPr>
          <a:xfrm>
            <a:off x="100965" y="115570"/>
            <a:ext cx="9006840" cy="483235"/>
          </a:xfrm>
          <a:prstGeom prst="rect">
            <a:avLst/>
          </a:prstGeom>
          <a:noFill/>
          <a:ln w="334645" cmpd="sng">
            <a:solidFill>
              <a:srgbClr val="B851FD"/>
            </a:solidFill>
            <a:prstDash val="solid"/>
          </a:ln>
        </p:spPr>
        <p:txBody>
          <a:bodyPr lIns="0" tIns="0" rIns="0" bIns="0" anchor="t"/>
          <a:lstStyle/>
          <a:p>
            <a:pPr marL="685800" marR="0" indent="0" algn="l">
              <a:lnSpc>
                <a:spcPct val="82559"/>
              </a:lnSpc>
              <a:spcAft>
                <a:spcPts val="0"/>
              </a:spcAft>
              <a:tabLst>
                <a:tab pos="8952230" algn="r"/>
              </a:tabLst>
            </a:pPr>
            <a:r>
              <a:rPr lang="en-US" sz="3600" spc="-160">
                <a:solidFill>
                  <a:srgbClr val="0066FF"/>
                </a:solidFill>
                <a:latin typeface="Verdana" panose="22635452340000000000" pitchFamily="2"/>
              </a:rPr>
              <a:t>Phasor:	</a:t>
            </a:r>
            <a:r>
              <a:rPr lang="en-US" sz="1150" b="1" spc="0">
                <a:solidFill>
                  <a:srgbClr val="000080"/>
                </a:solidFill>
                <a:latin typeface="Arial Narrow" panose="22635452340000000000" pitchFamily="2"/>
              </a:rPr>
              <a:t>Page 36</a:t>
            </a:r>
          </a:p>
        </p:txBody>
      </p:sp>
      <p:sp>
        <p:nvSpPr>
          <p:cNvPr id="450" name="Text Placeholder 449"/>
          <p:cNvSpPr>
            <a:spLocks noGrp="1"/>
          </p:cNvSpPr>
          <p:nvPr>
            <p:ph type="body" idx="10"/>
          </p:nvPr>
        </p:nvSpPr>
        <p:spPr>
          <a:xfrm>
            <a:off x="100965" y="115570"/>
            <a:ext cx="9006840" cy="483235"/>
          </a:xfrm>
          <a:prstGeom prst="rect">
            <a:avLst/>
          </a:prstGeom>
          <a:noFill/>
          <a:ln w="334645" cmpd="sng">
            <a:solidFill>
              <a:srgbClr val="B851FD"/>
            </a:solidFill>
            <a:prstDash val="solid"/>
          </a:ln>
        </p:spPr>
        <p:txBody>
          <a:bodyPr lIns="0" tIns="0" rIns="0" bIns="0" anchor="t"/>
          <a:lstStyle/>
          <a:p>
            <a:pPr marL="685800" marR="0" indent="0" algn="l">
              <a:lnSpc>
                <a:spcPct val="82559"/>
              </a:lnSpc>
              <a:spcAft>
                <a:spcPts val="0"/>
              </a:spcAft>
              <a:tabLst>
                <a:tab pos="8952230" algn="r"/>
              </a:tabLst>
            </a:pPr>
            <a:r>
              <a:rPr lang="en-US" sz="3600" spc="-160">
                <a:solidFill>
                  <a:srgbClr val="0066FF"/>
                </a:solidFill>
                <a:latin typeface="Verdana" panose="22635452340000000000" pitchFamily="2"/>
              </a:rPr>
              <a:t>Phasor:	</a:t>
            </a:r>
            <a:r>
              <a:rPr lang="en-US" sz="1150" b="1" spc="0">
                <a:solidFill>
                  <a:srgbClr val="000080"/>
                </a:solidFill>
                <a:latin typeface="Arial Narrow" panose="22635452340000000000" pitchFamily="2"/>
              </a:rPr>
              <a:t>Page 36</a:t>
            </a:r>
          </a:p>
        </p:txBody>
      </p:sp>
      <p:sp>
        <p:nvSpPr>
          <p:cNvPr id="451" name="Text Placeholder 450"/>
          <p:cNvSpPr>
            <a:spLocks noGrp="1"/>
          </p:cNvSpPr>
          <p:nvPr>
            <p:ph type="body" idx="10"/>
          </p:nvPr>
        </p:nvSpPr>
        <p:spPr>
          <a:xfrm>
            <a:off x="100965" y="6720840"/>
            <a:ext cx="9036050" cy="158750"/>
          </a:xfrm>
          <a:prstGeom prst="rect">
            <a:avLst/>
          </a:prstGeom>
          <a:noFill/>
          <a:ln w="339725" cmpd="sng">
            <a:solidFill>
              <a:srgbClr val="2854FD"/>
            </a:solidFill>
            <a:prstDash val="solid"/>
          </a:ln>
        </p:spPr>
        <p:txBody>
          <a:bodyPr lIns="0" tIns="0" rIns="0" bIns="0" anchor="t"/>
          <a:lstStyle/>
          <a:p>
            <a:pPr marL="0" marR="0" indent="0" algn="l">
              <a:lnSpc>
                <a:spcPct val="95999"/>
              </a:lnSpc>
              <a:spcAft>
                <a:spcPts val="0"/>
              </a:spcAft>
              <a:tabLst>
                <a:tab pos="9003665" algn="r"/>
              </a:tabLst>
            </a:pPr>
            <a:r>
              <a:rPr lang="en-US" sz="1150" spc="0">
                <a:solidFill>
                  <a:srgbClr val="000080"/>
                </a:solidFill>
                <a:latin typeface="Arial Narrow" panose="22635452340000000000" pitchFamily="2"/>
              </a:rPr>
              <a:t>ENE 104	</a:t>
            </a:r>
            <a:r>
              <a:rPr lang="en-US" sz="1150" spc="30">
                <a:solidFill>
                  <a:srgbClr val="000080"/>
                </a:solidFill>
                <a:latin typeface="Arial Narrow" panose="22635452340000000000" pitchFamily="2"/>
              </a:rPr>
              <a:t>Week #10</a:t>
            </a:r>
          </a:p>
          <a:p>
            <a:pPr marL="3429000" marR="0" indent="0" algn="l">
              <a:lnSpc>
                <a:spcPct val="95999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150" spc="100">
                <a:solidFill>
                  <a:srgbClr val="000080"/>
                </a:solidFill>
                <a:latin typeface="Arial Narrow" panose="22635452340000000000" pitchFamily="2"/>
              </a:rPr>
              <a:t>Sinusoidal Stead</a:t>
            </a:r>
            <a:r>
              <a:rPr lang="en-US" sz="1150" spc="100" baseline="-25000">
                <a:solidFill>
                  <a:srgbClr val="000080"/>
                </a:solidFill>
                <a:latin typeface="Arial Narrow" panose="22635452340000000000" pitchFamily="2"/>
              </a:rPr>
              <a:t>y</a:t>
            </a:r>
            <a:r>
              <a:rPr lang="en-US" sz="1150" spc="100">
                <a:solidFill>
                  <a:srgbClr val="000080"/>
                </a:solidFill>
                <a:latin typeface="Arial Narrow" panose="22635452340000000000" pitchFamily="2"/>
              </a:rPr>
              <a:t>-State Analysis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Text Placeholder 470"/>
          <p:cNvSpPr>
            <a:spLocks noGrp="1"/>
          </p:cNvSpPr>
          <p:nvPr>
            <p:ph type="body" idx="10"/>
          </p:nvPr>
        </p:nvSpPr>
        <p:spPr>
          <a:xfrm>
            <a:off x="100965" y="6720840"/>
            <a:ext cx="9036050" cy="158750"/>
          </a:xfrm>
          <a:prstGeom prst="rect">
            <a:avLst/>
          </a:prstGeom>
          <a:noFill/>
          <a:ln w="352425" cmpd="sng">
            <a:solidFill>
              <a:srgbClr val="9072D0"/>
            </a:solidFill>
            <a:prstDash val="solid"/>
          </a:ln>
        </p:spPr>
        <p:txBody>
          <a:bodyPr lIns="0" tIns="0" rIns="0" bIns="0" anchor="t"/>
          <a:lstStyle/>
          <a:p>
            <a:pPr marL="0" marR="0" indent="0" algn="l">
              <a:lnSpc>
                <a:spcPct val="95999"/>
              </a:lnSpc>
              <a:spcAft>
                <a:spcPts val="0"/>
              </a:spcAft>
              <a:tabLst>
                <a:tab pos="9003665" algn="r"/>
              </a:tabLst>
            </a:pPr>
            <a:r>
              <a:rPr lang="en-US" sz="1150" spc="0">
                <a:solidFill>
                  <a:srgbClr val="000080"/>
                </a:solidFill>
                <a:latin typeface="Arial Narrow" panose="22635452340000000000" pitchFamily="2"/>
              </a:rPr>
              <a:t>ENE 104	</a:t>
            </a:r>
            <a:r>
              <a:rPr lang="en-US" sz="1150" spc="30">
                <a:solidFill>
                  <a:srgbClr val="000080"/>
                </a:solidFill>
                <a:latin typeface="Arial Narrow" panose="22635452340000000000" pitchFamily="2"/>
              </a:rPr>
              <a:t>Week #10</a:t>
            </a:r>
          </a:p>
          <a:p>
            <a:pPr marL="3429000" marR="0" indent="0" algn="l">
              <a:lnSpc>
                <a:spcPct val="95999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150" spc="100">
                <a:solidFill>
                  <a:srgbClr val="000080"/>
                </a:solidFill>
                <a:latin typeface="Arial Narrow" panose="22635452340000000000" pitchFamily="2"/>
              </a:rPr>
              <a:t>Sinusoidal Stead</a:t>
            </a:r>
            <a:r>
              <a:rPr lang="en-US" sz="1150" spc="100" baseline="-25000">
                <a:solidFill>
                  <a:srgbClr val="000080"/>
                </a:solidFill>
                <a:latin typeface="Arial Narrow" panose="22635452340000000000" pitchFamily="2"/>
              </a:rPr>
              <a:t>y</a:t>
            </a:r>
            <a:r>
              <a:rPr lang="en-US" sz="1150" spc="100">
                <a:solidFill>
                  <a:srgbClr val="000080"/>
                </a:solidFill>
                <a:latin typeface="Arial Narrow" panose="22635452340000000000" pitchFamily="2"/>
              </a:rPr>
              <a:t>-State Analysis</a:t>
            </a:r>
          </a:p>
        </p:txBody>
      </p:sp>
      <p:sp>
        <p:nvSpPr>
          <p:cNvPr id="472" name="Text Placeholder 471"/>
          <p:cNvSpPr>
            <a:spLocks noGrp="1"/>
          </p:cNvSpPr>
          <p:nvPr>
            <p:ph type="body" idx="10"/>
          </p:nvPr>
        </p:nvSpPr>
        <p:spPr>
          <a:xfrm>
            <a:off x="646430" y="114300"/>
            <a:ext cx="8458200" cy="56769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lIns="0" tIns="0" rIns="0" bIns="0" anchor="t"/>
          <a:lstStyle/>
          <a:p>
            <a:pPr marL="137160" marR="0" indent="0" algn="l">
              <a:lnSpc>
                <a:spcPct val="82559"/>
              </a:lnSpc>
              <a:spcAft>
                <a:spcPts val="540"/>
              </a:spcAft>
              <a:tabLst>
                <a:tab pos="8406130" algn="r"/>
              </a:tabLst>
            </a:pPr>
            <a:r>
              <a:rPr lang="en-US" sz="3600" spc="-50">
                <a:solidFill>
                  <a:srgbClr val="0066FF"/>
                </a:solidFill>
                <a:latin typeface="Verdana" panose="22635452340000000000" pitchFamily="2"/>
              </a:rPr>
              <a:t>Practice: 10.8	</a:t>
            </a:r>
            <a:r>
              <a:rPr lang="en-US" sz="1150" b="1" spc="0">
                <a:solidFill>
                  <a:srgbClr val="000080"/>
                </a:solidFill>
                <a:latin typeface="Arial Narrow" panose="22635452340000000000" pitchFamily="2"/>
              </a:rPr>
              <a:t>Page 45</a:t>
            </a:r>
          </a:p>
        </p:txBody>
      </p:sp>
      <p:sp>
        <p:nvSpPr>
          <p:cNvPr id="473" name="Text Placeholder 472"/>
          <p:cNvSpPr>
            <a:spLocks noGrp="1"/>
          </p:cNvSpPr>
          <p:nvPr>
            <p:ph type="body" idx="10"/>
          </p:nvPr>
        </p:nvSpPr>
        <p:spPr>
          <a:xfrm>
            <a:off x="646430" y="681990"/>
            <a:ext cx="8458200" cy="172593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lIns="0" tIns="388620" rIns="0" bIns="0" anchor="t"/>
          <a:lstStyle/>
          <a:p>
            <a:pPr marL="45720" marR="0" indent="0" algn="l">
              <a:lnSpc>
                <a:spcPct val="71999"/>
              </a:lnSpc>
              <a:spcAft>
                <a:spcPts val="0"/>
              </a:spcAft>
            </a:pPr>
            <a:r>
              <a:rPr lang="en-US" sz="2800" spc="90">
                <a:solidFill>
                  <a:srgbClr val="000000"/>
                </a:solidFill>
                <a:latin typeface="Arial" panose="22635452340000000000" pitchFamily="2"/>
              </a:rPr>
              <a:t>In the circuit, let  = 1200 rad/s, </a:t>
            </a:r>
            <a:r>
              <a:rPr lang="en-US" sz="300" spc="90">
                <a:solidFill>
                  <a:srgbClr val="000000"/>
                </a:solidFill>
                <a:latin typeface="Arial Unicode MS" panose="22635452340000000000" pitchFamily="2"/>
              </a:rPr>
              <a:t>  </a:t>
            </a:r>
            <a:r>
              <a:rPr lang="en-US" sz="2600" spc="90">
                <a:solidFill>
                  <a:srgbClr val="000000"/>
                </a:solidFill>
                <a:latin typeface="Arial Unicode MS" panose="22635452340000000000" pitchFamily="2"/>
              </a:rPr>
              <a:t>= 1.2∠28°= 1.2∠28°</a:t>
            </a:r>
            <a:r>
              <a:rPr lang="en-US" sz="2800" spc="90">
                <a:solidFill>
                  <a:srgbClr val="000000"/>
                </a:solidFill>
                <a:latin typeface="Arial" panose="22635452340000000000" pitchFamily="2"/>
              </a:rPr>
              <a:t> A,</a:t>
            </a:r>
          </a:p>
          <a:p>
            <a:pPr marL="45720" marR="0" indent="0" algn="l">
              <a:lnSpc>
                <a:spcPct val="71999"/>
              </a:lnSpc>
              <a:spcBef>
                <a:spcPts val="0"/>
              </a:spcBef>
              <a:spcAft>
                <a:spcPts val="3240"/>
              </a:spcAft>
            </a:pPr>
            <a:r>
              <a:rPr lang="en-US" sz="2800" spc="210">
                <a:solidFill>
                  <a:srgbClr val="000000"/>
                </a:solidFill>
                <a:latin typeface="Arial" panose="22635452340000000000" pitchFamily="2"/>
              </a:rPr>
              <a:t>and </a:t>
            </a:r>
            <a:r>
              <a:rPr lang="en-US" sz="300" spc="210">
                <a:solidFill>
                  <a:srgbClr val="000000"/>
                </a:solidFill>
                <a:latin typeface="Arial Unicode MS" panose="22635452340000000000" pitchFamily="2"/>
              </a:rPr>
              <a:t>  </a:t>
            </a:r>
            <a:r>
              <a:rPr lang="en-US" sz="2600" spc="210">
                <a:solidFill>
                  <a:srgbClr val="000000"/>
                </a:solidFill>
                <a:latin typeface="Arial Unicode MS" panose="22635452340000000000" pitchFamily="2"/>
              </a:rPr>
              <a:t>= 3∠53°= 3∠53°</a:t>
            </a:r>
            <a:r>
              <a:rPr lang="en-US" sz="2800" spc="210">
                <a:solidFill>
                  <a:srgbClr val="000000"/>
                </a:solidFill>
                <a:latin typeface="Arial" panose="22635452340000000000" pitchFamily="2"/>
              </a:rPr>
              <a:t> A. Find (a) ; (b) ; (c) </a:t>
            </a:r>
            <a:r>
              <a:rPr lang="en-US" sz="2600" spc="210">
                <a:solidFill>
                  <a:srgbClr val="000000"/>
                </a:solidFill>
                <a:latin typeface="Arial Unicode MS" panose="22635452340000000000" pitchFamily="2"/>
              </a:rPr>
              <a:t>()()()</a:t>
            </a:r>
            <a:r>
              <a:rPr lang="en-US" sz="2800" spc="210">
                <a:solidFill>
                  <a:srgbClr val="000000"/>
                </a:solidFill>
                <a:latin typeface="Arial" panose="22635452340000000000" pitchFamily="2"/>
              </a:rPr>
              <a:t>.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/>
          <p:cNvSpPr>
            <a:spLocks noGrp="1"/>
          </p:cNvSpPr>
          <p:nvPr>
            <p:ph type="body" idx="10"/>
          </p:nvPr>
        </p:nvSpPr>
        <p:spPr>
          <a:xfrm>
            <a:off x="100330" y="6720840"/>
            <a:ext cx="9036050" cy="158750"/>
          </a:xfrm>
          <a:prstGeom prst="rect">
            <a:avLst/>
          </a:prstGeom>
          <a:noFill/>
          <a:ln w="5715" cmpd="sng">
            <a:solidFill>
              <a:srgbClr val="D8EF80"/>
            </a:solidFill>
            <a:prstDash val="solid"/>
          </a:ln>
        </p:spPr>
        <p:txBody>
          <a:bodyPr lIns="0" tIns="0" rIns="0" bIns="0" anchor="t"/>
          <a:lstStyle/>
          <a:p>
            <a:pPr marL="0" marR="0" indent="0" algn="l">
              <a:lnSpc>
                <a:spcPct val="95999"/>
              </a:lnSpc>
              <a:spcAft>
                <a:spcPts val="0"/>
              </a:spcAft>
              <a:tabLst>
                <a:tab pos="3429000" algn="l"/>
                <a:tab pos="9004300" algn="r"/>
              </a:tabLst>
            </a:pPr>
            <a:r>
              <a:rPr lang="en-US" sz="1150" spc="0">
                <a:solidFill>
                  <a:srgbClr val="000080"/>
                </a:solidFill>
                <a:latin typeface="Arial Narrow" panose="22635452340000000000" pitchFamily="2"/>
              </a:rPr>
              <a:t>ENE 104	</a:t>
            </a:r>
            <a:r>
              <a:rPr lang="en-US" sz="1150" spc="60">
                <a:solidFill>
                  <a:srgbClr val="000080"/>
                </a:solidFill>
                <a:latin typeface="Arial Narrow" panose="22635452340000000000" pitchFamily="2"/>
              </a:rPr>
              <a:t>Sinusoidal Stead</a:t>
            </a:r>
            <a:r>
              <a:rPr lang="en-US" sz="1150" spc="60" baseline="-25000">
                <a:solidFill>
                  <a:srgbClr val="000080"/>
                </a:solidFill>
                <a:latin typeface="Arial Narrow" panose="22635452340000000000" pitchFamily="2"/>
              </a:rPr>
              <a:t>y</a:t>
            </a:r>
            <a:r>
              <a:rPr lang="en-US" sz="1150" spc="60">
                <a:solidFill>
                  <a:srgbClr val="000080"/>
                </a:solidFill>
                <a:latin typeface="Arial Narrow" panose="22635452340000000000" pitchFamily="2"/>
              </a:rPr>
              <a:t>-State Anal</a:t>
            </a:r>
            <a:r>
              <a:rPr lang="en-US" sz="1150" spc="60" baseline="-25000">
                <a:solidFill>
                  <a:srgbClr val="000080"/>
                </a:solidFill>
                <a:latin typeface="Arial Narrow" panose="22635452340000000000" pitchFamily="2"/>
              </a:rPr>
              <a:t>y</a:t>
            </a:r>
            <a:r>
              <a:rPr lang="en-US" sz="1150" spc="60">
                <a:solidFill>
                  <a:srgbClr val="000080"/>
                </a:solidFill>
                <a:latin typeface="Arial Narrow" panose="22635452340000000000" pitchFamily="2"/>
              </a:rPr>
              <a:t>sis	</a:t>
            </a:r>
            <a:r>
              <a:rPr lang="en-US" sz="1150" spc="30">
                <a:solidFill>
                  <a:srgbClr val="000080"/>
                </a:solidFill>
                <a:latin typeface="Arial Narrow" panose="22635452340000000000" pitchFamily="2"/>
              </a:rPr>
              <a:t>Week #10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idx="10"/>
          </p:nvPr>
        </p:nvSpPr>
        <p:spPr>
          <a:xfrm>
            <a:off x="100330" y="6720840"/>
            <a:ext cx="9036050" cy="158750"/>
          </a:xfrm>
          <a:prstGeom prst="rect">
            <a:avLst/>
          </a:prstGeom>
          <a:noFill/>
          <a:ln w="5715" cmpd="sng">
            <a:solidFill>
              <a:srgbClr val="D8EF80"/>
            </a:solidFill>
            <a:prstDash val="solid"/>
          </a:ln>
        </p:spPr>
        <p:txBody>
          <a:bodyPr lIns="0" tIns="0" rIns="0" bIns="0" anchor="t"/>
          <a:lstStyle/>
          <a:p>
            <a:pPr marL="0" marR="0" indent="0" algn="l">
              <a:lnSpc>
                <a:spcPct val="95999"/>
              </a:lnSpc>
              <a:spcAft>
                <a:spcPts val="0"/>
              </a:spcAft>
              <a:tabLst>
                <a:tab pos="3429000" algn="l"/>
                <a:tab pos="9004300" algn="r"/>
              </a:tabLst>
            </a:pPr>
            <a:r>
              <a:rPr lang="en-US" sz="1150" spc="0">
                <a:solidFill>
                  <a:srgbClr val="000080"/>
                </a:solidFill>
                <a:latin typeface="Arial Narrow" panose="22635452340000000000" pitchFamily="2"/>
              </a:rPr>
              <a:t>ENE 104	</a:t>
            </a:r>
            <a:r>
              <a:rPr lang="en-US" sz="1150" spc="60">
                <a:solidFill>
                  <a:srgbClr val="000080"/>
                </a:solidFill>
                <a:latin typeface="Arial Narrow" panose="22635452340000000000" pitchFamily="2"/>
              </a:rPr>
              <a:t>Sinusoidal Stead</a:t>
            </a:r>
            <a:r>
              <a:rPr lang="en-US" sz="1150" spc="60" baseline="-25000">
                <a:solidFill>
                  <a:srgbClr val="000080"/>
                </a:solidFill>
                <a:latin typeface="Arial Narrow" panose="22635452340000000000" pitchFamily="2"/>
              </a:rPr>
              <a:t>y</a:t>
            </a:r>
            <a:r>
              <a:rPr lang="en-US" sz="1150" spc="60">
                <a:solidFill>
                  <a:srgbClr val="000080"/>
                </a:solidFill>
                <a:latin typeface="Arial Narrow" panose="22635452340000000000" pitchFamily="2"/>
              </a:rPr>
              <a:t>-State Anal</a:t>
            </a:r>
            <a:r>
              <a:rPr lang="en-US" sz="1150" spc="60" baseline="-25000">
                <a:solidFill>
                  <a:srgbClr val="000080"/>
                </a:solidFill>
                <a:latin typeface="Arial Narrow" panose="22635452340000000000" pitchFamily="2"/>
              </a:rPr>
              <a:t>y</a:t>
            </a:r>
            <a:r>
              <a:rPr lang="en-US" sz="1150" spc="60">
                <a:solidFill>
                  <a:srgbClr val="000080"/>
                </a:solidFill>
                <a:latin typeface="Arial Narrow" panose="22635452340000000000" pitchFamily="2"/>
              </a:rPr>
              <a:t>sis	</a:t>
            </a:r>
            <a:r>
              <a:rPr lang="en-US" sz="1150" spc="30">
                <a:solidFill>
                  <a:srgbClr val="000080"/>
                </a:solidFill>
                <a:latin typeface="Arial Narrow" panose="22635452340000000000" pitchFamily="2"/>
              </a:rPr>
              <a:t>Week #10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idx="10"/>
          </p:nvPr>
        </p:nvSpPr>
        <p:spPr>
          <a:xfrm>
            <a:off x="100330" y="6720840"/>
            <a:ext cx="9036050" cy="158750"/>
          </a:xfrm>
          <a:prstGeom prst="rect">
            <a:avLst/>
          </a:prstGeom>
          <a:noFill/>
          <a:ln w="5715" cmpd="sng">
            <a:solidFill>
              <a:srgbClr val="D8EF80"/>
            </a:solidFill>
            <a:prstDash val="solid"/>
          </a:ln>
        </p:spPr>
        <p:txBody>
          <a:bodyPr lIns="0" tIns="0" rIns="0" bIns="0" anchor="t"/>
          <a:lstStyle/>
          <a:p>
            <a:pPr marL="0" marR="0" indent="0" algn="l">
              <a:lnSpc>
                <a:spcPct val="95999"/>
              </a:lnSpc>
              <a:spcAft>
                <a:spcPts val="0"/>
              </a:spcAft>
              <a:tabLst>
                <a:tab pos="3429000" algn="l"/>
                <a:tab pos="9004300" algn="r"/>
              </a:tabLst>
            </a:pPr>
            <a:r>
              <a:rPr lang="en-US" sz="1150" spc="0">
                <a:solidFill>
                  <a:srgbClr val="000080"/>
                </a:solidFill>
                <a:latin typeface="Arial Narrow" panose="22635452340000000000" pitchFamily="2"/>
              </a:rPr>
              <a:t>ENE 104	</a:t>
            </a:r>
            <a:r>
              <a:rPr lang="en-US" sz="1150" spc="60">
                <a:solidFill>
                  <a:srgbClr val="000080"/>
                </a:solidFill>
                <a:latin typeface="Arial Narrow" panose="22635452340000000000" pitchFamily="2"/>
              </a:rPr>
              <a:t>Sinusoidal Stead</a:t>
            </a:r>
            <a:r>
              <a:rPr lang="en-US" sz="1150" spc="60" baseline="-25000">
                <a:solidFill>
                  <a:srgbClr val="000080"/>
                </a:solidFill>
                <a:latin typeface="Arial Narrow" panose="22635452340000000000" pitchFamily="2"/>
              </a:rPr>
              <a:t>y</a:t>
            </a:r>
            <a:r>
              <a:rPr lang="en-US" sz="1150" spc="60">
                <a:solidFill>
                  <a:srgbClr val="000080"/>
                </a:solidFill>
                <a:latin typeface="Arial Narrow" panose="22635452340000000000" pitchFamily="2"/>
              </a:rPr>
              <a:t>-State Anal</a:t>
            </a:r>
            <a:r>
              <a:rPr lang="en-US" sz="1150" spc="60" baseline="-25000">
                <a:solidFill>
                  <a:srgbClr val="000080"/>
                </a:solidFill>
                <a:latin typeface="Arial Narrow" panose="22635452340000000000" pitchFamily="2"/>
              </a:rPr>
              <a:t>y</a:t>
            </a:r>
            <a:r>
              <a:rPr lang="en-US" sz="1150" spc="60">
                <a:solidFill>
                  <a:srgbClr val="000080"/>
                </a:solidFill>
                <a:latin typeface="Arial Narrow" panose="22635452340000000000" pitchFamily="2"/>
              </a:rPr>
              <a:t>sis	</a:t>
            </a:r>
            <a:r>
              <a:rPr lang="en-US" sz="1150" spc="30">
                <a:solidFill>
                  <a:srgbClr val="000080"/>
                </a:solidFill>
                <a:latin typeface="Arial Narrow" panose="22635452340000000000" pitchFamily="2"/>
              </a:rPr>
              <a:t>Week #10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idx="10"/>
          </p:nvPr>
        </p:nvSpPr>
        <p:spPr>
          <a:xfrm>
            <a:off x="661670" y="114300"/>
            <a:ext cx="8356600" cy="56769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lIns="0" tIns="0" rIns="0" bIns="0" anchor="t"/>
          <a:lstStyle/>
          <a:p>
            <a:pPr marL="91440" marR="0" indent="0" algn="l">
              <a:lnSpc>
                <a:spcPct val="95999"/>
              </a:lnSpc>
              <a:spcAft>
                <a:spcPts val="0"/>
              </a:spcAft>
              <a:tabLst>
                <a:tab pos="8348345" algn="r"/>
              </a:tabLst>
            </a:pPr>
            <a:r>
              <a:rPr lang="en-US" sz="3550" spc="0">
                <a:solidFill>
                  <a:srgbClr val="0066CC"/>
                </a:solidFill>
                <a:latin typeface="Verdana" panose="22635452340000000000" pitchFamily="2"/>
              </a:rPr>
              <a:t>Objectives : Ch10	</a:t>
            </a:r>
            <a:r>
              <a:rPr lang="en-US" sz="1150" b="1" spc="0">
                <a:solidFill>
                  <a:srgbClr val="000080"/>
                </a:solidFill>
                <a:latin typeface="Arial Narrow" panose="22635452340000000000" pitchFamily="2"/>
              </a:rPr>
              <a:t>Page 2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idx="10"/>
          </p:nvPr>
        </p:nvSpPr>
        <p:spPr>
          <a:xfrm>
            <a:off x="661670" y="681990"/>
            <a:ext cx="8356600" cy="603885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lIns="0" tIns="662940" rIns="0" bIns="0" anchor="t"/>
          <a:lstStyle/>
          <a:p>
            <a:pPr marL="0" marR="0" indent="228600" algn="l">
              <a:lnSpc>
                <a:spcPct val="74879"/>
              </a:lnSpc>
              <a:spcAft>
                <a:spcPts val="0"/>
              </a:spcAft>
              <a:buFont typeface="Symbol"/>
              <a:buChar char="·"/>
            </a:pPr>
            <a:r>
              <a:rPr lang="en-US" sz="2800" spc="0">
                <a:solidFill>
                  <a:srgbClr val="000000"/>
                </a:solidFill>
                <a:latin typeface="Arial" panose="22635452340000000000" pitchFamily="2"/>
              </a:rPr>
              <a:t>sinusoidal functions</a:t>
            </a:r>
          </a:p>
          <a:p>
            <a:pPr marL="0" marR="0" indent="228600" algn="l">
              <a:lnSpc>
                <a:spcPct val="95999"/>
              </a:lnSpc>
              <a:spcBef>
                <a:spcPts val="1260"/>
              </a:spcBef>
              <a:spcAft>
                <a:spcPts val="0"/>
              </a:spcAft>
              <a:buFont typeface="Symbol"/>
              <a:buChar char="·"/>
            </a:pPr>
            <a:r>
              <a:rPr lang="en-US" sz="2800" spc="0">
                <a:solidFill>
                  <a:srgbClr val="000000"/>
                </a:solidFill>
                <a:latin typeface="Arial" panose="22635452340000000000" pitchFamily="2"/>
              </a:rPr>
              <a:t>impedance and admittance</a:t>
            </a:r>
          </a:p>
          <a:p>
            <a:pPr marL="0" marR="0" indent="228600" algn="l">
              <a:lnSpc>
                <a:spcPct val="95999"/>
              </a:lnSpc>
              <a:spcBef>
                <a:spcPts val="0"/>
              </a:spcBef>
              <a:spcAft>
                <a:spcPts val="0"/>
              </a:spcAft>
              <a:buFont typeface="Symbol"/>
              <a:buChar char="·"/>
            </a:pPr>
            <a:r>
              <a:rPr lang="en-US" sz="2800" spc="-40">
                <a:solidFill>
                  <a:srgbClr val="000000"/>
                </a:solidFill>
                <a:latin typeface="Arial" panose="22635452340000000000" pitchFamily="2"/>
              </a:rPr>
              <a:t>use phasors to determine the forced response of</a:t>
            </a:r>
          </a:p>
          <a:p>
            <a:pPr marL="868680" marR="0" indent="0" algn="l">
              <a:lnSpc>
                <a:spcPct val="95999"/>
              </a:lnSpc>
              <a:spcBef>
                <a:spcPts val="720"/>
              </a:spcBef>
              <a:spcAft>
                <a:spcPts val="0"/>
              </a:spcAft>
            </a:pPr>
            <a:r>
              <a:rPr lang="en-US" sz="2800" spc="-30">
                <a:solidFill>
                  <a:srgbClr val="000000"/>
                </a:solidFill>
                <a:latin typeface="Arial" panose="22635452340000000000" pitchFamily="2"/>
              </a:rPr>
              <a:t>a circuit subjected to sinusoidal excitation</a:t>
            </a:r>
          </a:p>
          <a:p>
            <a:pPr marL="0" marR="0" indent="182880" algn="l">
              <a:lnSpc>
                <a:spcPct val="95999"/>
              </a:lnSpc>
              <a:spcBef>
                <a:spcPts val="0"/>
              </a:spcBef>
              <a:spcAft>
                <a:spcPts val="23400"/>
              </a:spcAft>
              <a:buFont typeface="Symbol"/>
              <a:buChar char="·"/>
            </a:pPr>
            <a:r>
              <a:rPr lang="en-US" sz="2800" spc="-40">
                <a:solidFill>
                  <a:srgbClr val="000000"/>
                </a:solidFill>
                <a:latin typeface="Arial" panose="22635452340000000000" pitchFamily="2"/>
              </a:rPr>
              <a:t>Apply techniques using phasors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Text Placeholder 480"/>
          <p:cNvSpPr>
            <a:spLocks noGrp="1"/>
          </p:cNvSpPr>
          <p:nvPr>
            <p:ph type="body" idx="10"/>
          </p:nvPr>
        </p:nvSpPr>
        <p:spPr>
          <a:xfrm>
            <a:off x="814070" y="152400"/>
            <a:ext cx="3139440" cy="44640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lIns="0" tIns="0" rIns="0" bIns="0" anchor="t"/>
          <a:lstStyle/>
          <a:p>
            <a:pPr marL="0" marR="0" indent="0" algn="ctr">
              <a:lnSpc>
                <a:spcPct val="76799"/>
              </a:lnSpc>
              <a:spcAft>
                <a:spcPts val="0"/>
              </a:spcAft>
            </a:pPr>
            <a:r>
              <a:rPr lang="en-US" sz="3600" spc="-60">
                <a:solidFill>
                  <a:srgbClr val="0066FF"/>
                </a:solidFill>
                <a:latin typeface="Verdana" panose="22635452340000000000" pitchFamily="2"/>
              </a:rPr>
              <a:t>Practice: 10.8</a:t>
            </a:r>
          </a:p>
        </p:txBody>
      </p:sp>
      <p:sp>
        <p:nvSpPr>
          <p:cNvPr id="482" name="Text Placeholder 481"/>
          <p:cNvSpPr>
            <a:spLocks noGrp="1"/>
          </p:cNvSpPr>
          <p:nvPr>
            <p:ph type="body" idx="10"/>
          </p:nvPr>
        </p:nvSpPr>
        <p:spPr>
          <a:xfrm>
            <a:off x="8503920" y="115570"/>
            <a:ext cx="551815" cy="17526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lIns="0" tIns="0" rIns="0" bIns="0" anchor="t"/>
          <a:lstStyle/>
          <a:p>
            <a:pPr marL="0" marR="0" indent="0" algn="l">
              <a:lnSpc>
                <a:spcPct val="95999"/>
              </a:lnSpc>
              <a:spcAft>
                <a:spcPts val="0"/>
              </a:spcAft>
            </a:pPr>
            <a:r>
              <a:rPr lang="en-US" sz="1150" b="1" spc="-35">
                <a:solidFill>
                  <a:srgbClr val="000080"/>
                </a:solidFill>
                <a:latin typeface="Arial Narrow" panose="22635452340000000000" pitchFamily="2"/>
              </a:rPr>
              <a:t>Page 46</a:t>
            </a:r>
          </a:p>
        </p:txBody>
      </p:sp>
      <p:sp>
        <p:nvSpPr>
          <p:cNvPr id="483" name="Text Placeholder 482"/>
          <p:cNvSpPr>
            <a:spLocks noGrp="1"/>
          </p:cNvSpPr>
          <p:nvPr>
            <p:ph type="body" idx="10"/>
          </p:nvPr>
        </p:nvSpPr>
        <p:spPr>
          <a:xfrm>
            <a:off x="100330" y="6720840"/>
            <a:ext cx="5605780" cy="13716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lIns="0" tIns="0" rIns="0" bIns="0" anchor="t"/>
          <a:lstStyle/>
          <a:p>
            <a:pPr marL="0" marR="0" indent="0" algn="l">
              <a:lnSpc>
                <a:spcPct val="78719"/>
              </a:lnSpc>
              <a:spcAft>
                <a:spcPts val="0"/>
              </a:spcAft>
              <a:tabLst>
                <a:tab pos="5602605" algn="r"/>
              </a:tabLst>
            </a:pPr>
            <a:r>
              <a:rPr lang="en-US" sz="1150" spc="0">
                <a:solidFill>
                  <a:srgbClr val="000080"/>
                </a:solidFill>
                <a:latin typeface="Arial Narrow" panose="22635452340000000000" pitchFamily="2"/>
              </a:rPr>
              <a:t>ENE 104	</a:t>
            </a:r>
            <a:r>
              <a:rPr lang="en-US" sz="1150" spc="90">
                <a:solidFill>
                  <a:srgbClr val="000080"/>
                </a:solidFill>
                <a:latin typeface="Arial Narrow" panose="22635452340000000000" pitchFamily="2"/>
              </a:rPr>
              <a:t>Sinusoidal Stead</a:t>
            </a:r>
            <a:r>
              <a:rPr lang="en-US" sz="1150" spc="90" baseline="-25000">
                <a:solidFill>
                  <a:srgbClr val="000080"/>
                </a:solidFill>
                <a:latin typeface="Arial Narrow" panose="22635452340000000000" pitchFamily="2"/>
              </a:rPr>
              <a:t>y</a:t>
            </a:r>
            <a:r>
              <a:rPr lang="en-US" sz="1150" spc="90">
                <a:solidFill>
                  <a:srgbClr val="000080"/>
                </a:solidFill>
                <a:latin typeface="Arial Narrow" panose="22635452340000000000" pitchFamily="2"/>
              </a:rPr>
              <a:t>-State Anal</a:t>
            </a:r>
            <a:r>
              <a:rPr lang="en-US" sz="1150" spc="90" baseline="-25000">
                <a:solidFill>
                  <a:srgbClr val="000080"/>
                </a:solidFill>
                <a:latin typeface="Arial Narrow" panose="22635452340000000000" pitchFamily="2"/>
              </a:rPr>
              <a:t>y</a:t>
            </a:r>
            <a:r>
              <a:rPr lang="en-US" sz="1150" spc="90">
                <a:solidFill>
                  <a:srgbClr val="000080"/>
                </a:solidFill>
                <a:latin typeface="Arial Narrow" panose="22635452340000000000" pitchFamily="2"/>
              </a:rPr>
              <a:t>sis</a:t>
            </a:r>
          </a:p>
        </p:txBody>
      </p:sp>
      <p:sp>
        <p:nvSpPr>
          <p:cNvPr id="484" name="Text Placeholder 483"/>
          <p:cNvSpPr>
            <a:spLocks noGrp="1"/>
          </p:cNvSpPr>
          <p:nvPr>
            <p:ph type="body" idx="10"/>
          </p:nvPr>
        </p:nvSpPr>
        <p:spPr>
          <a:xfrm>
            <a:off x="8449310" y="6724015"/>
            <a:ext cx="657860" cy="13398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lIns="0" tIns="0" rIns="0" bIns="0" anchor="t"/>
          <a:lstStyle/>
          <a:p>
            <a:pPr marL="0" marR="0" indent="0" algn="l">
              <a:lnSpc>
                <a:spcPct val="76799"/>
              </a:lnSpc>
              <a:spcAft>
                <a:spcPts val="0"/>
              </a:spcAft>
            </a:pPr>
            <a:r>
              <a:rPr lang="en-US" sz="1150" spc="90">
                <a:solidFill>
                  <a:srgbClr val="000080"/>
                </a:solidFill>
                <a:latin typeface="Arial Narrow" panose="22635452340000000000" pitchFamily="2"/>
              </a:rPr>
              <a:t>Week #10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Text Placeholder 488"/>
          <p:cNvSpPr>
            <a:spLocks noGrp="1"/>
          </p:cNvSpPr>
          <p:nvPr>
            <p:ph type="body" idx="10"/>
          </p:nvPr>
        </p:nvSpPr>
        <p:spPr>
          <a:xfrm>
            <a:off x="798830" y="143510"/>
            <a:ext cx="3197225" cy="53848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lIns="0" tIns="0" rIns="0" bIns="0" anchor="t"/>
          <a:lstStyle/>
          <a:p>
            <a:pPr marL="0" marR="0" indent="0" algn="ctr">
              <a:lnSpc>
                <a:spcPct val="93119"/>
              </a:lnSpc>
              <a:spcAft>
                <a:spcPts val="0"/>
              </a:spcAft>
            </a:pPr>
            <a:r>
              <a:rPr lang="en-US" sz="3600" spc="-45">
                <a:solidFill>
                  <a:srgbClr val="0066FF"/>
                </a:solidFill>
                <a:latin typeface="Verdana" panose="22635452340000000000" pitchFamily="2"/>
              </a:rPr>
              <a:t>Impedance: </a:t>
            </a:r>
            <a:r>
              <a:rPr lang="en-US" sz="3600" b="1" spc="-45">
                <a:solidFill>
                  <a:srgbClr val="0066FF"/>
                </a:solidFill>
                <a:latin typeface="Verdana" panose="22635452340000000000" pitchFamily="2"/>
              </a:rPr>
              <a:t>Z</a:t>
            </a:r>
          </a:p>
        </p:txBody>
      </p:sp>
      <p:sp>
        <p:nvSpPr>
          <p:cNvPr id="490" name="Text Placeholder 489"/>
          <p:cNvSpPr>
            <a:spLocks noGrp="1"/>
          </p:cNvSpPr>
          <p:nvPr>
            <p:ph type="body" idx="10"/>
          </p:nvPr>
        </p:nvSpPr>
        <p:spPr>
          <a:xfrm>
            <a:off x="8503920" y="115570"/>
            <a:ext cx="551815" cy="17526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lIns="0" tIns="0" rIns="0" bIns="0" anchor="t"/>
          <a:lstStyle/>
          <a:p>
            <a:pPr marL="0" marR="0" indent="0" algn="l">
              <a:lnSpc>
                <a:spcPct val="95999"/>
              </a:lnSpc>
              <a:spcAft>
                <a:spcPts val="0"/>
              </a:spcAft>
            </a:pPr>
            <a:r>
              <a:rPr lang="en-US" sz="1150" b="1" spc="-35">
                <a:solidFill>
                  <a:srgbClr val="000080"/>
                </a:solidFill>
                <a:latin typeface="Arial Narrow" panose="22635452340000000000" pitchFamily="2"/>
              </a:rPr>
              <a:t>Page 47</a:t>
            </a:r>
          </a:p>
        </p:txBody>
      </p:sp>
      <p:sp>
        <p:nvSpPr>
          <p:cNvPr id="491" name="Text Placeholder 490"/>
          <p:cNvSpPr>
            <a:spLocks noGrp="1"/>
          </p:cNvSpPr>
          <p:nvPr>
            <p:ph type="body" idx="10"/>
          </p:nvPr>
        </p:nvSpPr>
        <p:spPr>
          <a:xfrm>
            <a:off x="6525895" y="5270500"/>
            <a:ext cx="2581275" cy="158750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lIns="0" tIns="0" rIns="0" bIns="0" anchor="t"/>
          <a:lstStyle/>
          <a:p>
            <a:pPr marL="0" marR="0" indent="0" algn="l">
              <a:lnSpc>
                <a:spcPct val="81599"/>
              </a:lnSpc>
              <a:spcAft>
                <a:spcPts val="0"/>
              </a:spcAft>
            </a:pPr>
            <a:r>
              <a:rPr lang="en-US" sz="2800" spc="0">
                <a:solidFill>
                  <a:srgbClr val="0033CC"/>
                </a:solidFill>
                <a:latin typeface="Arial" panose="22635452340000000000" pitchFamily="2"/>
              </a:rPr>
              <a:t>A reactance</a:t>
            </a:r>
          </a:p>
          <a:p>
            <a:pPr marL="0" marR="0" indent="0" algn="r">
              <a:lnSpc>
                <a:spcPct val="106559"/>
              </a:lnSpc>
              <a:spcBef>
                <a:spcPts val="8280"/>
              </a:spcBef>
              <a:spcAft>
                <a:spcPts val="0"/>
              </a:spcAft>
            </a:pPr>
            <a:r>
              <a:rPr lang="en-US" sz="1150" spc="30">
                <a:solidFill>
                  <a:srgbClr val="000080"/>
                </a:solidFill>
                <a:latin typeface="Arial Narrow" panose="22635452340000000000" pitchFamily="2"/>
              </a:rPr>
              <a:t>Week #10</a:t>
            </a:r>
          </a:p>
        </p:txBody>
      </p:sp>
      <p:sp>
        <p:nvSpPr>
          <p:cNvPr id="492" name="Text Placeholder 491"/>
          <p:cNvSpPr>
            <a:spLocks noGrp="1"/>
          </p:cNvSpPr>
          <p:nvPr>
            <p:ph type="body" idx="10"/>
          </p:nvPr>
        </p:nvSpPr>
        <p:spPr>
          <a:xfrm>
            <a:off x="100330" y="6720840"/>
            <a:ext cx="5605780" cy="13716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lIns="0" tIns="0" rIns="0" bIns="0" anchor="t"/>
          <a:lstStyle/>
          <a:p>
            <a:pPr marL="0" marR="0" indent="0" algn="l">
              <a:lnSpc>
                <a:spcPct val="78719"/>
              </a:lnSpc>
              <a:spcAft>
                <a:spcPts val="0"/>
              </a:spcAft>
              <a:tabLst>
                <a:tab pos="5602605" algn="r"/>
              </a:tabLst>
            </a:pPr>
            <a:r>
              <a:rPr lang="en-US" sz="1150" spc="0">
                <a:solidFill>
                  <a:srgbClr val="000080"/>
                </a:solidFill>
                <a:latin typeface="Arial Narrow" panose="22635452340000000000" pitchFamily="2"/>
              </a:rPr>
              <a:t>ENE 104	</a:t>
            </a:r>
            <a:r>
              <a:rPr lang="en-US" sz="1150" spc="90">
                <a:solidFill>
                  <a:srgbClr val="000080"/>
                </a:solidFill>
                <a:latin typeface="Arial Narrow" panose="22635452340000000000" pitchFamily="2"/>
              </a:rPr>
              <a:t>Sinusoidal Stead</a:t>
            </a:r>
            <a:r>
              <a:rPr lang="en-US" sz="1150" spc="90" baseline="-25000">
                <a:solidFill>
                  <a:srgbClr val="000080"/>
                </a:solidFill>
                <a:latin typeface="Arial Narrow" panose="22635452340000000000" pitchFamily="2"/>
              </a:rPr>
              <a:t>y</a:t>
            </a:r>
            <a:r>
              <a:rPr lang="en-US" sz="1150" spc="90">
                <a:solidFill>
                  <a:srgbClr val="000080"/>
                </a:solidFill>
                <a:latin typeface="Arial Narrow" panose="22635452340000000000" pitchFamily="2"/>
              </a:rPr>
              <a:t>-State Anal</a:t>
            </a:r>
            <a:r>
              <a:rPr lang="en-US" sz="1150" spc="90" baseline="-25000">
                <a:solidFill>
                  <a:srgbClr val="000080"/>
                </a:solidFill>
                <a:latin typeface="Arial Narrow" panose="22635452340000000000" pitchFamily="2"/>
              </a:rPr>
              <a:t>y</a:t>
            </a:r>
            <a:r>
              <a:rPr lang="en-US" sz="1150" spc="90">
                <a:solidFill>
                  <a:srgbClr val="000080"/>
                </a:solidFill>
                <a:latin typeface="Arial Narrow" panose="22635452340000000000" pitchFamily="2"/>
              </a:rPr>
              <a:t>sis</a:t>
            </a:r>
          </a:p>
        </p:txBody>
      </p:sp>
      <p:sp>
        <p:nvSpPr>
          <p:cNvPr id="493" name="Text Placeholder 492"/>
          <p:cNvSpPr>
            <a:spLocks noGrp="1"/>
          </p:cNvSpPr>
          <p:nvPr>
            <p:ph type="body" idx="10"/>
          </p:nvPr>
        </p:nvSpPr>
        <p:spPr>
          <a:xfrm>
            <a:off x="6163310" y="3608705"/>
            <a:ext cx="2459355" cy="631190"/>
          </a:xfrm>
          <a:prstGeom prst="rect">
            <a:avLst/>
          </a:prstGeom>
          <a:noFill/>
          <a:ln w="21590" cmpd="sng">
            <a:solidFill>
              <a:srgbClr val="008000"/>
            </a:solidFill>
            <a:prstDash val="solid"/>
          </a:ln>
        </p:spPr>
        <p:txBody>
          <a:bodyPr lIns="0" tIns="91440" rIns="0" bIns="0" anchor="t"/>
          <a:lstStyle/>
          <a:p>
            <a:pPr marL="0" marR="0" indent="0" algn="ctr">
              <a:lnSpc>
                <a:spcPct val="80639"/>
              </a:lnSpc>
              <a:spcAft>
                <a:spcPts val="1080"/>
              </a:spcAft>
            </a:pPr>
            <a:r>
              <a:rPr lang="en-US" sz="2800" spc="0">
                <a:solidFill>
                  <a:srgbClr val="0033CC"/>
                </a:solidFill>
                <a:latin typeface="Arial" panose="22635452340000000000" pitchFamily="2"/>
              </a:rPr>
              <a:t>A resistance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Text Placeholder 495"/>
          <p:cNvSpPr>
            <a:spLocks noGrp="1"/>
          </p:cNvSpPr>
          <p:nvPr>
            <p:ph type="body" idx="10"/>
          </p:nvPr>
        </p:nvSpPr>
        <p:spPr>
          <a:xfrm>
            <a:off x="100330" y="6720840"/>
            <a:ext cx="9036050" cy="158750"/>
          </a:xfrm>
          <a:prstGeom prst="rect">
            <a:avLst/>
          </a:prstGeom>
          <a:noFill/>
          <a:ln w="358140" cmpd="sng">
            <a:solidFill>
              <a:srgbClr val="A878D0"/>
            </a:solidFill>
            <a:prstDash val="solid"/>
          </a:ln>
        </p:spPr>
        <p:txBody>
          <a:bodyPr lIns="0" tIns="0" rIns="0" bIns="0" anchor="t"/>
          <a:lstStyle/>
          <a:p>
            <a:pPr marL="0" marR="0" indent="0" algn="l">
              <a:lnSpc>
                <a:spcPct val="95999"/>
              </a:lnSpc>
              <a:spcAft>
                <a:spcPts val="0"/>
              </a:spcAft>
              <a:tabLst>
                <a:tab pos="9004300" algn="r"/>
              </a:tabLst>
            </a:pPr>
            <a:r>
              <a:rPr lang="en-US" sz="1150" spc="0">
                <a:solidFill>
                  <a:srgbClr val="000080"/>
                </a:solidFill>
                <a:latin typeface="Arial Narrow" panose="22635452340000000000" pitchFamily="2"/>
              </a:rPr>
              <a:t>ENE 104	</a:t>
            </a:r>
            <a:r>
              <a:rPr lang="en-US" sz="1150" spc="30">
                <a:solidFill>
                  <a:srgbClr val="000080"/>
                </a:solidFill>
                <a:latin typeface="Arial Narrow" panose="22635452340000000000" pitchFamily="2"/>
              </a:rPr>
              <a:t>Week #10</a:t>
            </a:r>
          </a:p>
          <a:p>
            <a:pPr marL="3429000" marR="0" indent="0" algn="l">
              <a:lnSpc>
                <a:spcPct val="95999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150" spc="100">
                <a:solidFill>
                  <a:srgbClr val="000080"/>
                </a:solidFill>
                <a:latin typeface="Arial Narrow" panose="22635452340000000000" pitchFamily="2"/>
              </a:rPr>
              <a:t>Sinusoidal Stead</a:t>
            </a:r>
            <a:r>
              <a:rPr lang="en-US" sz="1150" spc="100" baseline="-25000">
                <a:solidFill>
                  <a:srgbClr val="000080"/>
                </a:solidFill>
                <a:latin typeface="Arial Narrow" panose="22635452340000000000" pitchFamily="2"/>
              </a:rPr>
              <a:t>y</a:t>
            </a:r>
            <a:r>
              <a:rPr lang="en-US" sz="1150" spc="100">
                <a:solidFill>
                  <a:srgbClr val="000080"/>
                </a:solidFill>
                <a:latin typeface="Arial Narrow" panose="22635452340000000000" pitchFamily="2"/>
              </a:rPr>
              <a:t>-State Analysis</a:t>
            </a:r>
          </a:p>
        </p:txBody>
      </p:sp>
      <p:sp>
        <p:nvSpPr>
          <p:cNvPr id="497" name="Text Placeholder 496"/>
          <p:cNvSpPr>
            <a:spLocks noGrp="1"/>
          </p:cNvSpPr>
          <p:nvPr>
            <p:ph type="body" idx="10"/>
          </p:nvPr>
        </p:nvSpPr>
        <p:spPr>
          <a:xfrm>
            <a:off x="100330" y="6720840"/>
            <a:ext cx="9036050" cy="158750"/>
          </a:xfrm>
          <a:prstGeom prst="rect">
            <a:avLst/>
          </a:prstGeom>
          <a:noFill/>
          <a:ln w="358140" cmpd="sng">
            <a:solidFill>
              <a:srgbClr val="A878D0"/>
            </a:solidFill>
            <a:prstDash val="solid"/>
          </a:ln>
        </p:spPr>
        <p:txBody>
          <a:bodyPr lIns="0" tIns="0" rIns="0" bIns="0" anchor="t"/>
          <a:lstStyle/>
          <a:p>
            <a:pPr marL="0" marR="0" indent="0" algn="l">
              <a:lnSpc>
                <a:spcPct val="95999"/>
              </a:lnSpc>
              <a:spcAft>
                <a:spcPts val="0"/>
              </a:spcAft>
              <a:tabLst>
                <a:tab pos="9004300" algn="r"/>
              </a:tabLst>
            </a:pPr>
            <a:r>
              <a:rPr lang="en-US" sz="1150" spc="0">
                <a:solidFill>
                  <a:srgbClr val="000080"/>
                </a:solidFill>
                <a:latin typeface="Arial Narrow" panose="22635452340000000000" pitchFamily="2"/>
              </a:rPr>
              <a:t>ENE 104	</a:t>
            </a:r>
            <a:r>
              <a:rPr lang="en-US" sz="1150" spc="30">
                <a:solidFill>
                  <a:srgbClr val="000080"/>
                </a:solidFill>
                <a:latin typeface="Arial Narrow" panose="22635452340000000000" pitchFamily="2"/>
              </a:rPr>
              <a:t>Week #10</a:t>
            </a:r>
          </a:p>
          <a:p>
            <a:pPr marL="3429000" marR="0" indent="0" algn="l">
              <a:lnSpc>
                <a:spcPct val="95999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150" spc="100">
                <a:solidFill>
                  <a:srgbClr val="000080"/>
                </a:solidFill>
                <a:latin typeface="Arial Narrow" panose="22635452340000000000" pitchFamily="2"/>
              </a:rPr>
              <a:t>Sinusoidal Stead</a:t>
            </a:r>
            <a:r>
              <a:rPr lang="en-US" sz="1150" spc="100" baseline="-25000">
                <a:solidFill>
                  <a:srgbClr val="000080"/>
                </a:solidFill>
                <a:latin typeface="Arial Narrow" panose="22635452340000000000" pitchFamily="2"/>
              </a:rPr>
              <a:t>y</a:t>
            </a:r>
            <a:r>
              <a:rPr lang="en-US" sz="1150" spc="100">
                <a:solidFill>
                  <a:srgbClr val="000080"/>
                </a:solidFill>
                <a:latin typeface="Arial Narrow" panose="22635452340000000000" pitchFamily="2"/>
              </a:rPr>
              <a:t>-State Analysis</a:t>
            </a:r>
          </a:p>
        </p:txBody>
      </p:sp>
      <p:sp>
        <p:nvSpPr>
          <p:cNvPr id="498" name="Text Placeholder 497"/>
          <p:cNvSpPr>
            <a:spLocks noGrp="1"/>
          </p:cNvSpPr>
          <p:nvPr>
            <p:ph type="body" idx="10"/>
          </p:nvPr>
        </p:nvSpPr>
        <p:spPr>
          <a:xfrm>
            <a:off x="100330" y="6720840"/>
            <a:ext cx="9036050" cy="158750"/>
          </a:xfrm>
          <a:prstGeom prst="rect">
            <a:avLst/>
          </a:prstGeom>
          <a:noFill/>
          <a:ln w="358140" cmpd="sng">
            <a:solidFill>
              <a:srgbClr val="A878D0"/>
            </a:solidFill>
            <a:prstDash val="solid"/>
          </a:ln>
        </p:spPr>
        <p:txBody>
          <a:bodyPr lIns="0" tIns="0" rIns="0" bIns="0" anchor="t"/>
          <a:lstStyle/>
          <a:p>
            <a:pPr marL="0" marR="0" indent="0" algn="l">
              <a:lnSpc>
                <a:spcPct val="95999"/>
              </a:lnSpc>
              <a:spcAft>
                <a:spcPts val="0"/>
              </a:spcAft>
              <a:tabLst>
                <a:tab pos="9004300" algn="r"/>
              </a:tabLst>
            </a:pPr>
            <a:r>
              <a:rPr lang="en-US" sz="1150" spc="0">
                <a:solidFill>
                  <a:srgbClr val="000080"/>
                </a:solidFill>
                <a:latin typeface="Arial Narrow" panose="22635452340000000000" pitchFamily="2"/>
              </a:rPr>
              <a:t>ENE 104	</a:t>
            </a:r>
            <a:r>
              <a:rPr lang="en-US" sz="1150" spc="30">
                <a:solidFill>
                  <a:srgbClr val="000080"/>
                </a:solidFill>
                <a:latin typeface="Arial Narrow" panose="22635452340000000000" pitchFamily="2"/>
              </a:rPr>
              <a:t>Week #10</a:t>
            </a:r>
          </a:p>
          <a:p>
            <a:pPr marL="3429000" marR="0" indent="0" algn="l">
              <a:lnSpc>
                <a:spcPct val="95999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150" spc="100">
                <a:solidFill>
                  <a:srgbClr val="000080"/>
                </a:solidFill>
                <a:latin typeface="Arial Narrow" panose="22635452340000000000" pitchFamily="2"/>
              </a:rPr>
              <a:t>Sinusoidal Stead</a:t>
            </a:r>
            <a:r>
              <a:rPr lang="en-US" sz="1150" spc="100" baseline="-25000">
                <a:solidFill>
                  <a:srgbClr val="000080"/>
                </a:solidFill>
                <a:latin typeface="Arial Narrow" panose="22635452340000000000" pitchFamily="2"/>
              </a:rPr>
              <a:t>y</a:t>
            </a:r>
            <a:r>
              <a:rPr lang="en-US" sz="1150" spc="100">
                <a:solidFill>
                  <a:srgbClr val="000080"/>
                </a:solidFill>
                <a:latin typeface="Arial Narrow" panose="22635452340000000000" pitchFamily="2"/>
              </a:rPr>
              <a:t>-State Analysis</a:t>
            </a:r>
          </a:p>
        </p:txBody>
      </p:sp>
      <p:sp>
        <p:nvSpPr>
          <p:cNvPr id="499" name="Text Placeholder 498"/>
          <p:cNvSpPr>
            <a:spLocks noGrp="1"/>
          </p:cNvSpPr>
          <p:nvPr>
            <p:ph type="body" idx="10"/>
          </p:nvPr>
        </p:nvSpPr>
        <p:spPr>
          <a:xfrm>
            <a:off x="624840" y="114300"/>
            <a:ext cx="8458200" cy="56769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lIns="0" tIns="0" rIns="0" bIns="0" anchor="t"/>
          <a:lstStyle/>
          <a:p>
            <a:pPr marL="182880" marR="0" indent="0" algn="l">
              <a:lnSpc>
                <a:spcPct val="82559"/>
              </a:lnSpc>
              <a:spcAft>
                <a:spcPts val="540"/>
              </a:spcAft>
              <a:tabLst>
                <a:tab pos="8427720" algn="r"/>
              </a:tabLst>
            </a:pPr>
            <a:r>
              <a:rPr lang="en-US" sz="3600" spc="-50">
                <a:solidFill>
                  <a:srgbClr val="0066FF"/>
                </a:solidFill>
                <a:latin typeface="Verdana" panose="22635452340000000000" pitchFamily="2"/>
              </a:rPr>
              <a:t>Practice: 10.9	</a:t>
            </a:r>
            <a:r>
              <a:rPr lang="en-US" sz="1150" b="1" spc="0">
                <a:solidFill>
                  <a:srgbClr val="000080"/>
                </a:solidFill>
                <a:latin typeface="Arial Narrow" panose="22635452340000000000" pitchFamily="2"/>
              </a:rPr>
              <a:t>Page 48</a:t>
            </a:r>
          </a:p>
        </p:txBody>
      </p:sp>
      <p:sp>
        <p:nvSpPr>
          <p:cNvPr id="500" name="Text Placeholder 499"/>
          <p:cNvSpPr>
            <a:spLocks noGrp="1"/>
          </p:cNvSpPr>
          <p:nvPr>
            <p:ph type="body" idx="10"/>
          </p:nvPr>
        </p:nvSpPr>
        <p:spPr>
          <a:xfrm>
            <a:off x="624840" y="681990"/>
            <a:ext cx="8458200" cy="205232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lIns="0" tIns="342900" rIns="0" bIns="0" anchor="t"/>
          <a:lstStyle/>
          <a:p>
            <a:pPr marL="0" marR="0" indent="0" algn="l">
              <a:lnSpc>
                <a:spcPct val="95999"/>
              </a:lnSpc>
              <a:spcAft>
                <a:spcPts val="0"/>
              </a:spcAft>
            </a:pPr>
            <a:r>
              <a:rPr lang="en-US" sz="2800" spc="-60">
                <a:solidFill>
                  <a:srgbClr val="000000"/>
                </a:solidFill>
                <a:latin typeface="Arial" panose="22635452340000000000" pitchFamily="2"/>
              </a:rPr>
              <a:t>With reference to the network shown, find the input</a:t>
            </a:r>
          </a:p>
          <a:p>
            <a:pPr marL="0" marR="0" indent="0" algn="l">
              <a:lnSpc>
                <a:spcPct val="95999"/>
              </a:lnSpc>
              <a:spcBef>
                <a:spcPts val="180"/>
              </a:spcBef>
              <a:spcAft>
                <a:spcPts val="0"/>
              </a:spcAft>
            </a:pPr>
            <a:r>
              <a:rPr lang="en-US" sz="2800" spc="10">
                <a:solidFill>
                  <a:srgbClr val="000000"/>
                </a:solidFill>
                <a:latin typeface="Arial" panose="22635452340000000000" pitchFamily="2"/>
              </a:rPr>
              <a:t>impedance  that would be measured between</a:t>
            </a:r>
          </a:p>
          <a:p>
            <a:pPr marL="0" marR="0" indent="0" algn="l">
              <a:lnSpc>
                <a:spcPct val="95999"/>
              </a:lnSpc>
              <a:spcBef>
                <a:spcPts val="0"/>
              </a:spcBef>
              <a:spcAft>
                <a:spcPts val="3240"/>
              </a:spcAft>
            </a:pPr>
            <a:r>
              <a:rPr lang="en-US" sz="2800" spc="-50">
                <a:solidFill>
                  <a:srgbClr val="000000"/>
                </a:solidFill>
                <a:latin typeface="Arial" panose="22635452340000000000" pitchFamily="2"/>
              </a:rPr>
              <a:t>terminals: (a) a and g; (b) b and g; (c) a and b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Text Placeholder 505"/>
          <p:cNvSpPr>
            <a:spLocks noGrp="1"/>
          </p:cNvSpPr>
          <p:nvPr>
            <p:ph type="body" idx="10"/>
          </p:nvPr>
        </p:nvSpPr>
        <p:spPr>
          <a:xfrm>
            <a:off x="100330" y="6720840"/>
            <a:ext cx="9036050" cy="158750"/>
          </a:xfrm>
          <a:prstGeom prst="rect">
            <a:avLst/>
          </a:prstGeom>
          <a:noFill/>
          <a:ln w="358140" cmpd="sng">
            <a:solidFill>
              <a:srgbClr val="A878D0"/>
            </a:solidFill>
            <a:prstDash val="solid"/>
          </a:ln>
        </p:spPr>
        <p:txBody>
          <a:bodyPr lIns="0" tIns="0" rIns="0" bIns="0" anchor="t"/>
          <a:lstStyle/>
          <a:p>
            <a:pPr marL="0" marR="0" indent="0" algn="l">
              <a:lnSpc>
                <a:spcPct val="95999"/>
              </a:lnSpc>
              <a:spcAft>
                <a:spcPts val="0"/>
              </a:spcAft>
              <a:tabLst>
                <a:tab pos="9004300" algn="r"/>
              </a:tabLst>
            </a:pPr>
            <a:r>
              <a:rPr lang="en-US" sz="1150" spc="0">
                <a:solidFill>
                  <a:srgbClr val="000080"/>
                </a:solidFill>
                <a:latin typeface="Arial Narrow" panose="22635452340000000000" pitchFamily="2"/>
              </a:rPr>
              <a:t>ENE 104	</a:t>
            </a:r>
            <a:r>
              <a:rPr lang="en-US" sz="1150" spc="30">
                <a:solidFill>
                  <a:srgbClr val="000080"/>
                </a:solidFill>
                <a:latin typeface="Arial Narrow" panose="22635452340000000000" pitchFamily="2"/>
              </a:rPr>
              <a:t>Week #10</a:t>
            </a:r>
          </a:p>
          <a:p>
            <a:pPr marL="3429000" marR="0" indent="0" algn="l">
              <a:lnSpc>
                <a:spcPct val="95999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150" spc="100">
                <a:solidFill>
                  <a:srgbClr val="000080"/>
                </a:solidFill>
                <a:latin typeface="Arial Narrow" panose="22635452340000000000" pitchFamily="2"/>
              </a:rPr>
              <a:t>Sinusoidal Stead</a:t>
            </a:r>
            <a:r>
              <a:rPr lang="en-US" sz="1150" spc="100" baseline="-25000">
                <a:solidFill>
                  <a:srgbClr val="000080"/>
                </a:solidFill>
                <a:latin typeface="Arial Narrow" panose="22635452340000000000" pitchFamily="2"/>
              </a:rPr>
              <a:t>y</a:t>
            </a:r>
            <a:r>
              <a:rPr lang="en-US" sz="1150" spc="100">
                <a:solidFill>
                  <a:srgbClr val="000080"/>
                </a:solidFill>
                <a:latin typeface="Arial Narrow" panose="22635452340000000000" pitchFamily="2"/>
              </a:rPr>
              <a:t>-State Analysis</a:t>
            </a:r>
          </a:p>
        </p:txBody>
      </p:sp>
      <p:sp>
        <p:nvSpPr>
          <p:cNvPr id="507" name="Text Placeholder 506"/>
          <p:cNvSpPr>
            <a:spLocks noGrp="1"/>
          </p:cNvSpPr>
          <p:nvPr>
            <p:ph type="body" idx="10"/>
          </p:nvPr>
        </p:nvSpPr>
        <p:spPr>
          <a:xfrm>
            <a:off x="100330" y="6720840"/>
            <a:ext cx="9036050" cy="158750"/>
          </a:xfrm>
          <a:prstGeom prst="rect">
            <a:avLst/>
          </a:prstGeom>
          <a:noFill/>
          <a:ln w="358140" cmpd="sng">
            <a:solidFill>
              <a:srgbClr val="A878D0"/>
            </a:solidFill>
            <a:prstDash val="solid"/>
          </a:ln>
        </p:spPr>
        <p:txBody>
          <a:bodyPr lIns="0" tIns="0" rIns="0" bIns="0" anchor="t"/>
          <a:lstStyle/>
          <a:p>
            <a:pPr marL="0" marR="0" indent="0" algn="l">
              <a:lnSpc>
                <a:spcPct val="95999"/>
              </a:lnSpc>
              <a:spcAft>
                <a:spcPts val="0"/>
              </a:spcAft>
              <a:tabLst>
                <a:tab pos="9004300" algn="r"/>
              </a:tabLst>
            </a:pPr>
            <a:r>
              <a:rPr lang="en-US" sz="1150" spc="0">
                <a:solidFill>
                  <a:srgbClr val="000080"/>
                </a:solidFill>
                <a:latin typeface="Arial Narrow" panose="22635452340000000000" pitchFamily="2"/>
              </a:rPr>
              <a:t>ENE 104	</a:t>
            </a:r>
            <a:r>
              <a:rPr lang="en-US" sz="1150" spc="30">
                <a:solidFill>
                  <a:srgbClr val="000080"/>
                </a:solidFill>
                <a:latin typeface="Arial Narrow" panose="22635452340000000000" pitchFamily="2"/>
              </a:rPr>
              <a:t>Week #10</a:t>
            </a:r>
          </a:p>
          <a:p>
            <a:pPr marL="3429000" marR="0" indent="0" algn="l">
              <a:lnSpc>
                <a:spcPct val="95999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150" spc="100">
                <a:solidFill>
                  <a:srgbClr val="000080"/>
                </a:solidFill>
                <a:latin typeface="Arial Narrow" panose="22635452340000000000" pitchFamily="2"/>
              </a:rPr>
              <a:t>Sinusoidal Stead</a:t>
            </a:r>
            <a:r>
              <a:rPr lang="en-US" sz="1150" spc="100" baseline="-25000">
                <a:solidFill>
                  <a:srgbClr val="000080"/>
                </a:solidFill>
                <a:latin typeface="Arial Narrow" panose="22635452340000000000" pitchFamily="2"/>
              </a:rPr>
              <a:t>y</a:t>
            </a:r>
            <a:r>
              <a:rPr lang="en-US" sz="1150" spc="100">
                <a:solidFill>
                  <a:srgbClr val="000080"/>
                </a:solidFill>
                <a:latin typeface="Arial Narrow" panose="22635452340000000000" pitchFamily="2"/>
              </a:rPr>
              <a:t>-State Analysis</a:t>
            </a:r>
          </a:p>
        </p:txBody>
      </p:sp>
      <p:sp>
        <p:nvSpPr>
          <p:cNvPr id="514" name="Text Placeholder 513"/>
          <p:cNvSpPr>
            <a:spLocks noGrp="1"/>
          </p:cNvSpPr>
          <p:nvPr>
            <p:ph type="body" idx="10"/>
          </p:nvPr>
        </p:nvSpPr>
        <p:spPr>
          <a:xfrm>
            <a:off x="792480" y="152400"/>
            <a:ext cx="3157855" cy="44640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lIns="0" tIns="0" rIns="0" bIns="0" anchor="t"/>
          <a:lstStyle/>
          <a:p>
            <a:pPr marL="0" marR="0" indent="0" algn="ctr">
              <a:lnSpc>
                <a:spcPct val="76799"/>
              </a:lnSpc>
              <a:spcAft>
                <a:spcPts val="0"/>
              </a:spcAft>
            </a:pPr>
            <a:r>
              <a:rPr lang="en-US" sz="3600" spc="-50">
                <a:solidFill>
                  <a:srgbClr val="0066FF"/>
                </a:solidFill>
                <a:latin typeface="Verdana" panose="22635452340000000000" pitchFamily="2"/>
              </a:rPr>
              <a:t>Practice: 10.9</a:t>
            </a:r>
          </a:p>
        </p:txBody>
      </p:sp>
      <p:sp>
        <p:nvSpPr>
          <p:cNvPr id="515" name="Text Placeholder 514"/>
          <p:cNvSpPr>
            <a:spLocks noGrp="1"/>
          </p:cNvSpPr>
          <p:nvPr>
            <p:ph type="body" idx="10"/>
          </p:nvPr>
        </p:nvSpPr>
        <p:spPr>
          <a:xfrm>
            <a:off x="8503920" y="115570"/>
            <a:ext cx="551815" cy="17526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lIns="0" tIns="0" rIns="0" bIns="0" anchor="t"/>
          <a:lstStyle/>
          <a:p>
            <a:pPr marL="0" marR="0" indent="0" algn="l">
              <a:lnSpc>
                <a:spcPct val="95999"/>
              </a:lnSpc>
              <a:spcAft>
                <a:spcPts val="0"/>
              </a:spcAft>
            </a:pPr>
            <a:r>
              <a:rPr lang="en-US" sz="1150" b="1" spc="-35">
                <a:solidFill>
                  <a:srgbClr val="000080"/>
                </a:solidFill>
                <a:latin typeface="Arial Narrow" panose="22635452340000000000" pitchFamily="2"/>
              </a:rPr>
              <a:t>Page 49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Text Placeholder 517"/>
          <p:cNvSpPr>
            <a:spLocks noGrp="1"/>
          </p:cNvSpPr>
          <p:nvPr>
            <p:ph type="body" idx="10"/>
          </p:nvPr>
        </p:nvSpPr>
        <p:spPr>
          <a:xfrm>
            <a:off x="71755" y="115570"/>
            <a:ext cx="9034780" cy="565785"/>
          </a:xfrm>
          <a:prstGeom prst="rect">
            <a:avLst/>
          </a:prstGeom>
          <a:noFill/>
          <a:ln w="363855" cmpd="sng">
            <a:solidFill>
              <a:srgbClr val="20BF66"/>
            </a:solidFill>
            <a:prstDash val="solid"/>
          </a:ln>
        </p:spPr>
        <p:txBody>
          <a:bodyPr lIns="0" tIns="0" rIns="0" bIns="0" anchor="t"/>
          <a:lstStyle/>
          <a:p>
            <a:pPr marL="731520" marR="0" indent="0" algn="l">
              <a:lnSpc>
                <a:spcPct val="95999"/>
              </a:lnSpc>
              <a:spcAft>
                <a:spcPts val="0"/>
              </a:spcAft>
              <a:tabLst>
                <a:tab pos="8958580" algn="r"/>
              </a:tabLst>
            </a:pPr>
            <a:r>
              <a:rPr lang="en-US" sz="3600" spc="-120">
                <a:solidFill>
                  <a:srgbClr val="0066FF"/>
                </a:solidFill>
                <a:latin typeface="Verdana" panose="22635452340000000000" pitchFamily="2"/>
              </a:rPr>
              <a:t>Example:	</a:t>
            </a:r>
            <a:r>
              <a:rPr lang="en-US" sz="1150" b="1" spc="0">
                <a:solidFill>
                  <a:srgbClr val="000080"/>
                </a:solidFill>
                <a:latin typeface="Arial Narrow" panose="22635452340000000000" pitchFamily="2"/>
              </a:rPr>
              <a:t>Page 51</a:t>
            </a:r>
          </a:p>
        </p:txBody>
      </p:sp>
      <p:sp>
        <p:nvSpPr>
          <p:cNvPr id="519" name="Text Placeholder 518"/>
          <p:cNvSpPr>
            <a:spLocks noGrp="1"/>
          </p:cNvSpPr>
          <p:nvPr>
            <p:ph type="body" idx="10"/>
          </p:nvPr>
        </p:nvSpPr>
        <p:spPr>
          <a:xfrm>
            <a:off x="100330" y="6720840"/>
            <a:ext cx="9036050" cy="158750"/>
          </a:xfrm>
          <a:prstGeom prst="rect">
            <a:avLst/>
          </a:prstGeom>
          <a:noFill/>
          <a:ln w="358140" cmpd="sng">
            <a:solidFill>
              <a:srgbClr val="A878D0"/>
            </a:solidFill>
            <a:prstDash val="solid"/>
          </a:ln>
        </p:spPr>
        <p:txBody>
          <a:bodyPr lIns="0" tIns="0" rIns="0" bIns="0" anchor="t"/>
          <a:lstStyle/>
          <a:p>
            <a:pPr marL="0" marR="0" indent="0" algn="l">
              <a:lnSpc>
                <a:spcPct val="95999"/>
              </a:lnSpc>
              <a:spcAft>
                <a:spcPts val="0"/>
              </a:spcAft>
              <a:tabLst>
                <a:tab pos="9004300" algn="r"/>
              </a:tabLst>
            </a:pPr>
            <a:r>
              <a:rPr lang="en-US" sz="1150" spc="0">
                <a:solidFill>
                  <a:srgbClr val="000080"/>
                </a:solidFill>
                <a:latin typeface="Arial Narrow" panose="22635452340000000000" pitchFamily="2"/>
              </a:rPr>
              <a:t>ENE 104	</a:t>
            </a:r>
            <a:r>
              <a:rPr lang="en-US" sz="1150" spc="30">
                <a:solidFill>
                  <a:srgbClr val="000080"/>
                </a:solidFill>
                <a:latin typeface="Arial Narrow" panose="22635452340000000000" pitchFamily="2"/>
              </a:rPr>
              <a:t>Week #10</a:t>
            </a:r>
          </a:p>
          <a:p>
            <a:pPr marL="3429000" marR="0" indent="0" algn="l">
              <a:lnSpc>
                <a:spcPct val="95999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150" spc="100">
                <a:solidFill>
                  <a:srgbClr val="000080"/>
                </a:solidFill>
                <a:latin typeface="Arial Narrow" panose="22635452340000000000" pitchFamily="2"/>
              </a:rPr>
              <a:t>Sinusoidal Stead</a:t>
            </a:r>
            <a:r>
              <a:rPr lang="en-US" sz="1150" spc="100" baseline="-25000">
                <a:solidFill>
                  <a:srgbClr val="000080"/>
                </a:solidFill>
                <a:latin typeface="Arial Narrow" panose="22635452340000000000" pitchFamily="2"/>
              </a:rPr>
              <a:t>y</a:t>
            </a:r>
            <a:r>
              <a:rPr lang="en-US" sz="1150" spc="100">
                <a:solidFill>
                  <a:srgbClr val="000080"/>
                </a:solidFill>
                <a:latin typeface="Arial Narrow" panose="22635452340000000000" pitchFamily="2"/>
              </a:rPr>
              <a:t>-State Analysis</a:t>
            </a:r>
          </a:p>
        </p:txBody>
      </p:sp>
      <p:sp>
        <p:nvSpPr>
          <p:cNvPr id="520" name="Text Placeholder 519"/>
          <p:cNvSpPr>
            <a:spLocks noGrp="1"/>
          </p:cNvSpPr>
          <p:nvPr>
            <p:ph type="body" idx="10"/>
          </p:nvPr>
        </p:nvSpPr>
        <p:spPr>
          <a:xfrm>
            <a:off x="100330" y="6720840"/>
            <a:ext cx="9036050" cy="158750"/>
          </a:xfrm>
          <a:prstGeom prst="rect">
            <a:avLst/>
          </a:prstGeom>
          <a:noFill/>
          <a:ln w="358140" cmpd="sng">
            <a:solidFill>
              <a:srgbClr val="A878D0"/>
            </a:solidFill>
            <a:prstDash val="solid"/>
          </a:ln>
        </p:spPr>
        <p:txBody>
          <a:bodyPr lIns="0" tIns="0" rIns="0" bIns="0" anchor="t"/>
          <a:lstStyle/>
          <a:p>
            <a:pPr marL="0" marR="0" indent="0" algn="l">
              <a:lnSpc>
                <a:spcPct val="95999"/>
              </a:lnSpc>
              <a:spcAft>
                <a:spcPts val="0"/>
              </a:spcAft>
              <a:tabLst>
                <a:tab pos="9004300" algn="r"/>
              </a:tabLst>
            </a:pPr>
            <a:r>
              <a:rPr lang="en-US" sz="1150" spc="0">
                <a:solidFill>
                  <a:srgbClr val="000080"/>
                </a:solidFill>
                <a:latin typeface="Arial Narrow" panose="22635452340000000000" pitchFamily="2"/>
              </a:rPr>
              <a:t>ENE 104	</a:t>
            </a:r>
            <a:r>
              <a:rPr lang="en-US" sz="1150" spc="30">
                <a:solidFill>
                  <a:srgbClr val="000080"/>
                </a:solidFill>
                <a:latin typeface="Arial Narrow" panose="22635452340000000000" pitchFamily="2"/>
              </a:rPr>
              <a:t>Week #10</a:t>
            </a:r>
          </a:p>
          <a:p>
            <a:pPr marL="3429000" marR="0" indent="0" algn="l">
              <a:lnSpc>
                <a:spcPct val="95999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150" spc="100">
                <a:solidFill>
                  <a:srgbClr val="000080"/>
                </a:solidFill>
                <a:latin typeface="Arial Narrow" panose="22635452340000000000" pitchFamily="2"/>
              </a:rPr>
              <a:t>Sinusoidal Stead</a:t>
            </a:r>
            <a:r>
              <a:rPr lang="en-US" sz="1150" spc="100" baseline="-25000">
                <a:solidFill>
                  <a:srgbClr val="000080"/>
                </a:solidFill>
                <a:latin typeface="Arial Narrow" panose="22635452340000000000" pitchFamily="2"/>
              </a:rPr>
              <a:t>y</a:t>
            </a:r>
            <a:r>
              <a:rPr lang="en-US" sz="1150" spc="100">
                <a:solidFill>
                  <a:srgbClr val="000080"/>
                </a:solidFill>
                <a:latin typeface="Arial Narrow" panose="22635452340000000000" pitchFamily="2"/>
              </a:rPr>
              <a:t>-State Analysis</a:t>
            </a:r>
          </a:p>
        </p:txBody>
      </p:sp>
      <p:sp>
        <p:nvSpPr>
          <p:cNvPr id="521" name="Text Placeholder 520"/>
          <p:cNvSpPr>
            <a:spLocks noGrp="1"/>
          </p:cNvSpPr>
          <p:nvPr>
            <p:ph type="body" idx="10"/>
          </p:nvPr>
        </p:nvSpPr>
        <p:spPr>
          <a:xfrm>
            <a:off x="100330" y="6720840"/>
            <a:ext cx="9036050" cy="158750"/>
          </a:xfrm>
          <a:prstGeom prst="rect">
            <a:avLst/>
          </a:prstGeom>
          <a:noFill/>
          <a:ln w="358140" cmpd="sng">
            <a:solidFill>
              <a:srgbClr val="A878D0"/>
            </a:solidFill>
            <a:prstDash val="solid"/>
          </a:ln>
        </p:spPr>
        <p:txBody>
          <a:bodyPr lIns="0" tIns="0" rIns="0" bIns="0" anchor="t"/>
          <a:lstStyle/>
          <a:p>
            <a:pPr marL="0" marR="0" indent="0" algn="l">
              <a:lnSpc>
                <a:spcPct val="95999"/>
              </a:lnSpc>
              <a:spcAft>
                <a:spcPts val="0"/>
              </a:spcAft>
              <a:tabLst>
                <a:tab pos="9004300" algn="r"/>
              </a:tabLst>
            </a:pPr>
            <a:r>
              <a:rPr lang="en-US" sz="1150" spc="0">
                <a:solidFill>
                  <a:srgbClr val="000080"/>
                </a:solidFill>
                <a:latin typeface="Arial Narrow" panose="22635452340000000000" pitchFamily="2"/>
              </a:rPr>
              <a:t>ENE 104	</a:t>
            </a:r>
            <a:r>
              <a:rPr lang="en-US" sz="1150" spc="30">
                <a:solidFill>
                  <a:srgbClr val="000080"/>
                </a:solidFill>
                <a:latin typeface="Arial Narrow" panose="22635452340000000000" pitchFamily="2"/>
              </a:rPr>
              <a:t>Week #10</a:t>
            </a:r>
          </a:p>
          <a:p>
            <a:pPr marL="3429000" marR="0" indent="0" algn="l">
              <a:lnSpc>
                <a:spcPct val="95999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150" spc="100">
                <a:solidFill>
                  <a:srgbClr val="000080"/>
                </a:solidFill>
                <a:latin typeface="Arial Narrow" panose="22635452340000000000" pitchFamily="2"/>
              </a:rPr>
              <a:t>Sinusoidal Stead</a:t>
            </a:r>
            <a:r>
              <a:rPr lang="en-US" sz="1150" spc="100" baseline="-25000">
                <a:solidFill>
                  <a:srgbClr val="000080"/>
                </a:solidFill>
                <a:latin typeface="Arial Narrow" panose="22635452340000000000" pitchFamily="2"/>
              </a:rPr>
              <a:t>y</a:t>
            </a:r>
            <a:r>
              <a:rPr lang="en-US" sz="1150" spc="100">
                <a:solidFill>
                  <a:srgbClr val="000080"/>
                </a:solidFill>
                <a:latin typeface="Arial Narrow" panose="22635452340000000000" pitchFamily="2"/>
              </a:rPr>
              <a:t>-State Analysis</a:t>
            </a:r>
          </a:p>
        </p:txBody>
      </p:sp>
      <p:sp>
        <p:nvSpPr>
          <p:cNvPr id="522" name="Text Placeholder 521"/>
          <p:cNvSpPr>
            <a:spLocks noGrp="1"/>
          </p:cNvSpPr>
          <p:nvPr>
            <p:ph type="body" idx="10"/>
          </p:nvPr>
        </p:nvSpPr>
        <p:spPr>
          <a:xfrm>
            <a:off x="326390" y="114300"/>
            <a:ext cx="8737600" cy="56769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lIns="0" tIns="0" rIns="0" bIns="0" anchor="t"/>
          <a:lstStyle/>
          <a:p>
            <a:pPr marL="457200" marR="0" indent="0" algn="l">
              <a:lnSpc>
                <a:spcPct val="95999"/>
              </a:lnSpc>
              <a:spcAft>
                <a:spcPts val="0"/>
              </a:spcAft>
              <a:tabLst>
                <a:tab pos="8722995" algn="r"/>
              </a:tabLst>
            </a:pPr>
            <a:r>
              <a:rPr lang="en-US" sz="3600" spc="-50">
                <a:solidFill>
                  <a:srgbClr val="0066FF"/>
                </a:solidFill>
                <a:latin typeface="Verdana" panose="22635452340000000000" pitchFamily="2"/>
              </a:rPr>
              <a:t>Example: find i(t)	</a:t>
            </a:r>
            <a:r>
              <a:rPr lang="en-US" sz="1150" b="1" spc="0">
                <a:solidFill>
                  <a:srgbClr val="000080"/>
                </a:solidFill>
                <a:latin typeface="Arial Narrow" panose="22635452340000000000" pitchFamily="2"/>
              </a:rPr>
              <a:t>Page 50</a:t>
            </a: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Text Placeholder 535"/>
          <p:cNvSpPr>
            <a:spLocks noGrp="1"/>
          </p:cNvSpPr>
          <p:nvPr>
            <p:ph type="body" idx="10"/>
          </p:nvPr>
        </p:nvSpPr>
        <p:spPr>
          <a:xfrm>
            <a:off x="71755" y="115570"/>
            <a:ext cx="9034780" cy="565785"/>
          </a:xfrm>
          <a:prstGeom prst="rect">
            <a:avLst/>
          </a:prstGeom>
          <a:noFill/>
          <a:ln w="363855" cmpd="sng">
            <a:solidFill>
              <a:srgbClr val="20BF66"/>
            </a:solidFill>
            <a:prstDash val="solid"/>
          </a:ln>
        </p:spPr>
        <p:txBody>
          <a:bodyPr lIns="0" tIns="0" rIns="0" bIns="0" anchor="t"/>
          <a:lstStyle/>
          <a:p>
            <a:pPr marL="731520" marR="0" indent="0" algn="l">
              <a:lnSpc>
                <a:spcPct val="95999"/>
              </a:lnSpc>
              <a:spcAft>
                <a:spcPts val="0"/>
              </a:spcAft>
              <a:tabLst>
                <a:tab pos="8958580" algn="r"/>
              </a:tabLst>
            </a:pPr>
            <a:r>
              <a:rPr lang="en-US" sz="3600" spc="-120">
                <a:solidFill>
                  <a:srgbClr val="0066FF"/>
                </a:solidFill>
                <a:latin typeface="Verdana" panose="22635452340000000000" pitchFamily="2"/>
              </a:rPr>
              <a:t>Example:	</a:t>
            </a:r>
            <a:r>
              <a:rPr lang="en-US" sz="1150" b="1" spc="0">
                <a:solidFill>
                  <a:srgbClr val="000080"/>
                </a:solidFill>
                <a:latin typeface="Arial Narrow" panose="22635452340000000000" pitchFamily="2"/>
              </a:rPr>
              <a:t>Page 51</a:t>
            </a:r>
          </a:p>
        </p:txBody>
      </p:sp>
      <p:sp>
        <p:nvSpPr>
          <p:cNvPr id="537" name="Text Placeholder 536"/>
          <p:cNvSpPr>
            <a:spLocks noGrp="1"/>
          </p:cNvSpPr>
          <p:nvPr>
            <p:ph type="body" idx="10"/>
          </p:nvPr>
        </p:nvSpPr>
        <p:spPr>
          <a:xfrm>
            <a:off x="100965" y="6720840"/>
            <a:ext cx="9036050" cy="158750"/>
          </a:xfrm>
          <a:prstGeom prst="rect">
            <a:avLst/>
          </a:prstGeom>
          <a:noFill/>
          <a:ln w="368300" cmpd="sng">
            <a:solidFill>
              <a:srgbClr val="E8BD66"/>
            </a:solidFill>
            <a:prstDash val="solid"/>
          </a:ln>
        </p:spPr>
        <p:txBody>
          <a:bodyPr lIns="0" tIns="0" rIns="0" bIns="0" anchor="t"/>
          <a:lstStyle/>
          <a:p>
            <a:pPr marL="0" marR="0" indent="0" algn="l">
              <a:lnSpc>
                <a:spcPct val="95999"/>
              </a:lnSpc>
              <a:spcAft>
                <a:spcPts val="0"/>
              </a:spcAft>
              <a:tabLst>
                <a:tab pos="9003665" algn="r"/>
              </a:tabLst>
            </a:pPr>
            <a:r>
              <a:rPr lang="en-US" sz="1150" spc="0">
                <a:solidFill>
                  <a:srgbClr val="000080"/>
                </a:solidFill>
                <a:latin typeface="Arial Narrow" panose="22635452340000000000" pitchFamily="2"/>
              </a:rPr>
              <a:t>ENE 104	</a:t>
            </a:r>
            <a:r>
              <a:rPr lang="en-US" sz="1150" spc="30">
                <a:solidFill>
                  <a:srgbClr val="000080"/>
                </a:solidFill>
                <a:latin typeface="Arial Narrow" panose="22635452340000000000" pitchFamily="2"/>
              </a:rPr>
              <a:t>Week #10</a:t>
            </a:r>
          </a:p>
          <a:p>
            <a:pPr marL="3429000" marR="0" indent="0" algn="l">
              <a:lnSpc>
                <a:spcPct val="95999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150" spc="100">
                <a:solidFill>
                  <a:srgbClr val="000080"/>
                </a:solidFill>
                <a:latin typeface="Arial Narrow" panose="22635452340000000000" pitchFamily="2"/>
              </a:rPr>
              <a:t>Sinusoidal Stead</a:t>
            </a:r>
            <a:r>
              <a:rPr lang="en-US" sz="1150" spc="100" baseline="-25000">
                <a:solidFill>
                  <a:srgbClr val="000080"/>
                </a:solidFill>
                <a:latin typeface="Arial Narrow" panose="22635452340000000000" pitchFamily="2"/>
              </a:rPr>
              <a:t>y</a:t>
            </a:r>
            <a:r>
              <a:rPr lang="en-US" sz="1150" spc="100">
                <a:solidFill>
                  <a:srgbClr val="000080"/>
                </a:solidFill>
                <a:latin typeface="Arial Narrow" panose="22635452340000000000" pitchFamily="2"/>
              </a:rPr>
              <a:t>-State Analysis</a:t>
            </a:r>
          </a:p>
        </p:txBody>
      </p:sp>
      <p:sp>
        <p:nvSpPr>
          <p:cNvPr id="542" name="Text Placeholder 541"/>
          <p:cNvSpPr>
            <a:spLocks noGrp="1"/>
          </p:cNvSpPr>
          <p:nvPr>
            <p:ph type="body" idx="10"/>
          </p:nvPr>
        </p:nvSpPr>
        <p:spPr>
          <a:xfrm>
            <a:off x="4651375" y="3785870"/>
            <a:ext cx="186055" cy="2413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lIns="0" tIns="0" rIns="0" bIns="0" anchor="t"/>
          <a:lstStyle/>
          <a:p>
            <a:pPr marL="0" marR="0" indent="0" algn="l">
              <a:lnSpc>
                <a:spcPct val="95999"/>
              </a:lnSpc>
              <a:spcAft>
                <a:spcPts val="0"/>
              </a:spcAft>
            </a:pPr>
            <a:endParaRPr/>
          </a:p>
        </p:txBody>
      </p:sp>
      <p:sp>
        <p:nvSpPr>
          <p:cNvPr id="543" name="Text Placeholder 542"/>
          <p:cNvSpPr>
            <a:spLocks noGrp="1"/>
          </p:cNvSpPr>
          <p:nvPr>
            <p:ph type="body" idx="10"/>
          </p:nvPr>
        </p:nvSpPr>
        <p:spPr>
          <a:xfrm>
            <a:off x="4404360" y="5205730"/>
            <a:ext cx="69850" cy="7048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lIns="0" tIns="0" rIns="0" bIns="0" anchor="t"/>
          <a:lstStyle/>
          <a:p>
            <a:pPr marL="0" marR="0" indent="0" algn="l">
              <a:lnSpc>
                <a:spcPct val="95999"/>
              </a:lnSpc>
              <a:spcAft>
                <a:spcPts val="0"/>
              </a:spcAft>
            </a:pPr>
            <a:endParaRPr/>
          </a:p>
        </p:txBody>
      </p:sp>
      <p:sp>
        <p:nvSpPr>
          <p:cNvPr id="544" name="Text Placeholder 543"/>
          <p:cNvSpPr>
            <a:spLocks noGrp="1"/>
          </p:cNvSpPr>
          <p:nvPr>
            <p:ph type="body" idx="10"/>
          </p:nvPr>
        </p:nvSpPr>
        <p:spPr>
          <a:xfrm>
            <a:off x="4700270" y="4288790"/>
            <a:ext cx="45720" cy="4572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lIns="0" tIns="0" rIns="0" bIns="0" anchor="t"/>
          <a:lstStyle/>
          <a:p>
            <a:pPr marL="0" marR="0" indent="0" algn="l">
              <a:lnSpc>
                <a:spcPct val="95999"/>
              </a:lnSpc>
              <a:spcAft>
                <a:spcPts val="0"/>
              </a:spcAft>
            </a:pPr>
            <a:endParaRPr/>
          </a:p>
        </p:txBody>
      </p:sp>
      <p:sp>
        <p:nvSpPr>
          <p:cNvPr id="545" name="Text Placeholder 544"/>
          <p:cNvSpPr>
            <a:spLocks noGrp="1"/>
          </p:cNvSpPr>
          <p:nvPr>
            <p:ph type="body" idx="10"/>
          </p:nvPr>
        </p:nvSpPr>
        <p:spPr>
          <a:xfrm>
            <a:off x="7982585" y="5142230"/>
            <a:ext cx="827405" cy="4572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lIns="0" tIns="0" rIns="0" bIns="0" anchor="t"/>
          <a:lstStyle/>
          <a:p>
            <a:pPr marL="0" marR="0" indent="0" algn="l">
              <a:lnSpc>
                <a:spcPct val="95999"/>
              </a:lnSpc>
              <a:spcAft>
                <a:spcPts val="0"/>
              </a:spcAft>
            </a:pPr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Text Placeholder 548"/>
          <p:cNvSpPr>
            <a:spLocks noGrp="1"/>
          </p:cNvSpPr>
          <p:nvPr>
            <p:ph type="body" idx="10"/>
          </p:nvPr>
        </p:nvSpPr>
        <p:spPr>
          <a:xfrm>
            <a:off x="71755" y="115570"/>
            <a:ext cx="9034780" cy="565785"/>
          </a:xfrm>
          <a:prstGeom prst="rect">
            <a:avLst/>
          </a:prstGeom>
          <a:noFill/>
          <a:ln w="363855" cmpd="sng">
            <a:solidFill>
              <a:srgbClr val="20BF66"/>
            </a:solidFill>
            <a:prstDash val="solid"/>
          </a:ln>
        </p:spPr>
        <p:txBody>
          <a:bodyPr lIns="0" tIns="0" rIns="0" bIns="0" anchor="t"/>
          <a:lstStyle/>
          <a:p>
            <a:pPr marL="731520" marR="0" indent="0" algn="l">
              <a:lnSpc>
                <a:spcPct val="95999"/>
              </a:lnSpc>
              <a:spcAft>
                <a:spcPts val="0"/>
              </a:spcAft>
              <a:tabLst>
                <a:tab pos="8958580" algn="r"/>
              </a:tabLst>
            </a:pPr>
            <a:r>
              <a:rPr lang="en-US" sz="3600" spc="-120">
                <a:solidFill>
                  <a:srgbClr val="0066FF"/>
                </a:solidFill>
                <a:latin typeface="Verdana" panose="22635452340000000000" pitchFamily="2"/>
              </a:rPr>
              <a:t>Example:	</a:t>
            </a:r>
            <a:r>
              <a:rPr lang="en-US" sz="1150" b="1" spc="0">
                <a:solidFill>
                  <a:srgbClr val="000080"/>
                </a:solidFill>
                <a:latin typeface="Arial Narrow" panose="22635452340000000000" pitchFamily="2"/>
              </a:rPr>
              <a:t>Page 51</a:t>
            </a:r>
          </a:p>
        </p:txBody>
      </p:sp>
      <p:sp>
        <p:nvSpPr>
          <p:cNvPr id="550" name="Text Placeholder 549"/>
          <p:cNvSpPr>
            <a:spLocks noGrp="1"/>
          </p:cNvSpPr>
          <p:nvPr>
            <p:ph type="body" idx="10"/>
          </p:nvPr>
        </p:nvSpPr>
        <p:spPr>
          <a:xfrm>
            <a:off x="100330" y="6720840"/>
            <a:ext cx="9036050" cy="158750"/>
          </a:xfrm>
          <a:prstGeom prst="rect">
            <a:avLst/>
          </a:prstGeom>
          <a:noFill/>
          <a:ln w="374015" cmpd="sng">
            <a:solidFill>
              <a:srgbClr val="E0C866"/>
            </a:solidFill>
            <a:prstDash val="solid"/>
          </a:ln>
        </p:spPr>
        <p:txBody>
          <a:bodyPr lIns="0" tIns="0" rIns="0" bIns="0" anchor="t"/>
          <a:lstStyle/>
          <a:p>
            <a:pPr marL="0" marR="0" indent="0" algn="l">
              <a:lnSpc>
                <a:spcPct val="95999"/>
              </a:lnSpc>
              <a:spcAft>
                <a:spcPts val="0"/>
              </a:spcAft>
              <a:tabLst>
                <a:tab pos="9004300" algn="r"/>
              </a:tabLst>
            </a:pPr>
            <a:r>
              <a:rPr lang="en-US" sz="1150" spc="0">
                <a:solidFill>
                  <a:srgbClr val="000080"/>
                </a:solidFill>
                <a:latin typeface="Arial Narrow" panose="22635452340000000000" pitchFamily="2"/>
              </a:rPr>
              <a:t>ENE 104	</a:t>
            </a:r>
            <a:r>
              <a:rPr lang="en-US" sz="1150" spc="30">
                <a:solidFill>
                  <a:srgbClr val="000080"/>
                </a:solidFill>
                <a:latin typeface="Arial Narrow" panose="22635452340000000000" pitchFamily="2"/>
              </a:rPr>
              <a:t>Week #10</a:t>
            </a:r>
          </a:p>
          <a:p>
            <a:pPr marL="3429000" marR="0" indent="0" algn="l">
              <a:lnSpc>
                <a:spcPct val="95999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150" spc="100">
                <a:solidFill>
                  <a:srgbClr val="000080"/>
                </a:solidFill>
                <a:latin typeface="Arial Narrow" panose="22635452340000000000" pitchFamily="2"/>
              </a:rPr>
              <a:t>Sinusoidal Stead</a:t>
            </a:r>
            <a:r>
              <a:rPr lang="en-US" sz="1150" spc="100" baseline="-25000">
                <a:solidFill>
                  <a:srgbClr val="000080"/>
                </a:solidFill>
                <a:latin typeface="Arial Narrow" panose="22635452340000000000" pitchFamily="2"/>
              </a:rPr>
              <a:t>y</a:t>
            </a:r>
            <a:r>
              <a:rPr lang="en-US" sz="1150" spc="100">
                <a:solidFill>
                  <a:srgbClr val="000080"/>
                </a:solidFill>
                <a:latin typeface="Arial Narrow" panose="22635452340000000000" pitchFamily="2"/>
              </a:rPr>
              <a:t>-State Analysis</a:t>
            </a:r>
          </a:p>
        </p:txBody>
      </p:sp>
      <p:sp>
        <p:nvSpPr>
          <p:cNvPr id="551" name="Text Placeholder 550"/>
          <p:cNvSpPr>
            <a:spLocks noGrp="1"/>
          </p:cNvSpPr>
          <p:nvPr>
            <p:ph type="body" idx="10"/>
          </p:nvPr>
        </p:nvSpPr>
        <p:spPr>
          <a:xfrm>
            <a:off x="100330" y="6720840"/>
            <a:ext cx="9036050" cy="158750"/>
          </a:xfrm>
          <a:prstGeom prst="rect">
            <a:avLst/>
          </a:prstGeom>
          <a:noFill/>
          <a:ln w="374015" cmpd="sng">
            <a:solidFill>
              <a:srgbClr val="E0C866"/>
            </a:solidFill>
            <a:prstDash val="solid"/>
          </a:ln>
        </p:spPr>
        <p:txBody>
          <a:bodyPr lIns="0" tIns="0" rIns="0" bIns="0" anchor="t"/>
          <a:lstStyle/>
          <a:p>
            <a:pPr marL="0" marR="0" indent="0" algn="l">
              <a:lnSpc>
                <a:spcPct val="95999"/>
              </a:lnSpc>
              <a:spcAft>
                <a:spcPts val="0"/>
              </a:spcAft>
              <a:tabLst>
                <a:tab pos="9004300" algn="r"/>
              </a:tabLst>
            </a:pPr>
            <a:r>
              <a:rPr lang="en-US" sz="1150" spc="0">
                <a:solidFill>
                  <a:srgbClr val="000080"/>
                </a:solidFill>
                <a:latin typeface="Arial Narrow" panose="22635452340000000000" pitchFamily="2"/>
              </a:rPr>
              <a:t>ENE 104	</a:t>
            </a:r>
            <a:r>
              <a:rPr lang="en-US" sz="1150" spc="30">
                <a:solidFill>
                  <a:srgbClr val="000080"/>
                </a:solidFill>
                <a:latin typeface="Arial Narrow" panose="22635452340000000000" pitchFamily="2"/>
              </a:rPr>
              <a:t>Week #10</a:t>
            </a:r>
          </a:p>
          <a:p>
            <a:pPr marL="3429000" marR="0" indent="0" algn="l">
              <a:lnSpc>
                <a:spcPct val="95999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150" spc="100">
                <a:solidFill>
                  <a:srgbClr val="000080"/>
                </a:solidFill>
                <a:latin typeface="Arial Narrow" panose="22635452340000000000" pitchFamily="2"/>
              </a:rPr>
              <a:t>Sinusoidal Stead</a:t>
            </a:r>
            <a:r>
              <a:rPr lang="en-US" sz="1150" spc="100" baseline="-25000">
                <a:solidFill>
                  <a:srgbClr val="000080"/>
                </a:solidFill>
                <a:latin typeface="Arial Narrow" panose="22635452340000000000" pitchFamily="2"/>
              </a:rPr>
              <a:t>y</a:t>
            </a:r>
            <a:r>
              <a:rPr lang="en-US" sz="1150" spc="100">
                <a:solidFill>
                  <a:srgbClr val="000080"/>
                </a:solidFill>
                <a:latin typeface="Arial Narrow" panose="22635452340000000000" pitchFamily="2"/>
              </a:rPr>
              <a:t>-State Analysis</a:t>
            </a:r>
          </a:p>
        </p:txBody>
      </p:sp>
      <p:sp>
        <p:nvSpPr>
          <p:cNvPr id="552" name="Text Placeholder 551"/>
          <p:cNvSpPr>
            <a:spLocks noGrp="1"/>
          </p:cNvSpPr>
          <p:nvPr>
            <p:ph type="body" idx="10"/>
          </p:nvPr>
        </p:nvSpPr>
        <p:spPr>
          <a:xfrm>
            <a:off x="100330" y="6720840"/>
            <a:ext cx="9036050" cy="158750"/>
          </a:xfrm>
          <a:prstGeom prst="rect">
            <a:avLst/>
          </a:prstGeom>
          <a:noFill/>
          <a:ln w="374015" cmpd="sng">
            <a:solidFill>
              <a:srgbClr val="E0C866"/>
            </a:solidFill>
            <a:prstDash val="solid"/>
          </a:ln>
        </p:spPr>
        <p:txBody>
          <a:bodyPr lIns="0" tIns="0" rIns="0" bIns="0" anchor="t"/>
          <a:lstStyle/>
          <a:p>
            <a:pPr marL="0" marR="0" indent="0" algn="l">
              <a:lnSpc>
                <a:spcPct val="95999"/>
              </a:lnSpc>
              <a:spcAft>
                <a:spcPts val="0"/>
              </a:spcAft>
              <a:tabLst>
                <a:tab pos="9004300" algn="r"/>
              </a:tabLst>
            </a:pPr>
            <a:r>
              <a:rPr lang="en-US" sz="1150" spc="0">
                <a:solidFill>
                  <a:srgbClr val="000080"/>
                </a:solidFill>
                <a:latin typeface="Arial Narrow" panose="22635452340000000000" pitchFamily="2"/>
              </a:rPr>
              <a:t>ENE 104	</a:t>
            </a:r>
            <a:r>
              <a:rPr lang="en-US" sz="1150" spc="30">
                <a:solidFill>
                  <a:srgbClr val="000080"/>
                </a:solidFill>
                <a:latin typeface="Arial Narrow" panose="22635452340000000000" pitchFamily="2"/>
              </a:rPr>
              <a:t>Week #10</a:t>
            </a:r>
          </a:p>
          <a:p>
            <a:pPr marL="3429000" marR="0" indent="0" algn="l">
              <a:lnSpc>
                <a:spcPct val="95999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150" spc="100">
                <a:solidFill>
                  <a:srgbClr val="000080"/>
                </a:solidFill>
                <a:latin typeface="Arial Narrow" panose="22635452340000000000" pitchFamily="2"/>
              </a:rPr>
              <a:t>Sinusoidal Stead</a:t>
            </a:r>
            <a:r>
              <a:rPr lang="en-US" sz="1150" spc="100" baseline="-25000">
                <a:solidFill>
                  <a:srgbClr val="000080"/>
                </a:solidFill>
                <a:latin typeface="Arial Narrow" panose="22635452340000000000" pitchFamily="2"/>
              </a:rPr>
              <a:t>y</a:t>
            </a:r>
            <a:r>
              <a:rPr lang="en-US" sz="1150" spc="100">
                <a:solidFill>
                  <a:srgbClr val="000080"/>
                </a:solidFill>
                <a:latin typeface="Arial Narrow" panose="22635452340000000000" pitchFamily="2"/>
              </a:rPr>
              <a:t>-State Analysis</a:t>
            </a:r>
          </a:p>
        </p:txBody>
      </p:sp>
      <p:sp>
        <p:nvSpPr>
          <p:cNvPr id="553" name="Text Placeholder 552"/>
          <p:cNvSpPr>
            <a:spLocks noGrp="1"/>
          </p:cNvSpPr>
          <p:nvPr>
            <p:ph type="body" idx="10"/>
          </p:nvPr>
        </p:nvSpPr>
        <p:spPr>
          <a:xfrm>
            <a:off x="655320" y="114300"/>
            <a:ext cx="8458200" cy="56769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lIns="0" tIns="0" rIns="0" bIns="0" anchor="t"/>
          <a:lstStyle/>
          <a:p>
            <a:pPr marL="137160" marR="0" indent="0" algn="l">
              <a:lnSpc>
                <a:spcPct val="82559"/>
              </a:lnSpc>
              <a:spcAft>
                <a:spcPts val="540"/>
              </a:spcAft>
              <a:tabLst>
                <a:tab pos="8397240" algn="r"/>
              </a:tabLst>
            </a:pPr>
            <a:r>
              <a:rPr lang="en-US" sz="3600" spc="-50">
                <a:solidFill>
                  <a:srgbClr val="0066FF"/>
                </a:solidFill>
                <a:latin typeface="Verdana" panose="22635452340000000000" pitchFamily="2"/>
              </a:rPr>
              <a:t>Practice: 10.10	</a:t>
            </a:r>
            <a:r>
              <a:rPr lang="en-US" sz="1150" b="1" spc="0">
                <a:solidFill>
                  <a:srgbClr val="000080"/>
                </a:solidFill>
                <a:latin typeface="Arial Narrow" panose="22635452340000000000" pitchFamily="2"/>
              </a:rPr>
              <a:t>Page 52</a:t>
            </a:r>
          </a:p>
        </p:txBody>
      </p:sp>
      <p:sp>
        <p:nvSpPr>
          <p:cNvPr id="554" name="Text Placeholder 553"/>
          <p:cNvSpPr>
            <a:spLocks noGrp="1"/>
          </p:cNvSpPr>
          <p:nvPr>
            <p:ph type="body" idx="10"/>
          </p:nvPr>
        </p:nvSpPr>
        <p:spPr>
          <a:xfrm>
            <a:off x="655320" y="681990"/>
            <a:ext cx="8458200" cy="171386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lIns="0" tIns="297180" rIns="0" bIns="0" anchor="t"/>
          <a:lstStyle/>
          <a:p>
            <a:pPr marL="0" marR="0" indent="0" algn="l">
              <a:lnSpc>
                <a:spcPct val="85439"/>
              </a:lnSpc>
              <a:spcAft>
                <a:spcPts val="0"/>
              </a:spcAft>
            </a:pPr>
            <a:r>
              <a:rPr lang="en-US" sz="2800" spc="-10">
                <a:solidFill>
                  <a:srgbClr val="000000"/>
                </a:solidFill>
                <a:latin typeface="Arial" panose="22635452340000000000" pitchFamily="2"/>
              </a:rPr>
              <a:t>In the frequency-domain circuit, find (a) </a:t>
            </a:r>
            <a:r>
              <a:rPr lang="en-US" sz="1800" spc="-10">
                <a:solidFill>
                  <a:srgbClr val="000000"/>
                </a:solidFill>
                <a:latin typeface="Arial Unicode MS" panose="22635452340000000000" pitchFamily="2"/>
              </a:rPr>
              <a:t>1</a:t>
            </a:r>
            <a:r>
              <a:rPr lang="en-US" sz="2800" spc="-10">
                <a:solidFill>
                  <a:srgbClr val="000000"/>
                </a:solidFill>
                <a:latin typeface="Arial" panose="22635452340000000000" pitchFamily="2"/>
              </a:rPr>
              <a:t>; (b) </a:t>
            </a:r>
            <a:r>
              <a:rPr lang="en-US" sz="1800" spc="-10">
                <a:solidFill>
                  <a:srgbClr val="000000"/>
                </a:solidFill>
                <a:latin typeface="Arial Unicode MS" panose="22635452340000000000" pitchFamily="2"/>
              </a:rPr>
              <a:t>2</a:t>
            </a:r>
            <a:r>
              <a:rPr lang="en-US" sz="2800" spc="-10">
                <a:solidFill>
                  <a:srgbClr val="000000"/>
                </a:solidFill>
                <a:latin typeface="Arial" panose="22635452340000000000" pitchFamily="2"/>
              </a:rPr>
              <a:t>;</a:t>
            </a:r>
          </a:p>
          <a:p>
            <a:pPr marL="0" marR="0" indent="0" algn="l">
              <a:lnSpc>
                <a:spcPct val="85439"/>
              </a:lnSpc>
              <a:spcBef>
                <a:spcPts val="0"/>
              </a:spcBef>
              <a:spcAft>
                <a:spcPts val="4140"/>
              </a:spcAft>
            </a:pPr>
            <a:r>
              <a:rPr lang="en-US" sz="2800" spc="0">
                <a:solidFill>
                  <a:srgbClr val="000000"/>
                </a:solidFill>
                <a:latin typeface="Arial" panose="22635452340000000000" pitchFamily="2"/>
              </a:rPr>
              <a:t>(c) </a:t>
            </a:r>
            <a:r>
              <a:rPr lang="en-US" sz="1800" spc="0">
                <a:solidFill>
                  <a:srgbClr val="000000"/>
                </a:solidFill>
                <a:latin typeface="Arial Unicode MS" panose="22635452340000000000" pitchFamily="2"/>
              </a:rPr>
              <a:t>3</a:t>
            </a: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Text Placeholder 620"/>
          <p:cNvSpPr>
            <a:spLocks noGrp="1"/>
          </p:cNvSpPr>
          <p:nvPr>
            <p:ph type="body" idx="10"/>
          </p:nvPr>
        </p:nvSpPr>
        <p:spPr>
          <a:xfrm>
            <a:off x="100965" y="115570"/>
            <a:ext cx="9006840" cy="483235"/>
          </a:xfrm>
          <a:prstGeom prst="rect">
            <a:avLst/>
          </a:prstGeom>
          <a:noFill/>
          <a:ln w="396240" cmpd="sng">
            <a:solidFill>
              <a:srgbClr val="00C466"/>
            </a:solidFill>
            <a:prstDash val="solid"/>
          </a:ln>
        </p:spPr>
        <p:txBody>
          <a:bodyPr lIns="0" tIns="0" rIns="0" bIns="0" anchor="t"/>
          <a:lstStyle/>
          <a:p>
            <a:pPr marL="685800" marR="0" indent="0" algn="l">
              <a:lnSpc>
                <a:spcPct val="82559"/>
              </a:lnSpc>
              <a:spcAft>
                <a:spcPts val="0"/>
              </a:spcAft>
              <a:tabLst>
                <a:tab pos="8952230" algn="r"/>
              </a:tabLst>
            </a:pPr>
            <a:r>
              <a:rPr lang="en-US" sz="3600" spc="-50">
                <a:solidFill>
                  <a:srgbClr val="0066FF"/>
                </a:solidFill>
                <a:latin typeface="Verdana" panose="22635452340000000000" pitchFamily="2"/>
              </a:rPr>
              <a:t>Practice: 10.12	</a:t>
            </a:r>
            <a:r>
              <a:rPr lang="en-US" sz="1150" b="1" spc="0">
                <a:solidFill>
                  <a:srgbClr val="000080"/>
                </a:solidFill>
                <a:latin typeface="Arial Narrow" panose="22635452340000000000" pitchFamily="2"/>
              </a:rPr>
              <a:t>Page 50</a:t>
            </a:r>
          </a:p>
        </p:txBody>
      </p:sp>
      <p:sp>
        <p:nvSpPr>
          <p:cNvPr id="622" name="Text Placeholder 621"/>
          <p:cNvSpPr>
            <a:spLocks noGrp="1"/>
          </p:cNvSpPr>
          <p:nvPr>
            <p:ph type="body" idx="10"/>
          </p:nvPr>
        </p:nvSpPr>
        <p:spPr>
          <a:xfrm>
            <a:off x="100965" y="6720840"/>
            <a:ext cx="9036050" cy="158750"/>
          </a:xfrm>
          <a:prstGeom prst="rect">
            <a:avLst/>
          </a:prstGeom>
          <a:noFill/>
          <a:ln w="390525" cmpd="sng">
            <a:solidFill>
              <a:srgbClr val="3049FD"/>
            </a:solidFill>
            <a:prstDash val="solid"/>
          </a:ln>
        </p:spPr>
        <p:txBody>
          <a:bodyPr lIns="0" tIns="0" rIns="0" bIns="0" anchor="t"/>
          <a:lstStyle/>
          <a:p>
            <a:pPr marL="0" marR="0" indent="0" algn="l">
              <a:lnSpc>
                <a:spcPct val="95999"/>
              </a:lnSpc>
              <a:spcAft>
                <a:spcPts val="0"/>
              </a:spcAft>
              <a:tabLst>
                <a:tab pos="9003665" algn="r"/>
              </a:tabLst>
            </a:pPr>
            <a:r>
              <a:rPr lang="en-US" sz="1150" spc="0">
                <a:solidFill>
                  <a:srgbClr val="000080"/>
                </a:solidFill>
                <a:latin typeface="Arial Narrow" panose="22635452340000000000" pitchFamily="2"/>
              </a:rPr>
              <a:t>ENE 104	</a:t>
            </a:r>
            <a:r>
              <a:rPr lang="en-US" sz="1150" spc="30">
                <a:solidFill>
                  <a:srgbClr val="000080"/>
                </a:solidFill>
                <a:latin typeface="Arial Narrow" panose="22635452340000000000" pitchFamily="2"/>
              </a:rPr>
              <a:t>Week #10</a:t>
            </a:r>
          </a:p>
          <a:p>
            <a:pPr marL="3429000" marR="0" indent="0" algn="l">
              <a:lnSpc>
                <a:spcPct val="95999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150" spc="100">
                <a:solidFill>
                  <a:srgbClr val="000080"/>
                </a:solidFill>
                <a:latin typeface="Arial Narrow" panose="22635452340000000000" pitchFamily="2"/>
              </a:rPr>
              <a:t>Sinusoidal Stead</a:t>
            </a:r>
            <a:r>
              <a:rPr lang="en-US" sz="1150" spc="100" baseline="-25000">
                <a:solidFill>
                  <a:srgbClr val="000080"/>
                </a:solidFill>
                <a:latin typeface="Arial Narrow" panose="22635452340000000000" pitchFamily="2"/>
              </a:rPr>
              <a:t>y</a:t>
            </a:r>
            <a:r>
              <a:rPr lang="en-US" sz="1150" spc="100">
                <a:solidFill>
                  <a:srgbClr val="000080"/>
                </a:solidFill>
                <a:latin typeface="Arial Narrow" panose="22635452340000000000" pitchFamily="2"/>
              </a:rPr>
              <a:t>-State Analysis</a:t>
            </a:r>
          </a:p>
        </p:txBody>
      </p:sp>
      <p:sp>
        <p:nvSpPr>
          <p:cNvPr id="623" name="Text Placeholder 622"/>
          <p:cNvSpPr>
            <a:spLocks noGrp="1"/>
          </p:cNvSpPr>
          <p:nvPr>
            <p:ph type="body" idx="10"/>
          </p:nvPr>
        </p:nvSpPr>
        <p:spPr>
          <a:xfrm>
            <a:off x="518160" y="114300"/>
            <a:ext cx="8547100" cy="56769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lIns="0" tIns="0" rIns="0" bIns="0" anchor="t"/>
          <a:lstStyle/>
          <a:p>
            <a:pPr marL="274320" marR="0" indent="0" algn="l">
              <a:lnSpc>
                <a:spcPct val="95999"/>
              </a:lnSpc>
              <a:spcAft>
                <a:spcPts val="0"/>
              </a:spcAft>
              <a:tabLst>
                <a:tab pos="8534400" algn="r"/>
              </a:tabLst>
            </a:pPr>
            <a:r>
              <a:rPr lang="en-US" sz="3600" spc="-40">
                <a:solidFill>
                  <a:srgbClr val="0066FF"/>
                </a:solidFill>
                <a:latin typeface="Verdana" panose="22635452340000000000" pitchFamily="2"/>
              </a:rPr>
              <a:t>Nodal and Mesh Analysis:	</a:t>
            </a:r>
            <a:r>
              <a:rPr lang="en-US" sz="1150" b="1" spc="0">
                <a:solidFill>
                  <a:srgbClr val="000080"/>
                </a:solidFill>
                <a:latin typeface="Arial Narrow" panose="22635452340000000000" pitchFamily="2"/>
              </a:rPr>
              <a:t>Page 57</a:t>
            </a:r>
          </a:p>
        </p:txBody>
      </p:sp>
      <p:sp>
        <p:nvSpPr>
          <p:cNvPr id="624" name="Text Placeholder 623"/>
          <p:cNvSpPr>
            <a:spLocks noGrp="1"/>
          </p:cNvSpPr>
          <p:nvPr>
            <p:ph type="body" idx="10"/>
          </p:nvPr>
        </p:nvSpPr>
        <p:spPr>
          <a:xfrm>
            <a:off x="518160" y="681990"/>
            <a:ext cx="8547100" cy="87566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lIns="0" tIns="320040" rIns="0" bIns="0" anchor="t"/>
          <a:lstStyle/>
          <a:p>
            <a:pPr marL="182880" marR="0" indent="0" algn="l">
              <a:lnSpc>
                <a:spcPct val="95999"/>
              </a:lnSpc>
              <a:spcAft>
                <a:spcPts val="720"/>
              </a:spcAft>
            </a:pPr>
            <a:r>
              <a:rPr lang="en-US" sz="2800" spc="-20">
                <a:solidFill>
                  <a:srgbClr val="0066FF"/>
                </a:solidFill>
                <a:latin typeface="Arial" panose="22635452340000000000" pitchFamily="2"/>
              </a:rPr>
              <a:t>Example: find v</a:t>
            </a:r>
            <a:r>
              <a:rPr lang="en-US" sz="1850" spc="-20">
                <a:solidFill>
                  <a:srgbClr val="0066FF"/>
                </a:solidFill>
                <a:latin typeface="Arial" panose="22635452340000000000" pitchFamily="2"/>
              </a:rPr>
              <a:t>1</a:t>
            </a:r>
            <a:r>
              <a:rPr lang="en-US" sz="2800" spc="-20">
                <a:solidFill>
                  <a:srgbClr val="0066FF"/>
                </a:solidFill>
                <a:latin typeface="Arial" panose="22635452340000000000" pitchFamily="2"/>
              </a:rPr>
              <a:t>(t) and v</a:t>
            </a:r>
            <a:r>
              <a:rPr lang="en-US" sz="1850" spc="-20">
                <a:solidFill>
                  <a:srgbClr val="0066FF"/>
                </a:solidFill>
                <a:latin typeface="Arial" panose="22635452340000000000" pitchFamily="2"/>
              </a:rPr>
              <a:t>2</a:t>
            </a:r>
            <a:r>
              <a:rPr lang="en-US" sz="2800" spc="-20">
                <a:solidFill>
                  <a:srgbClr val="0066FF"/>
                </a:solidFill>
                <a:latin typeface="Arial" panose="22635452340000000000" pitchFamily="2"/>
              </a:rPr>
              <a:t>(t)</a:t>
            </a: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" name="Text Placeholder 665"/>
          <p:cNvSpPr>
            <a:spLocks noGrp="1"/>
          </p:cNvSpPr>
          <p:nvPr>
            <p:ph type="body" idx="10"/>
          </p:nvPr>
        </p:nvSpPr>
        <p:spPr>
          <a:xfrm>
            <a:off x="100330" y="115570"/>
            <a:ext cx="9006840" cy="562610"/>
          </a:xfrm>
          <a:prstGeom prst="rect">
            <a:avLst/>
          </a:prstGeom>
          <a:noFill/>
          <a:ln w="412750" cmpd="sng">
            <a:solidFill>
              <a:srgbClr val="C8C266"/>
            </a:solidFill>
            <a:prstDash val="solid"/>
          </a:ln>
        </p:spPr>
        <p:txBody>
          <a:bodyPr lIns="0" tIns="0" rIns="0" bIns="0" anchor="t"/>
          <a:lstStyle/>
          <a:p>
            <a:pPr marL="685800" marR="0" indent="0" algn="l">
              <a:lnSpc>
                <a:spcPct val="95999"/>
              </a:lnSpc>
              <a:spcAft>
                <a:spcPts val="0"/>
              </a:spcAft>
              <a:tabLst>
                <a:tab pos="8949055" algn="r"/>
              </a:tabLst>
            </a:pPr>
            <a:r>
              <a:rPr lang="en-US" sz="3600" spc="-40">
                <a:solidFill>
                  <a:srgbClr val="0066FF"/>
                </a:solidFill>
                <a:latin typeface="Verdana" panose="22635452340000000000" pitchFamily="2"/>
              </a:rPr>
              <a:t>Nodal and Mesh Analysis:	</a:t>
            </a:r>
            <a:r>
              <a:rPr lang="en-US" sz="1150" b="1" spc="0">
                <a:solidFill>
                  <a:srgbClr val="000080"/>
                </a:solidFill>
                <a:latin typeface="Arial Narrow" panose="22635452340000000000" pitchFamily="2"/>
              </a:rPr>
              <a:t>Page 53</a:t>
            </a:r>
          </a:p>
        </p:txBody>
      </p:sp>
      <p:sp>
        <p:nvSpPr>
          <p:cNvPr id="667" name="Text Placeholder 666"/>
          <p:cNvSpPr>
            <a:spLocks noGrp="1"/>
          </p:cNvSpPr>
          <p:nvPr>
            <p:ph type="body" idx="10"/>
          </p:nvPr>
        </p:nvSpPr>
        <p:spPr>
          <a:xfrm>
            <a:off x="100330" y="6720840"/>
            <a:ext cx="9036050" cy="158750"/>
          </a:xfrm>
          <a:prstGeom prst="rect">
            <a:avLst/>
          </a:prstGeom>
          <a:noFill/>
          <a:ln w="417830" cmpd="sng">
            <a:solidFill>
              <a:srgbClr val="18CA66"/>
            </a:solidFill>
            <a:prstDash val="solid"/>
          </a:ln>
        </p:spPr>
        <p:txBody>
          <a:bodyPr lIns="0" tIns="0" rIns="0" bIns="0" anchor="t"/>
          <a:lstStyle/>
          <a:p>
            <a:pPr marL="0" marR="0" indent="0" algn="l">
              <a:lnSpc>
                <a:spcPct val="95999"/>
              </a:lnSpc>
              <a:spcAft>
                <a:spcPts val="0"/>
              </a:spcAft>
              <a:tabLst>
                <a:tab pos="9004300" algn="r"/>
              </a:tabLst>
            </a:pPr>
            <a:r>
              <a:rPr lang="en-US" sz="1150" spc="0">
                <a:solidFill>
                  <a:srgbClr val="000080"/>
                </a:solidFill>
                <a:latin typeface="Arial Narrow" panose="22635452340000000000" pitchFamily="2"/>
              </a:rPr>
              <a:t>ENE 104	</a:t>
            </a:r>
            <a:r>
              <a:rPr lang="en-US" sz="1150" spc="30">
                <a:solidFill>
                  <a:srgbClr val="000080"/>
                </a:solidFill>
                <a:latin typeface="Arial Narrow" panose="22635452340000000000" pitchFamily="2"/>
              </a:rPr>
              <a:t>Week #10</a:t>
            </a:r>
          </a:p>
          <a:p>
            <a:pPr marL="3429000" marR="0" indent="0" algn="l">
              <a:lnSpc>
                <a:spcPct val="95999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150" spc="100">
                <a:solidFill>
                  <a:srgbClr val="000080"/>
                </a:solidFill>
                <a:latin typeface="Arial Narrow" panose="22635452340000000000" pitchFamily="2"/>
              </a:rPr>
              <a:t>Sinusoidal Stead</a:t>
            </a:r>
            <a:r>
              <a:rPr lang="en-US" sz="1150" spc="100" baseline="-25000">
                <a:solidFill>
                  <a:srgbClr val="000080"/>
                </a:solidFill>
                <a:latin typeface="Arial Narrow" panose="22635452340000000000" pitchFamily="2"/>
              </a:rPr>
              <a:t>y</a:t>
            </a:r>
            <a:r>
              <a:rPr lang="en-US" sz="1150" spc="100">
                <a:solidFill>
                  <a:srgbClr val="000080"/>
                </a:solidFill>
                <a:latin typeface="Arial Narrow" panose="22635452340000000000" pitchFamily="2"/>
              </a:rPr>
              <a:t>-State Analysis</a:t>
            </a:r>
          </a:p>
        </p:txBody>
      </p:sp>
      <p:sp>
        <p:nvSpPr>
          <p:cNvPr id="668" name="Text Placeholder 667"/>
          <p:cNvSpPr>
            <a:spLocks noGrp="1"/>
          </p:cNvSpPr>
          <p:nvPr>
            <p:ph type="body" idx="10"/>
          </p:nvPr>
        </p:nvSpPr>
        <p:spPr>
          <a:xfrm>
            <a:off x="307975" y="720090"/>
            <a:ext cx="8509000" cy="90741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lIns="0" tIns="297180" rIns="0" bIns="0" anchor="t"/>
          <a:lstStyle/>
          <a:p>
            <a:pPr marL="365760" marR="0" indent="0" algn="l">
              <a:lnSpc>
                <a:spcPct val="95999"/>
              </a:lnSpc>
              <a:spcAft>
                <a:spcPts val="1080"/>
              </a:spcAft>
            </a:pPr>
            <a:r>
              <a:rPr lang="en-US" sz="2800" spc="-50">
                <a:solidFill>
                  <a:srgbClr val="0066FF"/>
                </a:solidFill>
                <a:latin typeface="Arial" panose="22635452340000000000" pitchFamily="2"/>
              </a:rPr>
              <a:t>Example: find I</a:t>
            </a:r>
            <a:r>
              <a:rPr lang="en-US" sz="1850" spc="-50">
                <a:solidFill>
                  <a:srgbClr val="0066FF"/>
                </a:solidFill>
                <a:latin typeface="Arial" panose="22635452340000000000" pitchFamily="2"/>
              </a:rPr>
              <a:t>1 </a:t>
            </a:r>
            <a:r>
              <a:rPr lang="en-US" sz="2800" spc="-50">
                <a:solidFill>
                  <a:srgbClr val="0066FF"/>
                </a:solidFill>
                <a:latin typeface="Arial" panose="22635452340000000000" pitchFamily="2"/>
              </a:rPr>
              <a:t>and I</a:t>
            </a:r>
            <a:r>
              <a:rPr lang="en-US" sz="1850" spc="-50">
                <a:solidFill>
                  <a:srgbClr val="0066FF"/>
                </a:solidFill>
                <a:latin typeface="Arial" panose="22635452340000000000" pitchFamily="2"/>
              </a:rPr>
              <a:t>2</a:t>
            </a: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8" name="Text Placeholder 677"/>
          <p:cNvSpPr>
            <a:spLocks noGrp="1"/>
          </p:cNvSpPr>
          <p:nvPr>
            <p:ph type="body" idx="10"/>
          </p:nvPr>
        </p:nvSpPr>
        <p:spPr>
          <a:xfrm>
            <a:off x="100330" y="115570"/>
            <a:ext cx="9006840" cy="562610"/>
          </a:xfrm>
          <a:prstGeom prst="rect">
            <a:avLst/>
          </a:prstGeom>
          <a:noFill/>
          <a:ln w="412750" cmpd="sng">
            <a:solidFill>
              <a:srgbClr val="C8C266"/>
            </a:solidFill>
            <a:prstDash val="solid"/>
          </a:ln>
        </p:spPr>
        <p:txBody>
          <a:bodyPr lIns="0" tIns="0" rIns="0" bIns="0" anchor="t"/>
          <a:lstStyle/>
          <a:p>
            <a:pPr marL="685800" marR="0" indent="0" algn="l">
              <a:lnSpc>
                <a:spcPct val="95999"/>
              </a:lnSpc>
              <a:spcAft>
                <a:spcPts val="0"/>
              </a:spcAft>
              <a:tabLst>
                <a:tab pos="8949055" algn="r"/>
              </a:tabLst>
            </a:pPr>
            <a:r>
              <a:rPr lang="en-US" sz="3600" spc="-40">
                <a:solidFill>
                  <a:srgbClr val="0066FF"/>
                </a:solidFill>
                <a:latin typeface="Verdana" panose="22635452340000000000" pitchFamily="2"/>
              </a:rPr>
              <a:t>Nodal and Mesh Analysis:	</a:t>
            </a:r>
            <a:r>
              <a:rPr lang="en-US" sz="1150" b="1" spc="0">
                <a:solidFill>
                  <a:srgbClr val="000080"/>
                </a:solidFill>
                <a:latin typeface="Arial Narrow" panose="22635452340000000000" pitchFamily="2"/>
              </a:rPr>
              <a:t>Page 54</a:t>
            </a:r>
          </a:p>
        </p:txBody>
      </p:sp>
      <p:sp>
        <p:nvSpPr>
          <p:cNvPr id="679" name="Text Placeholder 678"/>
          <p:cNvSpPr>
            <a:spLocks noGrp="1"/>
          </p:cNvSpPr>
          <p:nvPr>
            <p:ph type="body" idx="10"/>
          </p:nvPr>
        </p:nvSpPr>
        <p:spPr>
          <a:xfrm>
            <a:off x="100965" y="6720840"/>
            <a:ext cx="9036050" cy="158750"/>
          </a:xfrm>
          <a:prstGeom prst="rect">
            <a:avLst/>
          </a:prstGeom>
          <a:noFill/>
          <a:ln w="423545" cmpd="sng">
            <a:solidFill>
              <a:srgbClr val="987963"/>
            </a:solidFill>
            <a:prstDash val="solid"/>
          </a:ln>
        </p:spPr>
        <p:txBody>
          <a:bodyPr lIns="0" tIns="0" rIns="0" bIns="0" anchor="t"/>
          <a:lstStyle/>
          <a:p>
            <a:pPr marL="0" marR="0" indent="0" algn="l">
              <a:lnSpc>
                <a:spcPct val="95999"/>
              </a:lnSpc>
              <a:spcAft>
                <a:spcPts val="0"/>
              </a:spcAft>
              <a:tabLst>
                <a:tab pos="9003665" algn="r"/>
              </a:tabLst>
            </a:pPr>
            <a:r>
              <a:rPr lang="en-US" sz="1150" spc="0">
                <a:solidFill>
                  <a:srgbClr val="000080"/>
                </a:solidFill>
                <a:latin typeface="Arial Narrow" panose="22635452340000000000" pitchFamily="2"/>
              </a:rPr>
              <a:t>ENE 104	</a:t>
            </a:r>
            <a:r>
              <a:rPr lang="en-US" sz="1150" spc="30">
                <a:solidFill>
                  <a:srgbClr val="000080"/>
                </a:solidFill>
                <a:latin typeface="Arial Narrow" panose="22635452340000000000" pitchFamily="2"/>
              </a:rPr>
              <a:t>Week #10</a:t>
            </a:r>
          </a:p>
          <a:p>
            <a:pPr marL="3429000" marR="0" indent="0" algn="l">
              <a:lnSpc>
                <a:spcPct val="95999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150" spc="100">
                <a:solidFill>
                  <a:srgbClr val="000080"/>
                </a:solidFill>
                <a:latin typeface="Arial Narrow" panose="22635452340000000000" pitchFamily="2"/>
              </a:rPr>
              <a:t>Sinusoidal Stead</a:t>
            </a:r>
            <a:r>
              <a:rPr lang="en-US" sz="1150" spc="100" baseline="-25000">
                <a:solidFill>
                  <a:srgbClr val="000080"/>
                </a:solidFill>
                <a:latin typeface="Arial Narrow" panose="22635452340000000000" pitchFamily="2"/>
              </a:rPr>
              <a:t>y</a:t>
            </a:r>
            <a:r>
              <a:rPr lang="en-US" sz="1150" spc="100">
                <a:solidFill>
                  <a:srgbClr val="000080"/>
                </a:solidFill>
                <a:latin typeface="Arial Narrow" panose="22635452340000000000" pitchFamily="2"/>
              </a:rPr>
              <a:t>-State Analysis</a:t>
            </a:r>
          </a:p>
        </p:txBody>
      </p:sp>
      <p:sp>
        <p:nvSpPr>
          <p:cNvPr id="682" name="Text Placeholder 681"/>
          <p:cNvSpPr>
            <a:spLocks noGrp="1"/>
          </p:cNvSpPr>
          <p:nvPr>
            <p:ph type="body" idx="10"/>
          </p:nvPr>
        </p:nvSpPr>
        <p:spPr>
          <a:xfrm>
            <a:off x="100330" y="114300"/>
            <a:ext cx="9006840" cy="56769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lIns="0" tIns="0" rIns="0" bIns="0" anchor="t"/>
          <a:lstStyle/>
          <a:p>
            <a:pPr marL="685800" marR="0" indent="0" algn="l">
              <a:lnSpc>
                <a:spcPct val="95999"/>
              </a:lnSpc>
              <a:spcAft>
                <a:spcPts val="0"/>
              </a:spcAft>
              <a:tabLst>
                <a:tab pos="8930640" algn="r"/>
              </a:tabLst>
            </a:pPr>
            <a:r>
              <a:rPr lang="en-US" sz="3600" spc="-70">
                <a:solidFill>
                  <a:srgbClr val="0066FF"/>
                </a:solidFill>
                <a:latin typeface="Verdana" panose="22635452340000000000" pitchFamily="2"/>
              </a:rPr>
              <a:t>Superposition:	</a:t>
            </a:r>
            <a:r>
              <a:rPr lang="en-US" sz="1150" b="1" spc="0">
                <a:solidFill>
                  <a:srgbClr val="000080"/>
                </a:solidFill>
                <a:latin typeface="Arial Narrow" panose="22635452340000000000" pitchFamily="2"/>
              </a:rPr>
              <a:t>Page 61</a:t>
            </a:r>
          </a:p>
        </p:txBody>
      </p:sp>
      <p:sp>
        <p:nvSpPr>
          <p:cNvPr id="683" name="Text Placeholder 682"/>
          <p:cNvSpPr>
            <a:spLocks noGrp="1"/>
          </p:cNvSpPr>
          <p:nvPr>
            <p:ph type="body" idx="10"/>
          </p:nvPr>
        </p:nvSpPr>
        <p:spPr>
          <a:xfrm>
            <a:off x="289560" y="681990"/>
            <a:ext cx="2978150" cy="74422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lIns="0" tIns="320040" rIns="0" bIns="0" anchor="t"/>
          <a:lstStyle/>
          <a:p>
            <a:pPr marL="0" marR="0" indent="0" algn="r">
              <a:lnSpc>
                <a:spcPct val="95999"/>
              </a:lnSpc>
              <a:spcAft>
                <a:spcPts val="0"/>
              </a:spcAft>
            </a:pPr>
            <a:r>
              <a:rPr lang="en-US" sz="2800" spc="-60">
                <a:solidFill>
                  <a:srgbClr val="0066FF"/>
                </a:solidFill>
                <a:latin typeface="Arial" panose="22635452340000000000" pitchFamily="2"/>
              </a:rPr>
              <a:t>Example: find V</a:t>
            </a:r>
            <a:r>
              <a:rPr lang="en-US" sz="1850" spc="-60">
                <a:solidFill>
                  <a:srgbClr val="0066FF"/>
                </a:solidFill>
                <a:latin typeface="Arial" panose="22635452340000000000" pitchFamily="2"/>
              </a:rPr>
              <a:t>1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2"/>
          <p:cNvSpPr>
            <a:spLocks noGrp="1"/>
          </p:cNvSpPr>
          <p:nvPr>
            <p:ph type="body" idx="10"/>
          </p:nvPr>
        </p:nvSpPr>
        <p:spPr>
          <a:xfrm>
            <a:off x="100330" y="114300"/>
            <a:ext cx="9006840" cy="567690"/>
          </a:xfrm>
          <a:prstGeom prst="rect">
            <a:avLst/>
          </a:prstGeom>
          <a:noFill/>
          <a:ln w="10160" cmpd="sng">
            <a:solidFill>
              <a:srgbClr val="E0E480"/>
            </a:solidFill>
            <a:prstDash val="solid"/>
          </a:ln>
        </p:spPr>
        <p:txBody>
          <a:bodyPr lIns="0" tIns="0" rIns="0" bIns="0" anchor="t"/>
          <a:lstStyle/>
          <a:p>
            <a:pPr marL="685800" marR="0" indent="0" algn="l">
              <a:lnSpc>
                <a:spcPts val="3200"/>
              </a:lnSpc>
              <a:spcAft>
                <a:spcPts val="0"/>
              </a:spcAft>
              <a:tabLst>
                <a:tab pos="8909685" algn="r"/>
              </a:tabLst>
            </a:pPr>
            <a:r>
              <a:rPr lang="en-US" sz="3600" spc="-50">
                <a:solidFill>
                  <a:srgbClr val="0066FF"/>
                </a:solidFill>
                <a:latin typeface="Verdana" panose="22635452340000000000" pitchFamily="2"/>
              </a:rPr>
              <a:t>Lagging and leading:	</a:t>
            </a:r>
            <a:r>
              <a:rPr lang="en-US" sz="1150" b="1" spc="0">
                <a:solidFill>
                  <a:srgbClr val="000080"/>
                </a:solidFill>
                <a:latin typeface="Arial Narrow" panose="22635452340000000000" pitchFamily="2"/>
              </a:rPr>
              <a:t>Page 3</a:t>
            </a:r>
          </a:p>
        </p:txBody>
      </p:sp>
      <p:sp>
        <p:nvSpPr>
          <p:cNvPr id="24" name="Text Placeholder 23"/>
          <p:cNvSpPr>
            <a:spLocks noGrp="1"/>
          </p:cNvSpPr>
          <p:nvPr>
            <p:ph type="body" idx="10"/>
          </p:nvPr>
        </p:nvSpPr>
        <p:spPr>
          <a:xfrm>
            <a:off x="100330" y="6720840"/>
            <a:ext cx="9036050" cy="158750"/>
          </a:xfrm>
          <a:prstGeom prst="rect">
            <a:avLst/>
          </a:prstGeom>
          <a:noFill/>
          <a:ln w="5715" cmpd="sng">
            <a:solidFill>
              <a:srgbClr val="D8EF80"/>
            </a:solidFill>
            <a:prstDash val="solid"/>
          </a:ln>
        </p:spPr>
        <p:txBody>
          <a:bodyPr lIns="0" tIns="0" rIns="0" bIns="0" anchor="t"/>
          <a:lstStyle/>
          <a:p>
            <a:pPr marL="0" marR="0" indent="0" algn="l">
              <a:lnSpc>
                <a:spcPct val="95999"/>
              </a:lnSpc>
              <a:spcAft>
                <a:spcPts val="0"/>
              </a:spcAft>
              <a:tabLst>
                <a:tab pos="3429000" algn="l"/>
                <a:tab pos="9004300" algn="r"/>
              </a:tabLst>
            </a:pPr>
            <a:r>
              <a:rPr lang="en-US" sz="1150" spc="0">
                <a:solidFill>
                  <a:srgbClr val="000080"/>
                </a:solidFill>
                <a:latin typeface="Arial Narrow" panose="22635452340000000000" pitchFamily="2"/>
              </a:rPr>
              <a:t>ENE 104	</a:t>
            </a:r>
            <a:r>
              <a:rPr lang="en-US" sz="1150" spc="60">
                <a:solidFill>
                  <a:srgbClr val="000080"/>
                </a:solidFill>
                <a:latin typeface="Arial Narrow" panose="22635452340000000000" pitchFamily="2"/>
              </a:rPr>
              <a:t>Sinusoidal Stead</a:t>
            </a:r>
            <a:r>
              <a:rPr lang="en-US" sz="1150" spc="60" baseline="-25000">
                <a:solidFill>
                  <a:srgbClr val="000080"/>
                </a:solidFill>
                <a:latin typeface="Arial Narrow" panose="22635452340000000000" pitchFamily="2"/>
              </a:rPr>
              <a:t>y</a:t>
            </a:r>
            <a:r>
              <a:rPr lang="en-US" sz="1150" spc="60">
                <a:solidFill>
                  <a:srgbClr val="000080"/>
                </a:solidFill>
                <a:latin typeface="Arial Narrow" panose="22635452340000000000" pitchFamily="2"/>
              </a:rPr>
              <a:t>-State Anal</a:t>
            </a:r>
            <a:r>
              <a:rPr lang="en-US" sz="1150" spc="60" baseline="-25000">
                <a:solidFill>
                  <a:srgbClr val="000080"/>
                </a:solidFill>
                <a:latin typeface="Arial Narrow" panose="22635452340000000000" pitchFamily="2"/>
              </a:rPr>
              <a:t>y</a:t>
            </a:r>
            <a:r>
              <a:rPr lang="en-US" sz="1150" spc="60">
                <a:solidFill>
                  <a:srgbClr val="000080"/>
                </a:solidFill>
                <a:latin typeface="Arial Narrow" panose="22635452340000000000" pitchFamily="2"/>
              </a:rPr>
              <a:t>sis	</a:t>
            </a:r>
            <a:r>
              <a:rPr lang="en-US" sz="1150" spc="30">
                <a:solidFill>
                  <a:srgbClr val="000080"/>
                </a:solidFill>
                <a:latin typeface="Arial Narrow" panose="22635452340000000000" pitchFamily="2"/>
              </a:rPr>
              <a:t>Week #10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idx="10"/>
          </p:nvPr>
        </p:nvSpPr>
        <p:spPr>
          <a:xfrm>
            <a:off x="100330" y="6720840"/>
            <a:ext cx="9036050" cy="158750"/>
          </a:xfrm>
          <a:prstGeom prst="rect">
            <a:avLst/>
          </a:prstGeom>
          <a:noFill/>
          <a:ln w="5715" cmpd="sng">
            <a:solidFill>
              <a:srgbClr val="D8EF80"/>
            </a:solidFill>
            <a:prstDash val="solid"/>
          </a:ln>
        </p:spPr>
        <p:txBody>
          <a:bodyPr lIns="0" tIns="0" rIns="0" bIns="0" anchor="t"/>
          <a:lstStyle/>
          <a:p>
            <a:pPr marL="0" marR="0" indent="0" algn="l">
              <a:lnSpc>
                <a:spcPct val="95999"/>
              </a:lnSpc>
              <a:spcAft>
                <a:spcPts val="0"/>
              </a:spcAft>
              <a:tabLst>
                <a:tab pos="3429000" algn="l"/>
                <a:tab pos="9004300" algn="r"/>
              </a:tabLst>
            </a:pPr>
            <a:r>
              <a:rPr lang="en-US" sz="1150" spc="0">
                <a:solidFill>
                  <a:srgbClr val="000080"/>
                </a:solidFill>
                <a:latin typeface="Arial Narrow" panose="22635452340000000000" pitchFamily="2"/>
              </a:rPr>
              <a:t>ENE 104	</a:t>
            </a:r>
            <a:r>
              <a:rPr lang="en-US" sz="1150" spc="60">
                <a:solidFill>
                  <a:srgbClr val="000080"/>
                </a:solidFill>
                <a:latin typeface="Arial Narrow" panose="22635452340000000000" pitchFamily="2"/>
              </a:rPr>
              <a:t>Sinusoidal Stead</a:t>
            </a:r>
            <a:r>
              <a:rPr lang="en-US" sz="1150" spc="60" baseline="-25000">
                <a:solidFill>
                  <a:srgbClr val="000080"/>
                </a:solidFill>
                <a:latin typeface="Arial Narrow" panose="22635452340000000000" pitchFamily="2"/>
              </a:rPr>
              <a:t>y</a:t>
            </a:r>
            <a:r>
              <a:rPr lang="en-US" sz="1150" spc="60">
                <a:solidFill>
                  <a:srgbClr val="000080"/>
                </a:solidFill>
                <a:latin typeface="Arial Narrow" panose="22635452340000000000" pitchFamily="2"/>
              </a:rPr>
              <a:t>-State Anal</a:t>
            </a:r>
            <a:r>
              <a:rPr lang="en-US" sz="1150" spc="60" baseline="-25000">
                <a:solidFill>
                  <a:srgbClr val="000080"/>
                </a:solidFill>
                <a:latin typeface="Arial Narrow" panose="22635452340000000000" pitchFamily="2"/>
              </a:rPr>
              <a:t>y</a:t>
            </a:r>
            <a:r>
              <a:rPr lang="en-US" sz="1150" spc="60">
                <a:solidFill>
                  <a:srgbClr val="000080"/>
                </a:solidFill>
                <a:latin typeface="Arial Narrow" panose="22635452340000000000" pitchFamily="2"/>
              </a:rPr>
              <a:t>sis	</a:t>
            </a:r>
            <a:r>
              <a:rPr lang="en-US" sz="1150" spc="30">
                <a:solidFill>
                  <a:srgbClr val="000080"/>
                </a:solidFill>
                <a:latin typeface="Arial Narrow" panose="22635452340000000000" pitchFamily="2"/>
              </a:rPr>
              <a:t>Week #10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idx="10"/>
          </p:nvPr>
        </p:nvSpPr>
        <p:spPr>
          <a:xfrm>
            <a:off x="100330" y="6720840"/>
            <a:ext cx="9036050" cy="158750"/>
          </a:xfrm>
          <a:prstGeom prst="rect">
            <a:avLst/>
          </a:prstGeom>
          <a:noFill/>
          <a:ln w="5715" cmpd="sng">
            <a:solidFill>
              <a:srgbClr val="D8EF80"/>
            </a:solidFill>
            <a:prstDash val="solid"/>
          </a:ln>
        </p:spPr>
        <p:txBody>
          <a:bodyPr lIns="0" tIns="0" rIns="0" bIns="0" anchor="t"/>
          <a:lstStyle/>
          <a:p>
            <a:pPr marL="0" marR="0" indent="0" algn="l">
              <a:lnSpc>
                <a:spcPct val="95999"/>
              </a:lnSpc>
              <a:spcAft>
                <a:spcPts val="0"/>
              </a:spcAft>
              <a:tabLst>
                <a:tab pos="3429000" algn="l"/>
                <a:tab pos="9004300" algn="r"/>
              </a:tabLst>
            </a:pPr>
            <a:r>
              <a:rPr lang="en-US" sz="1150" spc="0">
                <a:solidFill>
                  <a:srgbClr val="000080"/>
                </a:solidFill>
                <a:latin typeface="Arial Narrow" panose="22635452340000000000" pitchFamily="2"/>
              </a:rPr>
              <a:t>ENE 104	</a:t>
            </a:r>
            <a:r>
              <a:rPr lang="en-US" sz="1150" spc="60">
                <a:solidFill>
                  <a:srgbClr val="000080"/>
                </a:solidFill>
                <a:latin typeface="Arial Narrow" panose="22635452340000000000" pitchFamily="2"/>
              </a:rPr>
              <a:t>Sinusoidal Stead</a:t>
            </a:r>
            <a:r>
              <a:rPr lang="en-US" sz="1150" spc="60" baseline="-25000">
                <a:solidFill>
                  <a:srgbClr val="000080"/>
                </a:solidFill>
                <a:latin typeface="Arial Narrow" panose="22635452340000000000" pitchFamily="2"/>
              </a:rPr>
              <a:t>y</a:t>
            </a:r>
            <a:r>
              <a:rPr lang="en-US" sz="1150" spc="60">
                <a:solidFill>
                  <a:srgbClr val="000080"/>
                </a:solidFill>
                <a:latin typeface="Arial Narrow" panose="22635452340000000000" pitchFamily="2"/>
              </a:rPr>
              <a:t>-State Anal</a:t>
            </a:r>
            <a:r>
              <a:rPr lang="en-US" sz="1150" spc="60" baseline="-25000">
                <a:solidFill>
                  <a:srgbClr val="000080"/>
                </a:solidFill>
                <a:latin typeface="Arial Narrow" panose="22635452340000000000" pitchFamily="2"/>
              </a:rPr>
              <a:t>y</a:t>
            </a:r>
            <a:r>
              <a:rPr lang="en-US" sz="1150" spc="60">
                <a:solidFill>
                  <a:srgbClr val="000080"/>
                </a:solidFill>
                <a:latin typeface="Arial Narrow" panose="22635452340000000000" pitchFamily="2"/>
              </a:rPr>
              <a:t>sis	</a:t>
            </a:r>
            <a:r>
              <a:rPr lang="en-US" sz="1150" spc="30">
                <a:solidFill>
                  <a:srgbClr val="000080"/>
                </a:solidFill>
                <a:latin typeface="Arial Narrow" panose="22635452340000000000" pitchFamily="2"/>
              </a:rPr>
              <a:t>Week #10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0"/>
          </p:nvPr>
        </p:nvSpPr>
        <p:spPr>
          <a:xfrm>
            <a:off x="100330" y="911860"/>
            <a:ext cx="9006840" cy="140144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lIns="0" tIns="0" rIns="0" bIns="0" anchor="t"/>
          <a:lstStyle/>
          <a:p>
            <a:pPr marL="594360" marR="0" indent="0" algn="l">
              <a:lnSpc>
                <a:spcPct val="82559"/>
              </a:lnSpc>
              <a:spcAft>
                <a:spcPts val="7740"/>
              </a:spcAft>
            </a:pPr>
            <a:r>
              <a:rPr lang="en-US" sz="2800" spc="-20">
                <a:solidFill>
                  <a:srgbClr val="000000"/>
                </a:solidFill>
                <a:latin typeface="Arial" panose="22635452340000000000" pitchFamily="2"/>
              </a:rPr>
              <a:t>Characteristics of Sinusoids</a:t>
            </a:r>
          </a:p>
        </p:txBody>
      </p:sp>
      <p:sp>
        <p:nvSpPr>
          <p:cNvPr id="37" name="Text Placeholder 36"/>
          <p:cNvSpPr>
            <a:spLocks noGrp="1"/>
          </p:cNvSpPr>
          <p:nvPr>
            <p:ph type="body" idx="10"/>
          </p:nvPr>
        </p:nvSpPr>
        <p:spPr>
          <a:xfrm>
            <a:off x="401320" y="5561965"/>
            <a:ext cx="8493760" cy="115887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lIns="0" tIns="0" rIns="0" bIns="0" anchor="t"/>
          <a:lstStyle/>
          <a:p>
            <a:pPr marL="1005840" marR="0" indent="0" algn="l">
              <a:lnSpc>
                <a:spcPct val="95999"/>
              </a:lnSpc>
              <a:spcAft>
                <a:spcPts val="0"/>
              </a:spcAft>
            </a:pPr>
            <a:r>
              <a:rPr lang="en-US" sz="1800" b="1" spc="-20">
                <a:solidFill>
                  <a:srgbClr val="333399"/>
                </a:solidFill>
                <a:latin typeface="Arial" panose="22635452340000000000" pitchFamily="2"/>
              </a:rPr>
              <a:t>The sinusoidal function </a:t>
            </a:r>
            <a:r>
              <a:rPr lang="en-US" sz="1800" b="1" i="1" spc="-20">
                <a:solidFill>
                  <a:srgbClr val="333399"/>
                </a:solidFill>
                <a:latin typeface="Arial" panose="22635452340000000000" pitchFamily="2"/>
              </a:rPr>
              <a:t>v</a:t>
            </a:r>
            <a:r>
              <a:rPr lang="en-US" sz="1800" b="1" spc="-20">
                <a:solidFill>
                  <a:srgbClr val="333399"/>
                </a:solidFill>
                <a:latin typeface="Arial" panose="22635452340000000000" pitchFamily="2"/>
              </a:rPr>
              <a:t>(</a:t>
            </a:r>
            <a:r>
              <a:rPr lang="en-US" sz="1800" b="1" i="1" spc="-20">
                <a:solidFill>
                  <a:srgbClr val="333399"/>
                </a:solidFill>
                <a:latin typeface="Arial" panose="22635452340000000000" pitchFamily="2"/>
              </a:rPr>
              <a:t>t</a:t>
            </a:r>
            <a:r>
              <a:rPr lang="en-US" sz="1800" b="1" spc="-20">
                <a:solidFill>
                  <a:srgbClr val="333399"/>
                </a:solidFill>
                <a:latin typeface="Arial" panose="22635452340000000000" pitchFamily="2"/>
              </a:rPr>
              <a:t>) = V</a:t>
            </a:r>
            <a:r>
              <a:rPr lang="en-US" sz="1800" b="1" spc="-20" baseline="-25000">
                <a:solidFill>
                  <a:srgbClr val="333399"/>
                </a:solidFill>
                <a:latin typeface="Arial" panose="22635452340000000000" pitchFamily="2"/>
              </a:rPr>
              <a:t>m</a:t>
            </a:r>
            <a:r>
              <a:rPr lang="en-US" sz="1800" b="1" spc="-20">
                <a:solidFill>
                  <a:srgbClr val="333399"/>
                </a:solidFill>
                <a:latin typeface="Arial" panose="22635452340000000000" pitchFamily="2"/>
              </a:rPr>
              <a:t> sin </a:t>
            </a:r>
            <a:r>
              <a:rPr lang="en-US" sz="1250" b="1" i="1" spc="-20">
                <a:solidFill>
                  <a:srgbClr val="333399"/>
                </a:solidFill>
                <a:latin typeface="AmdtSymbols" panose="22635452340000000000" pitchFamily="2"/>
              </a:rPr>
              <a:t>w</a:t>
            </a:r>
            <a:r>
              <a:rPr lang="en-US" sz="1800" b="1" i="1" spc="-20">
                <a:solidFill>
                  <a:srgbClr val="333399"/>
                </a:solidFill>
                <a:latin typeface="Arial" panose="22635452340000000000" pitchFamily="2"/>
              </a:rPr>
              <a:t>t</a:t>
            </a:r>
            <a:r>
              <a:rPr lang="en-US" sz="1800" b="1" spc="-20">
                <a:solidFill>
                  <a:srgbClr val="333399"/>
                </a:solidFill>
                <a:latin typeface="Arial" panose="22635452340000000000" pitchFamily="2"/>
              </a:rPr>
              <a:t> is plotted</a:t>
            </a:r>
          </a:p>
          <a:p>
            <a:pPr marL="1005840" marR="0" indent="0" algn="l">
              <a:lnSpc>
                <a:spcPct val="95999"/>
              </a:lnSpc>
              <a:spcBef>
                <a:spcPts val="720"/>
              </a:spcBef>
              <a:spcAft>
                <a:spcPts val="3780"/>
              </a:spcAft>
              <a:tabLst>
                <a:tab pos="7337425" algn="r"/>
              </a:tabLst>
            </a:pPr>
            <a:r>
              <a:rPr lang="en-US" sz="1800" b="1" spc="0">
                <a:solidFill>
                  <a:srgbClr val="333399"/>
                </a:solidFill>
                <a:latin typeface="Arial" panose="22635452340000000000" pitchFamily="2"/>
              </a:rPr>
              <a:t>(a) versus </a:t>
            </a:r>
            <a:r>
              <a:rPr lang="en-US" sz="1250" b="1" i="1" spc="0">
                <a:solidFill>
                  <a:srgbClr val="333399"/>
                </a:solidFill>
                <a:latin typeface="AmdtSymbols" panose="22635452340000000000" pitchFamily="2"/>
              </a:rPr>
              <a:t>w</a:t>
            </a:r>
            <a:r>
              <a:rPr lang="en-US" sz="1800" b="1" i="1" spc="0">
                <a:solidFill>
                  <a:srgbClr val="333399"/>
                </a:solidFill>
                <a:latin typeface="Arial" panose="22635452340000000000" pitchFamily="2"/>
              </a:rPr>
              <a:t>t</a:t>
            </a:r>
            <a:r>
              <a:rPr lang="en-US" sz="1800" b="1" spc="0">
                <a:solidFill>
                  <a:srgbClr val="333399"/>
                </a:solidFill>
                <a:latin typeface="Arial" panose="22635452340000000000" pitchFamily="2"/>
              </a:rPr>
              <a:t>	</a:t>
            </a:r>
            <a:r>
              <a:rPr lang="en-US" sz="1800" b="1" spc="-40">
                <a:solidFill>
                  <a:srgbClr val="333399"/>
                </a:solidFill>
                <a:latin typeface="Arial" panose="22635452340000000000" pitchFamily="2"/>
              </a:rPr>
              <a:t>and (b) versus </a:t>
            </a:r>
            <a:r>
              <a:rPr lang="en-US" sz="1800" b="1" i="1" spc="-40">
                <a:solidFill>
                  <a:srgbClr val="333399"/>
                </a:solidFill>
                <a:latin typeface="Arial" panose="22635452340000000000" pitchFamily="2"/>
              </a:rPr>
              <a:t>t</a:t>
            </a:r>
            <a:r>
              <a:rPr lang="en-US" sz="1800" b="1" spc="-40">
                <a:solidFill>
                  <a:srgbClr val="333399"/>
                </a:solidFill>
                <a:latin typeface="Arial" panose="22635452340000000000" pitchFamily="2"/>
              </a:rPr>
              <a:t>.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" name="Text Placeholder 721"/>
          <p:cNvSpPr>
            <a:spLocks noGrp="1"/>
          </p:cNvSpPr>
          <p:nvPr>
            <p:ph type="body" idx="10"/>
          </p:nvPr>
        </p:nvSpPr>
        <p:spPr>
          <a:xfrm>
            <a:off x="100330" y="114300"/>
            <a:ext cx="9006840" cy="484505"/>
          </a:xfrm>
          <a:prstGeom prst="rect">
            <a:avLst/>
          </a:prstGeom>
          <a:noFill/>
          <a:ln w="440055" cmpd="sng">
            <a:solidFill>
              <a:srgbClr val="E8F7F2"/>
            </a:solidFill>
            <a:prstDash val="solid"/>
          </a:ln>
        </p:spPr>
        <p:txBody>
          <a:bodyPr lIns="0" tIns="0" rIns="0" bIns="0" anchor="t"/>
          <a:lstStyle/>
          <a:p>
            <a:pPr marL="685800" marR="0" indent="0" algn="l">
              <a:lnSpc>
                <a:spcPts val="3000"/>
              </a:lnSpc>
              <a:spcAft>
                <a:spcPts val="0"/>
              </a:spcAft>
              <a:tabLst>
                <a:tab pos="8952230" algn="r"/>
              </a:tabLst>
            </a:pPr>
            <a:r>
              <a:rPr lang="en-US" sz="3600" spc="-50">
                <a:solidFill>
                  <a:srgbClr val="0066FF"/>
                </a:solidFill>
                <a:latin typeface="Verdana" panose="22635452340000000000" pitchFamily="2"/>
              </a:rPr>
              <a:t>Practice: 10.15	</a:t>
            </a:r>
            <a:r>
              <a:rPr lang="en-US" sz="1150" b="1" spc="0">
                <a:solidFill>
                  <a:srgbClr val="000080"/>
                </a:solidFill>
                <a:latin typeface="Arial Narrow" panose="22635452340000000000" pitchFamily="2"/>
              </a:rPr>
              <a:t>Page 57</a:t>
            </a:r>
          </a:p>
        </p:txBody>
      </p:sp>
      <p:sp>
        <p:nvSpPr>
          <p:cNvPr id="723" name="Text Placeholder 722"/>
          <p:cNvSpPr>
            <a:spLocks noGrp="1"/>
          </p:cNvSpPr>
          <p:nvPr>
            <p:ph type="body" idx="10"/>
          </p:nvPr>
        </p:nvSpPr>
        <p:spPr>
          <a:xfrm>
            <a:off x="100330" y="6720840"/>
            <a:ext cx="9036050" cy="158750"/>
          </a:xfrm>
          <a:prstGeom prst="rect">
            <a:avLst/>
          </a:prstGeom>
          <a:noFill/>
          <a:ln w="445135" cmpd="sng">
            <a:solidFill>
              <a:srgbClr val="7000F3"/>
            </a:solidFill>
            <a:prstDash val="solid"/>
          </a:ln>
        </p:spPr>
        <p:txBody>
          <a:bodyPr lIns="0" tIns="0" rIns="0" bIns="0" anchor="t"/>
          <a:lstStyle/>
          <a:p>
            <a:pPr marL="0" marR="0" indent="0" algn="l">
              <a:lnSpc>
                <a:spcPct val="95999"/>
              </a:lnSpc>
              <a:spcAft>
                <a:spcPts val="0"/>
              </a:spcAft>
              <a:tabLst>
                <a:tab pos="9004300" algn="r"/>
              </a:tabLst>
            </a:pPr>
            <a:r>
              <a:rPr lang="en-US" sz="1150" spc="0">
                <a:solidFill>
                  <a:srgbClr val="000080"/>
                </a:solidFill>
                <a:latin typeface="Arial Narrow" panose="22635452340000000000" pitchFamily="2"/>
              </a:rPr>
              <a:t>ENE 104	</a:t>
            </a:r>
            <a:r>
              <a:rPr lang="en-US" sz="1150" spc="30">
                <a:solidFill>
                  <a:srgbClr val="000080"/>
                </a:solidFill>
                <a:latin typeface="Arial Narrow" panose="22635452340000000000" pitchFamily="2"/>
              </a:rPr>
              <a:t>Week #10</a:t>
            </a:r>
          </a:p>
          <a:p>
            <a:pPr marL="3429000" marR="0" indent="0" algn="l">
              <a:lnSpc>
                <a:spcPct val="95999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150" spc="100">
                <a:solidFill>
                  <a:srgbClr val="000080"/>
                </a:solidFill>
                <a:latin typeface="Arial Narrow" panose="22635452340000000000" pitchFamily="2"/>
              </a:rPr>
              <a:t>Sinusoidal Stead</a:t>
            </a:r>
            <a:r>
              <a:rPr lang="en-US" sz="1150" spc="100" baseline="-25000">
                <a:solidFill>
                  <a:srgbClr val="000080"/>
                </a:solidFill>
                <a:latin typeface="Arial Narrow" panose="22635452340000000000" pitchFamily="2"/>
              </a:rPr>
              <a:t>y</a:t>
            </a:r>
            <a:r>
              <a:rPr lang="en-US" sz="1150" spc="100">
                <a:solidFill>
                  <a:srgbClr val="000080"/>
                </a:solidFill>
                <a:latin typeface="Arial Narrow" panose="22635452340000000000" pitchFamily="2"/>
              </a:rPr>
              <a:t>-State Analysis</a:t>
            </a:r>
          </a:p>
        </p:txBody>
      </p:sp>
      <p:sp>
        <p:nvSpPr>
          <p:cNvPr id="724" name="Text Placeholder 723"/>
          <p:cNvSpPr>
            <a:spLocks noGrp="1"/>
          </p:cNvSpPr>
          <p:nvPr>
            <p:ph type="body" idx="10"/>
          </p:nvPr>
        </p:nvSpPr>
        <p:spPr>
          <a:xfrm>
            <a:off x="557530" y="681990"/>
            <a:ext cx="8509000" cy="236918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lIns="0" tIns="320040" rIns="0" bIns="0" anchor="t"/>
          <a:lstStyle/>
          <a:p>
            <a:pPr marL="0" marR="0" indent="0" algn="l">
              <a:lnSpc>
                <a:spcPct val="71999"/>
              </a:lnSpc>
              <a:spcAft>
                <a:spcPts val="0"/>
              </a:spcAft>
            </a:pPr>
            <a:r>
              <a:rPr lang="en-US" sz="2800" spc="-50">
                <a:solidFill>
                  <a:srgbClr val="000000"/>
                </a:solidFill>
                <a:latin typeface="Arial" panose="22635452340000000000" pitchFamily="2"/>
              </a:rPr>
              <a:t>For the circuit, find the (a) open-circuit voltage </a:t>
            </a:r>
            <a:r>
              <a:rPr lang="en-US" sz="2600" spc="-50">
                <a:solidFill>
                  <a:srgbClr val="000000"/>
                </a:solidFill>
                <a:latin typeface="Arial Unicode MS" panose="22635452340000000000" pitchFamily="2"/>
              </a:rPr>
              <a:t>V</a:t>
            </a:r>
            <a:r>
              <a:rPr lang="en-US" sz="1900" spc="-50">
                <a:solidFill>
                  <a:srgbClr val="000000"/>
                </a:solidFill>
                <a:latin typeface="Arial Unicode MS" panose="22635452340000000000" pitchFamily="2"/>
              </a:rPr>
              <a:t>ab</a:t>
            </a:r>
            <a:r>
              <a:rPr lang="en-US" sz="2800" spc="-50">
                <a:solidFill>
                  <a:srgbClr val="000000"/>
                </a:solidFill>
                <a:latin typeface="Arial" panose="22635452340000000000" pitchFamily="2"/>
              </a:rPr>
              <a:t>;</a:t>
            </a:r>
          </a:p>
          <a:p>
            <a:pPr marL="0" marR="0" indent="0" algn="l">
              <a:lnSpc>
                <a:spcPct val="95999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spc="-60">
                <a:solidFill>
                  <a:srgbClr val="000000"/>
                </a:solidFill>
                <a:latin typeface="Arial" panose="22635452340000000000" pitchFamily="2"/>
              </a:rPr>
              <a:t>(b) downward current in a short circuit between a</a:t>
            </a:r>
          </a:p>
          <a:p>
            <a:pPr marL="0" marR="0" indent="0" algn="l">
              <a:lnSpc>
                <a:spcPct val="95999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spc="-80">
                <a:solidFill>
                  <a:srgbClr val="000000"/>
                </a:solidFill>
                <a:latin typeface="Arial" panose="22635452340000000000" pitchFamily="2"/>
              </a:rPr>
              <a:t>and b; (c) Thevenin-equivalent impedance </a:t>
            </a:r>
            <a:r>
              <a:rPr lang="en-US" sz="2800" spc="-80" baseline="-25000">
                <a:solidFill>
                  <a:srgbClr val="000000"/>
                </a:solidFill>
                <a:latin typeface="Arial Unicode MS" panose="22635452340000000000" pitchFamily="2"/>
              </a:rPr>
              <a:t>Zab</a:t>
            </a:r>
            <a:r>
              <a:rPr lang="en-US" sz="2800" spc="-80">
                <a:solidFill>
                  <a:srgbClr val="000000"/>
                </a:solidFill>
                <a:latin typeface="Arial" panose="22635452340000000000" pitchFamily="2"/>
              </a:rPr>
              <a:t> in</a:t>
            </a:r>
          </a:p>
          <a:p>
            <a:pPr marL="0" marR="0" indent="0" algn="l">
              <a:lnSpc>
                <a:spcPct val="95999"/>
              </a:lnSpc>
              <a:spcBef>
                <a:spcPts val="0"/>
              </a:spcBef>
              <a:spcAft>
                <a:spcPts val="1080"/>
              </a:spcAft>
            </a:pPr>
            <a:r>
              <a:rPr lang="en-US" sz="2800" spc="-30">
                <a:solidFill>
                  <a:srgbClr val="000000"/>
                </a:solidFill>
                <a:latin typeface="Arial" panose="22635452340000000000" pitchFamily="2"/>
              </a:rPr>
              <a:t>parallel with the current source.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0" name="Text Placeholder 729"/>
          <p:cNvSpPr>
            <a:spLocks noGrp="1"/>
          </p:cNvSpPr>
          <p:nvPr>
            <p:ph type="body" idx="10"/>
          </p:nvPr>
        </p:nvSpPr>
        <p:spPr>
          <a:xfrm>
            <a:off x="100965" y="114300"/>
            <a:ext cx="9006840" cy="484505"/>
          </a:xfrm>
          <a:prstGeom prst="rect">
            <a:avLst/>
          </a:prstGeom>
          <a:noFill/>
          <a:ln w="456565" cmpd="sng">
            <a:solidFill>
              <a:srgbClr val="8806F3"/>
            </a:solidFill>
            <a:prstDash val="solid"/>
          </a:ln>
        </p:spPr>
        <p:txBody>
          <a:bodyPr lIns="0" tIns="0" rIns="0" bIns="0" anchor="t"/>
          <a:lstStyle/>
          <a:p>
            <a:pPr marL="685800" marR="0" indent="0" algn="l">
              <a:lnSpc>
                <a:spcPts val="3000"/>
              </a:lnSpc>
              <a:spcAft>
                <a:spcPts val="0"/>
              </a:spcAft>
              <a:tabLst>
                <a:tab pos="8952230" algn="r"/>
              </a:tabLst>
            </a:pPr>
            <a:r>
              <a:rPr lang="en-US" sz="3600" spc="-50">
                <a:solidFill>
                  <a:srgbClr val="0066FF"/>
                </a:solidFill>
                <a:latin typeface="Verdana" panose="22635452340000000000" pitchFamily="2"/>
              </a:rPr>
              <a:t>Practice: 10.16	</a:t>
            </a:r>
            <a:r>
              <a:rPr lang="en-US" sz="1150" b="1" spc="0">
                <a:solidFill>
                  <a:srgbClr val="000080"/>
                </a:solidFill>
                <a:latin typeface="Arial Narrow" panose="22635452340000000000" pitchFamily="2"/>
              </a:rPr>
              <a:t>Page 58</a:t>
            </a:r>
          </a:p>
        </p:txBody>
      </p:sp>
      <p:sp>
        <p:nvSpPr>
          <p:cNvPr id="731" name="Text Placeholder 730"/>
          <p:cNvSpPr>
            <a:spLocks noGrp="1"/>
          </p:cNvSpPr>
          <p:nvPr>
            <p:ph type="body" idx="10"/>
          </p:nvPr>
        </p:nvSpPr>
        <p:spPr>
          <a:xfrm>
            <a:off x="100965" y="6720840"/>
            <a:ext cx="9036050" cy="158750"/>
          </a:xfrm>
          <a:prstGeom prst="rect">
            <a:avLst/>
          </a:prstGeom>
          <a:noFill/>
          <a:ln w="450850" cmpd="sng">
            <a:solidFill>
              <a:srgbClr val="38FFF2"/>
            </a:solidFill>
            <a:prstDash val="solid"/>
          </a:ln>
        </p:spPr>
        <p:txBody>
          <a:bodyPr lIns="0" tIns="0" rIns="0" bIns="0" anchor="t"/>
          <a:lstStyle/>
          <a:p>
            <a:pPr marL="0" marR="0" indent="0" algn="l">
              <a:lnSpc>
                <a:spcPct val="95999"/>
              </a:lnSpc>
              <a:spcAft>
                <a:spcPts val="0"/>
              </a:spcAft>
              <a:tabLst>
                <a:tab pos="9003665" algn="r"/>
              </a:tabLst>
            </a:pPr>
            <a:r>
              <a:rPr lang="en-US" sz="1150" spc="0">
                <a:solidFill>
                  <a:srgbClr val="000080"/>
                </a:solidFill>
                <a:latin typeface="Arial Narrow" panose="22635452340000000000" pitchFamily="2"/>
              </a:rPr>
              <a:t>ENE 104	</a:t>
            </a:r>
            <a:r>
              <a:rPr lang="en-US" sz="1150" spc="30">
                <a:solidFill>
                  <a:srgbClr val="000080"/>
                </a:solidFill>
                <a:latin typeface="Arial Narrow" panose="22635452340000000000" pitchFamily="2"/>
              </a:rPr>
              <a:t>Week #10</a:t>
            </a:r>
          </a:p>
          <a:p>
            <a:pPr marL="3429000" marR="0" indent="0" algn="l">
              <a:lnSpc>
                <a:spcPct val="95999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150" spc="100">
                <a:solidFill>
                  <a:srgbClr val="000080"/>
                </a:solidFill>
                <a:latin typeface="Arial Narrow" panose="22635452340000000000" pitchFamily="2"/>
              </a:rPr>
              <a:t>Sinusoidal Stead</a:t>
            </a:r>
            <a:r>
              <a:rPr lang="en-US" sz="1150" spc="100" baseline="-25000">
                <a:solidFill>
                  <a:srgbClr val="000080"/>
                </a:solidFill>
                <a:latin typeface="Arial Narrow" panose="22635452340000000000" pitchFamily="2"/>
              </a:rPr>
              <a:t>y</a:t>
            </a:r>
            <a:r>
              <a:rPr lang="en-US" sz="1150" spc="100">
                <a:solidFill>
                  <a:srgbClr val="000080"/>
                </a:solidFill>
                <a:latin typeface="Arial Narrow" panose="22635452340000000000" pitchFamily="2"/>
              </a:rPr>
              <a:t>-State Analysis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4" name="Text Placeholder 743"/>
          <p:cNvSpPr>
            <a:spLocks noGrp="1"/>
          </p:cNvSpPr>
          <p:nvPr>
            <p:ph type="body" idx="10"/>
          </p:nvPr>
        </p:nvSpPr>
        <p:spPr>
          <a:xfrm>
            <a:off x="100965" y="114300"/>
            <a:ext cx="9006840" cy="484505"/>
          </a:xfrm>
          <a:prstGeom prst="rect">
            <a:avLst/>
          </a:prstGeom>
          <a:noFill/>
          <a:ln w="456565" cmpd="sng">
            <a:solidFill>
              <a:srgbClr val="8806F3"/>
            </a:solidFill>
            <a:prstDash val="solid"/>
          </a:ln>
        </p:spPr>
        <p:txBody>
          <a:bodyPr lIns="0" tIns="0" rIns="0" bIns="0" anchor="t"/>
          <a:lstStyle/>
          <a:p>
            <a:pPr marL="685800" marR="0" indent="0" algn="l">
              <a:lnSpc>
                <a:spcPts val="3000"/>
              </a:lnSpc>
              <a:spcAft>
                <a:spcPts val="0"/>
              </a:spcAft>
              <a:tabLst>
                <a:tab pos="8952230" algn="r"/>
              </a:tabLst>
            </a:pPr>
            <a:r>
              <a:rPr lang="en-US" sz="3600" spc="-50">
                <a:solidFill>
                  <a:srgbClr val="0066FF"/>
                </a:solidFill>
                <a:latin typeface="Verdana" panose="22635452340000000000" pitchFamily="2"/>
              </a:rPr>
              <a:t>Practice: 10.16	</a:t>
            </a:r>
            <a:r>
              <a:rPr lang="en-US" sz="1150" b="1" spc="0">
                <a:solidFill>
                  <a:srgbClr val="000080"/>
                </a:solidFill>
                <a:latin typeface="Arial Narrow" panose="22635452340000000000" pitchFamily="2"/>
              </a:rPr>
              <a:t>Page 59</a:t>
            </a:r>
          </a:p>
        </p:txBody>
      </p:sp>
      <p:sp>
        <p:nvSpPr>
          <p:cNvPr id="745" name="Text Placeholder 744"/>
          <p:cNvSpPr>
            <a:spLocks noGrp="1"/>
          </p:cNvSpPr>
          <p:nvPr>
            <p:ph type="body" idx="10"/>
          </p:nvPr>
        </p:nvSpPr>
        <p:spPr>
          <a:xfrm>
            <a:off x="100330" y="6720840"/>
            <a:ext cx="9036050" cy="158750"/>
          </a:xfrm>
          <a:prstGeom prst="rect">
            <a:avLst/>
          </a:prstGeom>
          <a:noFill/>
          <a:ln w="461645" cmpd="sng">
            <a:solidFill>
              <a:srgbClr val="5005F3"/>
            </a:solidFill>
            <a:prstDash val="solid"/>
          </a:ln>
        </p:spPr>
        <p:txBody>
          <a:bodyPr lIns="0" tIns="0" rIns="0" bIns="0" anchor="t"/>
          <a:lstStyle/>
          <a:p>
            <a:pPr marL="0" marR="0" indent="0" algn="l">
              <a:lnSpc>
                <a:spcPct val="95999"/>
              </a:lnSpc>
              <a:spcAft>
                <a:spcPts val="0"/>
              </a:spcAft>
              <a:tabLst>
                <a:tab pos="3429000" algn="l"/>
                <a:tab pos="9004300" algn="r"/>
              </a:tabLst>
            </a:pPr>
            <a:r>
              <a:rPr lang="en-US" sz="1150" spc="0">
                <a:solidFill>
                  <a:srgbClr val="000080"/>
                </a:solidFill>
                <a:latin typeface="Arial Narrow" panose="22635452340000000000" pitchFamily="2"/>
              </a:rPr>
              <a:t>ENE 104	</a:t>
            </a:r>
            <a:r>
              <a:rPr lang="en-US" sz="1150" spc="60">
                <a:solidFill>
                  <a:srgbClr val="000080"/>
                </a:solidFill>
                <a:latin typeface="Arial Narrow" panose="22635452340000000000" pitchFamily="2"/>
              </a:rPr>
              <a:t>Sinusoidal Stead</a:t>
            </a:r>
            <a:r>
              <a:rPr lang="en-US" sz="1150" spc="60" baseline="-25000">
                <a:solidFill>
                  <a:srgbClr val="000080"/>
                </a:solidFill>
                <a:latin typeface="Arial Narrow" panose="22635452340000000000" pitchFamily="2"/>
              </a:rPr>
              <a:t>y</a:t>
            </a:r>
            <a:r>
              <a:rPr lang="en-US" sz="1150" spc="60">
                <a:solidFill>
                  <a:srgbClr val="000080"/>
                </a:solidFill>
                <a:latin typeface="Arial Narrow" panose="22635452340000000000" pitchFamily="2"/>
              </a:rPr>
              <a:t>-State Anal</a:t>
            </a:r>
            <a:r>
              <a:rPr lang="en-US" sz="1150" spc="60" baseline="-25000">
                <a:solidFill>
                  <a:srgbClr val="000080"/>
                </a:solidFill>
                <a:latin typeface="Arial Narrow" panose="22635452340000000000" pitchFamily="2"/>
              </a:rPr>
              <a:t>y</a:t>
            </a:r>
            <a:r>
              <a:rPr lang="en-US" sz="1150" spc="60">
                <a:solidFill>
                  <a:srgbClr val="000080"/>
                </a:solidFill>
                <a:latin typeface="Arial Narrow" panose="22635452340000000000" pitchFamily="2"/>
              </a:rPr>
              <a:t>sis	</a:t>
            </a:r>
            <a:r>
              <a:rPr lang="en-US" sz="1150" spc="30">
                <a:solidFill>
                  <a:srgbClr val="000080"/>
                </a:solidFill>
                <a:latin typeface="Arial Narrow" panose="22635452340000000000" pitchFamily="2"/>
              </a:rPr>
              <a:t>Week #10</a:t>
            </a:r>
          </a:p>
        </p:txBody>
      </p:sp>
      <p:sp>
        <p:nvSpPr>
          <p:cNvPr id="746" name="Text Placeholder 745"/>
          <p:cNvSpPr>
            <a:spLocks noGrp="1"/>
          </p:cNvSpPr>
          <p:nvPr>
            <p:ph type="body" idx="10"/>
          </p:nvPr>
        </p:nvSpPr>
        <p:spPr>
          <a:xfrm>
            <a:off x="586105" y="681990"/>
            <a:ext cx="8509000" cy="210693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lIns="0" tIns="365760" rIns="0" bIns="0" anchor="t"/>
          <a:lstStyle/>
          <a:p>
            <a:pPr marL="137160" marR="0" indent="0" algn="l">
              <a:lnSpc>
                <a:spcPct val="95999"/>
              </a:lnSpc>
              <a:spcAft>
                <a:spcPts val="10080"/>
              </a:spcAft>
            </a:pPr>
            <a:r>
              <a:rPr lang="en-US" sz="2800" spc="20">
                <a:solidFill>
                  <a:srgbClr val="000000"/>
                </a:solidFill>
                <a:latin typeface="Arial" panose="22635452340000000000" pitchFamily="2"/>
              </a:rPr>
              <a:t>Determine the current</a:t>
            </a:r>
            <a:r>
              <a:rPr lang="en-US" sz="300" spc="20">
                <a:solidFill>
                  <a:srgbClr val="000000"/>
                </a:solidFill>
                <a:latin typeface="Arial Unicode MS" panose="22635452340000000000" pitchFamily="2"/>
              </a:rPr>
              <a:t>   </a:t>
            </a:r>
            <a:r>
              <a:rPr lang="en-US" sz="2800" spc="20">
                <a:solidFill>
                  <a:srgbClr val="000000"/>
                </a:solidFill>
                <a:latin typeface="Arial" panose="22635452340000000000" pitchFamily="2"/>
              </a:rPr>
              <a:t> through the 4-</a:t>
            </a:r>
            <a:r>
              <a:rPr lang="en-US" sz="300" spc="20">
                <a:solidFill>
                  <a:srgbClr val="000000"/>
                </a:solidFill>
                <a:latin typeface="AmdtSymbols" panose="22635452340000000000" pitchFamily="2"/>
              </a:rPr>
              <a:t>i)</a:t>
            </a:r>
            <a:r>
              <a:rPr lang="en-US" sz="2800" spc="20">
                <a:solidFill>
                  <a:srgbClr val="000000"/>
                </a:solidFill>
                <a:latin typeface="Arial" panose="22635452340000000000" pitchFamily="2"/>
              </a:rPr>
              <a:t> resistor</a:t>
            </a: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2" name="Text Placeholder 751"/>
          <p:cNvSpPr>
            <a:spLocks noGrp="1"/>
          </p:cNvSpPr>
          <p:nvPr>
            <p:ph type="body" idx="10"/>
          </p:nvPr>
        </p:nvSpPr>
        <p:spPr>
          <a:xfrm>
            <a:off x="100965" y="114300"/>
            <a:ext cx="9006840" cy="484505"/>
          </a:xfrm>
          <a:prstGeom prst="rect">
            <a:avLst/>
          </a:prstGeom>
          <a:noFill/>
          <a:ln w="456565" cmpd="sng">
            <a:solidFill>
              <a:srgbClr val="8806F3"/>
            </a:solidFill>
            <a:prstDash val="solid"/>
          </a:ln>
        </p:spPr>
        <p:txBody>
          <a:bodyPr lIns="0" tIns="0" rIns="0" bIns="0" anchor="t"/>
          <a:lstStyle/>
          <a:p>
            <a:pPr marL="685800" marR="0" indent="0" algn="l">
              <a:lnSpc>
                <a:spcPts val="3000"/>
              </a:lnSpc>
              <a:spcAft>
                <a:spcPts val="0"/>
              </a:spcAft>
              <a:tabLst>
                <a:tab pos="8952230" algn="r"/>
              </a:tabLst>
            </a:pPr>
            <a:r>
              <a:rPr lang="en-US" sz="3600" spc="-50">
                <a:solidFill>
                  <a:srgbClr val="0066FF"/>
                </a:solidFill>
                <a:latin typeface="Verdana" panose="22635452340000000000" pitchFamily="2"/>
              </a:rPr>
              <a:t>Practice: 10.16	</a:t>
            </a:r>
            <a:r>
              <a:rPr lang="en-US" sz="1150" b="1" spc="0">
                <a:solidFill>
                  <a:srgbClr val="000080"/>
                </a:solidFill>
                <a:latin typeface="Arial Narrow" panose="22635452340000000000" pitchFamily="2"/>
              </a:rPr>
              <a:t>Page 60</a:t>
            </a:r>
          </a:p>
        </p:txBody>
      </p:sp>
      <p:sp>
        <p:nvSpPr>
          <p:cNvPr id="753" name="Text Placeholder 752"/>
          <p:cNvSpPr>
            <a:spLocks noGrp="1"/>
          </p:cNvSpPr>
          <p:nvPr>
            <p:ph type="body" idx="10"/>
          </p:nvPr>
        </p:nvSpPr>
        <p:spPr>
          <a:xfrm>
            <a:off x="100330" y="97790"/>
            <a:ext cx="9006840" cy="6760210"/>
          </a:xfrm>
          <a:prstGeom prst="rect">
            <a:avLst/>
          </a:prstGeom>
          <a:solidFill>
            <a:srgbClr val="FCFEF5"/>
          </a:solidFill>
          <a:ln w="0" cmpd="sng">
            <a:noFill/>
            <a:prstDash val="solid"/>
          </a:ln>
        </p:spPr>
        <p:txBody>
          <a:bodyPr lIns="0" tIns="0" rIns="0" bIns="0" anchor="t"/>
          <a:lstStyle/>
          <a:p>
            <a:pPr algn="l"/>
            <a:r>
              <a:rPr lang="en-US" sz="100"/>
              <a:t> </a:t>
            </a:r>
          </a:p>
        </p:txBody>
      </p:sp>
      <p:sp>
        <p:nvSpPr>
          <p:cNvPr id="756" name="Text Placeholder 755"/>
          <p:cNvSpPr>
            <a:spLocks noGrp="1"/>
          </p:cNvSpPr>
          <p:nvPr>
            <p:ph type="body" idx="10"/>
          </p:nvPr>
        </p:nvSpPr>
        <p:spPr>
          <a:xfrm>
            <a:off x="814070" y="152400"/>
            <a:ext cx="3431540" cy="44640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lIns="0" tIns="0" rIns="0" bIns="0" anchor="t"/>
          <a:lstStyle/>
          <a:p>
            <a:pPr marL="0" marR="0" indent="0" algn="ctr">
              <a:lnSpc>
                <a:spcPct val="76799"/>
              </a:lnSpc>
              <a:spcAft>
                <a:spcPts val="0"/>
              </a:spcAft>
            </a:pPr>
            <a:r>
              <a:rPr lang="en-US" sz="3600" spc="-55">
                <a:solidFill>
                  <a:srgbClr val="0066FF"/>
                </a:solidFill>
                <a:latin typeface="Verdana" panose="22635452340000000000" pitchFamily="2"/>
              </a:rPr>
              <a:t>Practice: 10.16</a:t>
            </a:r>
          </a:p>
        </p:txBody>
      </p:sp>
      <p:sp>
        <p:nvSpPr>
          <p:cNvPr id="757" name="Text Placeholder 756"/>
          <p:cNvSpPr>
            <a:spLocks noGrp="1"/>
          </p:cNvSpPr>
          <p:nvPr>
            <p:ph type="body" idx="10"/>
          </p:nvPr>
        </p:nvSpPr>
        <p:spPr>
          <a:xfrm>
            <a:off x="8503920" y="115570"/>
            <a:ext cx="551815" cy="17526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lIns="0" tIns="0" rIns="0" bIns="0" anchor="t"/>
          <a:lstStyle/>
          <a:p>
            <a:pPr marL="0" marR="0" indent="0" algn="l">
              <a:lnSpc>
                <a:spcPct val="95999"/>
              </a:lnSpc>
              <a:spcAft>
                <a:spcPts val="0"/>
              </a:spcAft>
            </a:pPr>
            <a:r>
              <a:rPr lang="en-US" sz="1150" b="1" spc="-35">
                <a:solidFill>
                  <a:srgbClr val="000080"/>
                </a:solidFill>
                <a:latin typeface="Arial Narrow" panose="22635452340000000000" pitchFamily="2"/>
              </a:rPr>
              <a:t>Page 67</a:t>
            </a:r>
          </a:p>
        </p:txBody>
      </p:sp>
      <p:sp>
        <p:nvSpPr>
          <p:cNvPr id="758" name="Text Placeholder 757"/>
          <p:cNvSpPr>
            <a:spLocks noGrp="1"/>
          </p:cNvSpPr>
          <p:nvPr>
            <p:ph type="body" idx="10"/>
          </p:nvPr>
        </p:nvSpPr>
        <p:spPr>
          <a:xfrm>
            <a:off x="100330" y="6720840"/>
            <a:ext cx="5605780" cy="13716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lIns="0" tIns="0" rIns="0" bIns="0" anchor="t"/>
          <a:lstStyle/>
          <a:p>
            <a:pPr marL="0" marR="0" indent="0" algn="l">
              <a:lnSpc>
                <a:spcPct val="78719"/>
              </a:lnSpc>
              <a:spcAft>
                <a:spcPts val="0"/>
              </a:spcAft>
              <a:tabLst>
                <a:tab pos="5602605" algn="r"/>
              </a:tabLst>
            </a:pPr>
            <a:r>
              <a:rPr lang="en-US" sz="1150" spc="0">
                <a:solidFill>
                  <a:srgbClr val="000080"/>
                </a:solidFill>
                <a:latin typeface="Arial Narrow" panose="22635452340000000000" pitchFamily="2"/>
              </a:rPr>
              <a:t>ENE 104	</a:t>
            </a:r>
            <a:r>
              <a:rPr lang="en-US" sz="1150" spc="90">
                <a:solidFill>
                  <a:srgbClr val="000080"/>
                </a:solidFill>
                <a:latin typeface="Arial Narrow" panose="22635452340000000000" pitchFamily="2"/>
              </a:rPr>
              <a:t>Sinusoidal Stead</a:t>
            </a:r>
            <a:r>
              <a:rPr lang="en-US" sz="1150" spc="90" baseline="-25000">
                <a:solidFill>
                  <a:srgbClr val="000080"/>
                </a:solidFill>
                <a:latin typeface="Arial Narrow" panose="22635452340000000000" pitchFamily="2"/>
              </a:rPr>
              <a:t>y</a:t>
            </a:r>
            <a:r>
              <a:rPr lang="en-US" sz="1150" spc="90">
                <a:solidFill>
                  <a:srgbClr val="000080"/>
                </a:solidFill>
                <a:latin typeface="Arial Narrow" panose="22635452340000000000" pitchFamily="2"/>
              </a:rPr>
              <a:t>-State Anal</a:t>
            </a:r>
            <a:r>
              <a:rPr lang="en-US" sz="1150" spc="90" baseline="-25000">
                <a:solidFill>
                  <a:srgbClr val="000080"/>
                </a:solidFill>
                <a:latin typeface="Arial Narrow" panose="22635452340000000000" pitchFamily="2"/>
              </a:rPr>
              <a:t>y</a:t>
            </a:r>
            <a:r>
              <a:rPr lang="en-US" sz="1150" spc="90">
                <a:solidFill>
                  <a:srgbClr val="000080"/>
                </a:solidFill>
                <a:latin typeface="Arial Narrow" panose="22635452340000000000" pitchFamily="2"/>
              </a:rPr>
              <a:t>sis</a:t>
            </a:r>
          </a:p>
        </p:txBody>
      </p:sp>
      <p:sp>
        <p:nvSpPr>
          <p:cNvPr id="759" name="Text Placeholder 758"/>
          <p:cNvSpPr>
            <a:spLocks noGrp="1"/>
          </p:cNvSpPr>
          <p:nvPr>
            <p:ph type="body" idx="10"/>
          </p:nvPr>
        </p:nvSpPr>
        <p:spPr>
          <a:xfrm>
            <a:off x="8449310" y="6724015"/>
            <a:ext cx="657860" cy="13398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lIns="0" tIns="0" rIns="0" bIns="0" anchor="t"/>
          <a:lstStyle/>
          <a:p>
            <a:pPr marL="0" marR="0" indent="0" algn="l">
              <a:lnSpc>
                <a:spcPct val="76799"/>
              </a:lnSpc>
              <a:spcAft>
                <a:spcPts val="0"/>
              </a:spcAft>
            </a:pPr>
            <a:r>
              <a:rPr lang="en-US" sz="1150" spc="90">
                <a:solidFill>
                  <a:srgbClr val="000080"/>
                </a:solidFill>
                <a:latin typeface="Arial Narrow" panose="22635452340000000000" pitchFamily="2"/>
              </a:rPr>
              <a:t>Week #10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xt Placeholder 39"/>
          <p:cNvSpPr>
            <a:spLocks noGrp="1"/>
          </p:cNvSpPr>
          <p:nvPr>
            <p:ph type="body" idx="10"/>
          </p:nvPr>
        </p:nvSpPr>
        <p:spPr>
          <a:xfrm>
            <a:off x="100330" y="114300"/>
            <a:ext cx="9006840" cy="567690"/>
          </a:xfrm>
          <a:prstGeom prst="rect">
            <a:avLst/>
          </a:prstGeom>
          <a:noFill/>
          <a:ln w="10160" cmpd="sng">
            <a:solidFill>
              <a:srgbClr val="E0E480"/>
            </a:solidFill>
            <a:prstDash val="solid"/>
          </a:ln>
        </p:spPr>
        <p:txBody>
          <a:bodyPr lIns="0" tIns="0" rIns="0" bIns="0" anchor="t"/>
          <a:lstStyle/>
          <a:p>
            <a:pPr marL="685800" marR="0" indent="0" algn="l">
              <a:lnSpc>
                <a:spcPts val="3200"/>
              </a:lnSpc>
              <a:spcAft>
                <a:spcPts val="0"/>
              </a:spcAft>
              <a:tabLst>
                <a:tab pos="8909685" algn="r"/>
              </a:tabLst>
            </a:pPr>
            <a:r>
              <a:rPr lang="en-US" sz="3600" spc="-50">
                <a:solidFill>
                  <a:srgbClr val="0066FF"/>
                </a:solidFill>
                <a:latin typeface="Verdana" panose="22635452340000000000" pitchFamily="2"/>
              </a:rPr>
              <a:t>Lagging and leading:	</a:t>
            </a:r>
            <a:r>
              <a:rPr lang="en-US" sz="1150" b="1" spc="0">
                <a:solidFill>
                  <a:srgbClr val="000080"/>
                </a:solidFill>
                <a:latin typeface="Arial Narrow" panose="22635452340000000000" pitchFamily="2"/>
              </a:rPr>
              <a:t>Page 4</a:t>
            </a:r>
          </a:p>
        </p:txBody>
      </p:sp>
      <p:sp>
        <p:nvSpPr>
          <p:cNvPr id="41" name="Text Placeholder 40"/>
          <p:cNvSpPr>
            <a:spLocks noGrp="1"/>
          </p:cNvSpPr>
          <p:nvPr>
            <p:ph type="body" idx="10"/>
          </p:nvPr>
        </p:nvSpPr>
        <p:spPr>
          <a:xfrm>
            <a:off x="100330" y="6720840"/>
            <a:ext cx="9036050" cy="158750"/>
          </a:xfrm>
          <a:prstGeom prst="rect">
            <a:avLst/>
          </a:prstGeom>
          <a:noFill/>
          <a:ln w="15240" cmpd="sng">
            <a:solidFill>
              <a:srgbClr val="C0E980"/>
            </a:solidFill>
            <a:prstDash val="solid"/>
          </a:ln>
        </p:spPr>
        <p:txBody>
          <a:bodyPr lIns="0" tIns="0" rIns="0" bIns="0" anchor="t"/>
          <a:lstStyle/>
          <a:p>
            <a:pPr marL="0" marR="0" indent="0" algn="l">
              <a:lnSpc>
                <a:spcPct val="95999"/>
              </a:lnSpc>
              <a:spcAft>
                <a:spcPts val="0"/>
              </a:spcAft>
              <a:tabLst>
                <a:tab pos="3429000" algn="l"/>
                <a:tab pos="9004300" algn="r"/>
              </a:tabLst>
            </a:pPr>
            <a:r>
              <a:rPr lang="en-US" sz="1150" spc="0">
                <a:solidFill>
                  <a:srgbClr val="000080"/>
                </a:solidFill>
                <a:latin typeface="Arial Narrow" panose="22635452340000000000" pitchFamily="2"/>
              </a:rPr>
              <a:t>ENE 104	</a:t>
            </a:r>
            <a:r>
              <a:rPr lang="en-US" sz="1150" spc="60">
                <a:solidFill>
                  <a:srgbClr val="000080"/>
                </a:solidFill>
                <a:latin typeface="Arial Narrow" panose="22635452340000000000" pitchFamily="2"/>
              </a:rPr>
              <a:t>Sinusoidal Stead</a:t>
            </a:r>
            <a:r>
              <a:rPr lang="en-US" sz="1150" spc="60" baseline="-25000">
                <a:solidFill>
                  <a:srgbClr val="000080"/>
                </a:solidFill>
                <a:latin typeface="Arial Narrow" panose="22635452340000000000" pitchFamily="2"/>
              </a:rPr>
              <a:t>y</a:t>
            </a:r>
            <a:r>
              <a:rPr lang="en-US" sz="1150" spc="60">
                <a:solidFill>
                  <a:srgbClr val="000080"/>
                </a:solidFill>
                <a:latin typeface="Arial Narrow" panose="22635452340000000000" pitchFamily="2"/>
              </a:rPr>
              <a:t>-State Anal</a:t>
            </a:r>
            <a:r>
              <a:rPr lang="en-US" sz="1150" spc="60" baseline="-25000">
                <a:solidFill>
                  <a:srgbClr val="000080"/>
                </a:solidFill>
                <a:latin typeface="Arial Narrow" panose="22635452340000000000" pitchFamily="2"/>
              </a:rPr>
              <a:t>y</a:t>
            </a:r>
            <a:r>
              <a:rPr lang="en-US" sz="1150" spc="60">
                <a:solidFill>
                  <a:srgbClr val="000080"/>
                </a:solidFill>
                <a:latin typeface="Arial Narrow" panose="22635452340000000000" pitchFamily="2"/>
              </a:rPr>
              <a:t>sis	</a:t>
            </a:r>
            <a:r>
              <a:rPr lang="en-US" sz="1150" spc="30">
                <a:solidFill>
                  <a:srgbClr val="000080"/>
                </a:solidFill>
                <a:latin typeface="Arial Narrow" panose="22635452340000000000" pitchFamily="2"/>
              </a:rPr>
              <a:t>Week #10</a:t>
            </a:r>
          </a:p>
        </p:txBody>
      </p:sp>
      <p:sp>
        <p:nvSpPr>
          <p:cNvPr id="44" name="Text Placeholder 43"/>
          <p:cNvSpPr>
            <a:spLocks noGrp="1"/>
          </p:cNvSpPr>
          <p:nvPr>
            <p:ph type="body" idx="10"/>
          </p:nvPr>
        </p:nvSpPr>
        <p:spPr>
          <a:xfrm>
            <a:off x="117475" y="6071235"/>
            <a:ext cx="9006840" cy="64960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lIns="0" tIns="0" rIns="0" bIns="0" anchor="t"/>
          <a:lstStyle/>
          <a:p>
            <a:pPr marL="0" marR="0" indent="0" algn="ctr">
              <a:lnSpc>
                <a:spcPct val="95999"/>
              </a:lnSpc>
              <a:spcAft>
                <a:spcPts val="1800"/>
              </a:spcAft>
            </a:pPr>
            <a:r>
              <a:rPr lang="en-US" sz="2400" b="1" spc="180">
                <a:solidFill>
                  <a:srgbClr val="333399"/>
                </a:solidFill>
                <a:latin typeface="Arial" panose="22635452340000000000" pitchFamily="2"/>
              </a:rPr>
              <a:t>The sine wave V</a:t>
            </a:r>
            <a:r>
              <a:rPr lang="en-US" sz="2400" b="1" spc="180" baseline="-25000">
                <a:solidFill>
                  <a:srgbClr val="333399"/>
                </a:solidFill>
                <a:latin typeface="Arial" panose="22635452340000000000" pitchFamily="2"/>
              </a:rPr>
              <a:t>m</a:t>
            </a:r>
            <a:r>
              <a:rPr lang="en-US" sz="2400" b="1" spc="180">
                <a:solidFill>
                  <a:srgbClr val="333399"/>
                </a:solidFill>
                <a:latin typeface="Arial" panose="22635452340000000000" pitchFamily="2"/>
              </a:rPr>
              <a:t> sin (</a:t>
            </a:r>
            <a:r>
              <a:rPr lang="en-US" sz="1700" b="1" i="1" spc="180">
                <a:solidFill>
                  <a:srgbClr val="333399"/>
                </a:solidFill>
                <a:latin typeface="AmdtSymbols" panose="22635452340000000000" pitchFamily="2"/>
              </a:rPr>
              <a:t>w</a:t>
            </a:r>
            <a:r>
              <a:rPr lang="en-US" sz="2400" b="1" i="1" spc="180">
                <a:solidFill>
                  <a:srgbClr val="333399"/>
                </a:solidFill>
                <a:latin typeface="Arial" panose="22635452340000000000" pitchFamily="2"/>
              </a:rPr>
              <a:t>t</a:t>
            </a:r>
            <a:r>
              <a:rPr lang="en-US" sz="300" b="1" spc="180">
                <a:solidFill>
                  <a:srgbClr val="333399"/>
                </a:solidFill>
                <a:latin typeface="AmdtSymbols" panose="22635452340000000000" pitchFamily="2"/>
              </a:rPr>
              <a:t> + 0) </a:t>
            </a:r>
            <a:r>
              <a:rPr lang="en-US" sz="2400" b="1" spc="180">
                <a:solidFill>
                  <a:srgbClr val="333399"/>
                </a:solidFill>
                <a:latin typeface="Times New Roman" panose="22635452340000000000" pitchFamily="1"/>
              </a:rPr>
              <a:t>leads V</a:t>
            </a:r>
            <a:r>
              <a:rPr lang="en-US" sz="2400" b="1" spc="180" baseline="-25000">
                <a:solidFill>
                  <a:srgbClr val="333399"/>
                </a:solidFill>
                <a:latin typeface="Times New Roman" panose="22635452340000000000" pitchFamily="1"/>
              </a:rPr>
              <a:t>m</a:t>
            </a:r>
            <a:r>
              <a:rPr lang="en-US" sz="2400" b="1" spc="180">
                <a:solidFill>
                  <a:srgbClr val="333399"/>
                </a:solidFill>
                <a:latin typeface="Times New Roman" panose="22635452340000000000" pitchFamily="1"/>
              </a:rPr>
              <a:t> sin </a:t>
            </a:r>
            <a:r>
              <a:rPr lang="en-US" sz="1700" b="1" i="1" spc="180">
                <a:solidFill>
                  <a:srgbClr val="333399"/>
                </a:solidFill>
                <a:latin typeface="AmdtSymbols" panose="22635452340000000000" pitchFamily="2"/>
              </a:rPr>
              <a:t>w</a:t>
            </a:r>
            <a:r>
              <a:rPr lang="en-US" sz="2400" b="1" i="1" spc="180">
                <a:solidFill>
                  <a:srgbClr val="333399"/>
                </a:solidFill>
                <a:latin typeface="Times New Roman" panose="22635452340000000000" pitchFamily="1"/>
              </a:rPr>
              <a:t>t</a:t>
            </a:r>
            <a:r>
              <a:rPr lang="en-US" sz="2400" b="1" spc="180">
                <a:solidFill>
                  <a:srgbClr val="333399"/>
                </a:solidFill>
                <a:latin typeface="Times New Roman" panose="22635452340000000000" pitchFamily="1"/>
              </a:rPr>
              <a:t> by </a:t>
            </a:r>
            <a:r>
              <a:rPr lang="en-US" sz="300" b="1" spc="180">
                <a:solidFill>
                  <a:srgbClr val="333399"/>
                </a:solidFill>
                <a:latin typeface="AmdtSymbols" panose="22635452340000000000" pitchFamily="2"/>
              </a:rPr>
              <a:t>0</a:t>
            </a:r>
            <a:r>
              <a:rPr lang="en-US" sz="2400" b="1" spc="180">
                <a:solidFill>
                  <a:srgbClr val="333399"/>
                </a:solidFill>
                <a:latin typeface="Times New Roman" panose="22635452340000000000" pitchFamily="1"/>
              </a:rPr>
              <a:t> rad.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 Placeholder 47"/>
          <p:cNvSpPr>
            <a:spLocks noGrp="1"/>
          </p:cNvSpPr>
          <p:nvPr>
            <p:ph type="body" idx="10"/>
          </p:nvPr>
        </p:nvSpPr>
        <p:spPr>
          <a:xfrm>
            <a:off x="100330" y="114300"/>
            <a:ext cx="9006840" cy="567690"/>
          </a:xfrm>
          <a:prstGeom prst="rect">
            <a:avLst/>
          </a:prstGeom>
          <a:noFill/>
          <a:ln w="10160" cmpd="sng">
            <a:solidFill>
              <a:srgbClr val="E0E480"/>
            </a:solidFill>
            <a:prstDash val="solid"/>
          </a:ln>
        </p:spPr>
        <p:txBody>
          <a:bodyPr lIns="0" tIns="0" rIns="0" bIns="0" anchor="t"/>
          <a:lstStyle/>
          <a:p>
            <a:pPr marL="685800" marR="0" indent="0" algn="l">
              <a:lnSpc>
                <a:spcPts val="3200"/>
              </a:lnSpc>
              <a:spcAft>
                <a:spcPts val="0"/>
              </a:spcAft>
              <a:tabLst>
                <a:tab pos="8909685" algn="r"/>
              </a:tabLst>
            </a:pPr>
            <a:r>
              <a:rPr lang="en-US" sz="3600" spc="-50">
                <a:solidFill>
                  <a:srgbClr val="0066FF"/>
                </a:solidFill>
                <a:latin typeface="Verdana" panose="22635452340000000000" pitchFamily="2"/>
              </a:rPr>
              <a:t>Lagging and leading:	</a:t>
            </a:r>
            <a:r>
              <a:rPr lang="en-US" sz="1150" b="1" spc="0">
                <a:solidFill>
                  <a:srgbClr val="000080"/>
                </a:solidFill>
                <a:latin typeface="Arial Narrow" panose="22635452340000000000" pitchFamily="2"/>
              </a:rPr>
              <a:t>Page 5</a:t>
            </a:r>
          </a:p>
        </p:txBody>
      </p:sp>
      <p:sp>
        <p:nvSpPr>
          <p:cNvPr id="49" name="Text Placeholder 48"/>
          <p:cNvSpPr>
            <a:spLocks noGrp="1"/>
          </p:cNvSpPr>
          <p:nvPr>
            <p:ph type="body" idx="10"/>
          </p:nvPr>
        </p:nvSpPr>
        <p:spPr>
          <a:xfrm>
            <a:off x="100330" y="6720840"/>
            <a:ext cx="9036050" cy="158750"/>
          </a:xfrm>
          <a:prstGeom prst="rect">
            <a:avLst/>
          </a:prstGeom>
          <a:noFill/>
          <a:ln w="19685" cmpd="sng">
            <a:solidFill>
              <a:srgbClr val="50E780"/>
            </a:solidFill>
            <a:prstDash val="solid"/>
          </a:ln>
        </p:spPr>
        <p:txBody>
          <a:bodyPr lIns="0" tIns="0" rIns="0" bIns="0" anchor="t"/>
          <a:lstStyle/>
          <a:p>
            <a:pPr marL="0" marR="0" indent="0" algn="l">
              <a:lnSpc>
                <a:spcPct val="95999"/>
              </a:lnSpc>
              <a:spcAft>
                <a:spcPts val="0"/>
              </a:spcAft>
              <a:tabLst>
                <a:tab pos="9004300" algn="r"/>
              </a:tabLst>
            </a:pPr>
            <a:r>
              <a:rPr lang="en-US" sz="1150" spc="0">
                <a:solidFill>
                  <a:srgbClr val="000080"/>
                </a:solidFill>
                <a:latin typeface="Arial Narrow" panose="22635452340000000000" pitchFamily="2"/>
              </a:rPr>
              <a:t>ENE 104	</a:t>
            </a:r>
            <a:r>
              <a:rPr lang="en-US" sz="1150" spc="30">
                <a:solidFill>
                  <a:srgbClr val="000080"/>
                </a:solidFill>
                <a:latin typeface="Arial Narrow" panose="22635452340000000000" pitchFamily="2"/>
              </a:rPr>
              <a:t>Week #10</a:t>
            </a:r>
          </a:p>
          <a:p>
            <a:pPr marL="3429000" marR="0" indent="0" algn="l">
              <a:lnSpc>
                <a:spcPct val="95999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150" spc="100">
                <a:solidFill>
                  <a:srgbClr val="000080"/>
                </a:solidFill>
                <a:latin typeface="Arial Narrow" panose="22635452340000000000" pitchFamily="2"/>
              </a:rPr>
              <a:t>Sinusoidal Stead</a:t>
            </a:r>
            <a:r>
              <a:rPr lang="en-US" sz="1150" spc="100" baseline="-25000">
                <a:solidFill>
                  <a:srgbClr val="000080"/>
                </a:solidFill>
                <a:latin typeface="Arial Narrow" panose="22635452340000000000" pitchFamily="2"/>
              </a:rPr>
              <a:t>y</a:t>
            </a:r>
            <a:r>
              <a:rPr lang="en-US" sz="1150" spc="100">
                <a:solidFill>
                  <a:srgbClr val="000080"/>
                </a:solidFill>
                <a:latin typeface="Arial Narrow" panose="22635452340000000000" pitchFamily="2"/>
              </a:rPr>
              <a:t>-State Analysis</a:t>
            </a:r>
          </a:p>
        </p:txBody>
      </p:sp>
      <p:sp>
        <p:nvSpPr>
          <p:cNvPr id="53" name="Text Placeholder 52"/>
          <p:cNvSpPr>
            <a:spLocks noGrp="1"/>
          </p:cNvSpPr>
          <p:nvPr>
            <p:ph type="body" idx="10"/>
          </p:nvPr>
        </p:nvSpPr>
        <p:spPr>
          <a:xfrm>
            <a:off x="105410" y="1061720"/>
            <a:ext cx="9006840" cy="50165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lIns="0" tIns="0" rIns="0" bIns="0" anchor="t"/>
          <a:lstStyle/>
          <a:p>
            <a:pPr marL="594360" marR="0" indent="0" algn="l">
              <a:lnSpc>
                <a:spcPct val="95999"/>
              </a:lnSpc>
              <a:spcAft>
                <a:spcPts val="720"/>
              </a:spcAft>
            </a:pPr>
            <a:r>
              <a:rPr lang="en-US" sz="2800" spc="-20">
                <a:solidFill>
                  <a:srgbClr val="000000"/>
                </a:solidFill>
                <a:latin typeface="Arial" panose="22635452340000000000" pitchFamily="2"/>
              </a:rPr>
              <a:t>Converting Sines to Cosines</a:t>
            </a:r>
          </a:p>
        </p:txBody>
      </p:sp>
      <p:sp>
        <p:nvSpPr>
          <p:cNvPr id="56" name="Text Placeholder 55"/>
          <p:cNvSpPr>
            <a:spLocks noGrp="1"/>
          </p:cNvSpPr>
          <p:nvPr>
            <p:ph type="body" idx="10"/>
          </p:nvPr>
        </p:nvSpPr>
        <p:spPr>
          <a:xfrm>
            <a:off x="8568055" y="2597150"/>
            <a:ext cx="127635" cy="12763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lIns="0" tIns="0" rIns="0" bIns="0" anchor="t"/>
          <a:lstStyle/>
          <a:p>
            <a:pPr marL="0" marR="0" indent="0" algn="l">
              <a:lnSpc>
                <a:spcPct val="95999"/>
              </a:lnSpc>
              <a:spcAft>
                <a:spcPts val="0"/>
              </a:spcAft>
            </a:pPr>
            <a:endParaRPr/>
          </a:p>
        </p:txBody>
      </p:sp>
      <p:sp>
        <p:nvSpPr>
          <p:cNvPr id="57" name="Text Placeholder 56"/>
          <p:cNvSpPr>
            <a:spLocks noGrp="1"/>
          </p:cNvSpPr>
          <p:nvPr>
            <p:ph type="body" idx="10"/>
          </p:nvPr>
        </p:nvSpPr>
        <p:spPr>
          <a:xfrm>
            <a:off x="105410" y="5721985"/>
            <a:ext cx="9006840" cy="99885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lIns="0" tIns="0" rIns="0" bIns="0" anchor="t"/>
          <a:lstStyle/>
          <a:p>
            <a:pPr marL="0" marR="0" indent="0" algn="ctr">
              <a:lnSpc>
                <a:spcPct val="95999"/>
              </a:lnSpc>
              <a:spcAft>
                <a:spcPts val="0"/>
              </a:spcAft>
            </a:pPr>
            <a:r>
              <a:rPr lang="en-US" sz="2800" spc="-60">
                <a:solidFill>
                  <a:srgbClr val="006FC0"/>
                </a:solidFill>
                <a:latin typeface="Arial" panose="22635452340000000000" pitchFamily="2"/>
              </a:rPr>
              <a:t>In electrical engineering, the phase angle is commonly</a:t>
            </a:r>
          </a:p>
          <a:p>
            <a:pPr marL="182880" marR="0" indent="0" algn="l">
              <a:lnSpc>
                <a:spcPct val="95999"/>
              </a:lnSpc>
              <a:spcBef>
                <a:spcPts val="0"/>
              </a:spcBef>
              <a:spcAft>
                <a:spcPts val="1080"/>
              </a:spcAft>
            </a:pPr>
            <a:r>
              <a:rPr lang="en-US" sz="2800" spc="-30">
                <a:solidFill>
                  <a:srgbClr val="006FC0"/>
                </a:solidFill>
                <a:latin typeface="Arial" panose="22635452340000000000" pitchFamily="2"/>
              </a:rPr>
              <a:t>given in degrees, rather than radian.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Text Placeholder 65"/>
          <p:cNvSpPr>
            <a:spLocks noGrp="1"/>
          </p:cNvSpPr>
          <p:nvPr>
            <p:ph type="body" idx="10"/>
          </p:nvPr>
        </p:nvSpPr>
        <p:spPr>
          <a:xfrm>
            <a:off x="100330" y="114300"/>
            <a:ext cx="9006840" cy="484505"/>
          </a:xfrm>
          <a:prstGeom prst="rect">
            <a:avLst/>
          </a:prstGeom>
          <a:noFill/>
          <a:ln w="36195" cmpd="sng">
            <a:solidFill>
              <a:srgbClr val="88E880"/>
            </a:solidFill>
            <a:prstDash val="solid"/>
          </a:ln>
        </p:spPr>
        <p:txBody>
          <a:bodyPr lIns="0" tIns="0" rIns="0" bIns="0" anchor="t"/>
          <a:lstStyle/>
          <a:p>
            <a:pPr marL="685800" marR="0" indent="0" algn="l">
              <a:lnSpc>
                <a:spcPts val="3100"/>
              </a:lnSpc>
              <a:spcAft>
                <a:spcPts val="0"/>
              </a:spcAft>
              <a:tabLst>
                <a:tab pos="8909685" algn="r"/>
              </a:tabLst>
            </a:pPr>
            <a:r>
              <a:rPr lang="en-US" sz="3600" spc="-70">
                <a:solidFill>
                  <a:srgbClr val="0066FF"/>
                </a:solidFill>
                <a:latin typeface="Verdana" panose="22635452340000000000" pitchFamily="2"/>
              </a:rPr>
              <a:t>Practice: 10.1	</a:t>
            </a:r>
            <a:r>
              <a:rPr lang="en-US" sz="1150" b="1" spc="0">
                <a:solidFill>
                  <a:srgbClr val="000080"/>
                </a:solidFill>
                <a:latin typeface="Arial Narrow" panose="22635452340000000000" pitchFamily="2"/>
              </a:rPr>
              <a:t>Page 7</a:t>
            </a:r>
          </a:p>
        </p:txBody>
      </p:sp>
      <p:sp>
        <p:nvSpPr>
          <p:cNvPr id="67" name="Text Placeholder 66"/>
          <p:cNvSpPr>
            <a:spLocks noGrp="1"/>
          </p:cNvSpPr>
          <p:nvPr>
            <p:ph type="body" idx="10"/>
          </p:nvPr>
        </p:nvSpPr>
        <p:spPr>
          <a:xfrm>
            <a:off x="100330" y="6720840"/>
            <a:ext cx="9036050" cy="158750"/>
          </a:xfrm>
          <a:prstGeom prst="rect">
            <a:avLst/>
          </a:prstGeom>
          <a:noFill/>
          <a:ln w="41275" cmpd="sng">
            <a:solidFill>
              <a:srgbClr val="F8EA80"/>
            </a:solidFill>
            <a:prstDash val="solid"/>
          </a:ln>
        </p:spPr>
        <p:txBody>
          <a:bodyPr lIns="0" tIns="0" rIns="0" bIns="0" anchor="t"/>
          <a:lstStyle/>
          <a:p>
            <a:pPr marL="0" marR="0" indent="0" algn="l">
              <a:lnSpc>
                <a:spcPct val="95999"/>
              </a:lnSpc>
              <a:spcAft>
                <a:spcPts val="0"/>
              </a:spcAft>
              <a:tabLst>
                <a:tab pos="3429000" algn="l"/>
                <a:tab pos="9004300" algn="r"/>
              </a:tabLst>
            </a:pPr>
            <a:r>
              <a:rPr lang="en-US" sz="1150" spc="0">
                <a:solidFill>
                  <a:srgbClr val="000080"/>
                </a:solidFill>
                <a:latin typeface="Arial Narrow" panose="22635452340000000000" pitchFamily="2"/>
              </a:rPr>
              <a:t>ENE 104	</a:t>
            </a:r>
            <a:r>
              <a:rPr lang="en-US" sz="1150" spc="60">
                <a:solidFill>
                  <a:srgbClr val="000080"/>
                </a:solidFill>
                <a:latin typeface="Arial Narrow" panose="22635452340000000000" pitchFamily="2"/>
              </a:rPr>
              <a:t>Sinusoidal Stead</a:t>
            </a:r>
            <a:r>
              <a:rPr lang="en-US" sz="1150" spc="60" baseline="-25000">
                <a:solidFill>
                  <a:srgbClr val="000080"/>
                </a:solidFill>
                <a:latin typeface="Arial Narrow" panose="22635452340000000000" pitchFamily="2"/>
              </a:rPr>
              <a:t>y</a:t>
            </a:r>
            <a:r>
              <a:rPr lang="en-US" sz="1150" spc="60">
                <a:solidFill>
                  <a:srgbClr val="000080"/>
                </a:solidFill>
                <a:latin typeface="Arial Narrow" panose="22635452340000000000" pitchFamily="2"/>
              </a:rPr>
              <a:t>-State Anal</a:t>
            </a:r>
            <a:r>
              <a:rPr lang="en-US" sz="1150" spc="60" baseline="-25000">
                <a:solidFill>
                  <a:srgbClr val="000080"/>
                </a:solidFill>
                <a:latin typeface="Arial Narrow" panose="22635452340000000000" pitchFamily="2"/>
              </a:rPr>
              <a:t>y</a:t>
            </a:r>
            <a:r>
              <a:rPr lang="en-US" sz="1150" spc="60">
                <a:solidFill>
                  <a:srgbClr val="000080"/>
                </a:solidFill>
                <a:latin typeface="Arial Narrow" panose="22635452340000000000" pitchFamily="2"/>
              </a:rPr>
              <a:t>sis	</a:t>
            </a:r>
            <a:r>
              <a:rPr lang="en-US" sz="1150" spc="30">
                <a:solidFill>
                  <a:srgbClr val="000080"/>
                </a:solidFill>
                <a:latin typeface="Arial Narrow" panose="22635452340000000000" pitchFamily="2"/>
              </a:rPr>
              <a:t>Week #10</a:t>
            </a:r>
          </a:p>
        </p:txBody>
      </p:sp>
      <p:sp>
        <p:nvSpPr>
          <p:cNvPr id="68" name="Text Placeholder 67"/>
          <p:cNvSpPr>
            <a:spLocks noGrp="1"/>
          </p:cNvSpPr>
          <p:nvPr>
            <p:ph type="body" idx="10"/>
          </p:nvPr>
        </p:nvSpPr>
        <p:spPr>
          <a:xfrm>
            <a:off x="100330" y="681990"/>
            <a:ext cx="9006840" cy="283210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lIns="0" tIns="274320" rIns="0" bIns="0" anchor="t"/>
          <a:lstStyle/>
          <a:p>
            <a:pPr marL="137160" marR="0" indent="0" algn="l">
              <a:lnSpc>
                <a:spcPct val="71999"/>
              </a:lnSpc>
              <a:spcAft>
                <a:spcPts val="0"/>
              </a:spcAft>
            </a:pPr>
            <a:r>
              <a:rPr lang="en-US" sz="2800" spc="-10">
                <a:solidFill>
                  <a:srgbClr val="000000"/>
                </a:solidFill>
                <a:latin typeface="Arial" panose="22635452340000000000" pitchFamily="2"/>
              </a:rPr>
              <a:t>Find the angle by which </a:t>
            </a:r>
            <a:r>
              <a:rPr lang="en-US" sz="1750" spc="-10">
                <a:solidFill>
                  <a:srgbClr val="000000"/>
                </a:solidFill>
                <a:latin typeface="Arial Unicode MS" panose="22635452340000000000" pitchFamily="2"/>
              </a:rPr>
              <a:t>1</a:t>
            </a:r>
            <a:r>
              <a:rPr lang="en-US" sz="2800" spc="-10">
                <a:solidFill>
                  <a:srgbClr val="000000"/>
                </a:solidFill>
                <a:latin typeface="Arial" panose="22635452340000000000" pitchFamily="2"/>
              </a:rPr>
              <a:t> lags </a:t>
            </a:r>
            <a:r>
              <a:rPr lang="en-US" sz="1750" spc="-10">
                <a:solidFill>
                  <a:srgbClr val="000000"/>
                </a:solidFill>
                <a:latin typeface="Arial Unicode MS" panose="22635452340000000000" pitchFamily="2"/>
              </a:rPr>
              <a:t>1</a:t>
            </a:r>
            <a:r>
              <a:rPr lang="en-US" sz="2800" spc="-10">
                <a:solidFill>
                  <a:srgbClr val="000000"/>
                </a:solidFill>
                <a:latin typeface="Arial" panose="22635452340000000000" pitchFamily="2"/>
              </a:rPr>
              <a:t> if</a:t>
            </a:r>
          </a:p>
          <a:p>
            <a:pPr marL="137160" marR="0" indent="0" algn="l">
              <a:lnSpc>
                <a:spcPct val="95999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200">
                <a:solidFill>
                  <a:srgbClr val="000000"/>
                </a:solidFill>
                <a:latin typeface="Arial Unicode MS" panose="22635452340000000000" pitchFamily="2"/>
              </a:rPr>
              <a:t>1 </a:t>
            </a:r>
            <a:r>
              <a:rPr lang="en-US" sz="2600" spc="200">
                <a:solidFill>
                  <a:srgbClr val="000000"/>
                </a:solidFill>
                <a:latin typeface="Arial Unicode MS" panose="22635452340000000000" pitchFamily="2"/>
              </a:rPr>
              <a:t>= 120cos(120 - 40= 120cos(120 - 40= 120cos(120 - 40= 120cos(120 - 40= 120cos(120 - 40)</a:t>
            </a:r>
            <a:r>
              <a:rPr lang="en-US" sz="2800" spc="200">
                <a:solidFill>
                  <a:srgbClr val="000000"/>
                </a:solidFill>
                <a:latin typeface="Arial" panose="22635452340000000000" pitchFamily="2"/>
              </a:rPr>
              <a:t> V and </a:t>
            </a:r>
            <a:r>
              <a:rPr lang="en-US" sz="1750" spc="200">
                <a:solidFill>
                  <a:srgbClr val="000000"/>
                </a:solidFill>
                <a:latin typeface="Arial Unicode MS" panose="22635452340000000000" pitchFamily="2"/>
              </a:rPr>
              <a:t>1</a:t>
            </a:r>
            <a:r>
              <a:rPr lang="en-US" sz="2800" spc="200">
                <a:solidFill>
                  <a:srgbClr val="000000"/>
                </a:solidFill>
                <a:latin typeface="Arial" panose="22635452340000000000" pitchFamily="2"/>
              </a:rPr>
              <a:t> equals</a:t>
            </a:r>
          </a:p>
          <a:p>
            <a:pPr marL="137160" marR="0" indent="0" algn="l">
              <a:lnSpc>
                <a:spcPct val="95999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spc="300">
                <a:solidFill>
                  <a:srgbClr val="000000"/>
                </a:solidFill>
                <a:latin typeface="Arial" panose="22635452340000000000" pitchFamily="2"/>
              </a:rPr>
              <a:t>(a) </a:t>
            </a:r>
            <a:r>
              <a:rPr lang="en-US" sz="2600" spc="300">
                <a:solidFill>
                  <a:srgbClr val="000000"/>
                </a:solidFill>
                <a:latin typeface="Arial Unicode MS" panose="22635452340000000000" pitchFamily="2"/>
              </a:rPr>
              <a:t>2.5 cos 120 + 202.5 cos 120 + 202.5 cos 120 + 202.5 cos 120 + 202.5 cos 120 + 20</a:t>
            </a:r>
            <a:r>
              <a:rPr lang="en-US" sz="2800" spc="300">
                <a:solidFill>
                  <a:srgbClr val="000000"/>
                </a:solidFill>
                <a:latin typeface="Arial" panose="22635452340000000000" pitchFamily="2"/>
              </a:rPr>
              <a:t> A; (b) </a:t>
            </a:r>
            <a:r>
              <a:rPr lang="en-US" sz="2600" spc="300">
                <a:solidFill>
                  <a:srgbClr val="000000"/>
                </a:solidFill>
                <a:latin typeface="Arial Unicode MS" panose="22635452340000000000" pitchFamily="2"/>
              </a:rPr>
              <a:t>1.4  120 - 701.4  120 - 701.4  120 - 701.4  120 - 701.4  120 - 701.4  120 - 701.4  120 - 701.4  120 - 701.4  120 - 701.4  120 - 701.4  120 - 70</a:t>
            </a:r>
            <a:r>
              <a:rPr lang="en-US" sz="2800" spc="300">
                <a:solidFill>
                  <a:srgbClr val="000000"/>
                </a:solidFill>
                <a:latin typeface="Arial" panose="22635452340000000000" pitchFamily="2"/>
              </a:rPr>
              <a:t> A;</a:t>
            </a:r>
          </a:p>
          <a:p>
            <a:pPr marL="137160" marR="0" indent="0" algn="l">
              <a:lnSpc>
                <a:spcPct val="72959"/>
              </a:lnSpc>
              <a:spcBef>
                <a:spcPts val="0"/>
              </a:spcBef>
              <a:spcAft>
                <a:spcPts val="3780"/>
              </a:spcAft>
            </a:pPr>
            <a:r>
              <a:rPr lang="en-US" sz="2800" spc="400">
                <a:solidFill>
                  <a:srgbClr val="000000"/>
                </a:solidFill>
                <a:latin typeface="Arial" panose="22635452340000000000" pitchFamily="2"/>
              </a:rPr>
              <a:t>(c) </a:t>
            </a:r>
            <a:r>
              <a:rPr lang="en-US" sz="2600" spc="400">
                <a:solidFill>
                  <a:srgbClr val="000000"/>
                </a:solidFill>
                <a:latin typeface="Arial Unicode MS" panose="22635452340000000000" pitchFamily="2"/>
              </a:rPr>
              <a:t>Acos 100 + 100 = (100 + )Acos 100 + 100 = (100 + )Acos 100 + 100 = (100 + )Acos 100 + 100 = (100 + )Acos 100 + 100 = (100 + )Acos 100 + 100 = (100 + )Acos 100 + 100 = (100 + )Acos 100 + 100 = (100 + )Acos 100 + 100 = (100 + )Acos 100 + 100 = (100 + )Acos 100 + 100 = (100 + )Acos 100 + 100 = (100 + )Acos 100 + 100 = (100 + )Acos 100 + 100 = (100 + )Acos 100 + 100 = (100 + )Acos 100 + 100 = (100 + )Acos 100 + 100 = (100 + )Acos 100 + 100 = (100 + )Acos 100 + 100 = (100 + )Acos 100 + 100 = (100 + )Acos 100 + 100 = (100 + )Acos 100 + 100 = (100 + )Acos 100 + 100 = (100 + )Acos 100 + 100 = (100 + )Acos 100 + 100 = (100 + )</a:t>
            </a:r>
            <a:r>
              <a:rPr lang="en-US" sz="2800" spc="400">
                <a:solidFill>
                  <a:srgbClr val="000000"/>
                </a:solidFill>
                <a:latin typeface="Arial" panose="22635452340000000000" pitchFamily="2"/>
              </a:rPr>
              <a:t>.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Text Placeholder 73"/>
          <p:cNvSpPr>
            <a:spLocks noGrp="1"/>
          </p:cNvSpPr>
          <p:nvPr>
            <p:ph type="body" idx="10"/>
          </p:nvPr>
        </p:nvSpPr>
        <p:spPr>
          <a:xfrm>
            <a:off x="100330" y="115570"/>
            <a:ext cx="9006840" cy="483235"/>
          </a:xfrm>
          <a:prstGeom prst="rect">
            <a:avLst/>
          </a:prstGeom>
          <a:noFill/>
          <a:ln w="45720" cmpd="sng">
            <a:solidFill>
              <a:srgbClr val="68ED80"/>
            </a:solidFill>
            <a:prstDash val="solid"/>
          </a:ln>
        </p:spPr>
        <p:txBody>
          <a:bodyPr lIns="0" tIns="0" rIns="0" bIns="0" anchor="t"/>
          <a:lstStyle/>
          <a:p>
            <a:pPr marL="685800" marR="0" indent="0" algn="l">
              <a:lnSpc>
                <a:spcPct val="82559"/>
              </a:lnSpc>
              <a:spcAft>
                <a:spcPts val="0"/>
              </a:spcAft>
              <a:tabLst>
                <a:tab pos="8909685" algn="r"/>
              </a:tabLst>
            </a:pPr>
            <a:r>
              <a:rPr lang="en-US" sz="3600" spc="-50">
                <a:solidFill>
                  <a:srgbClr val="0066FF"/>
                </a:solidFill>
                <a:latin typeface="Verdana" panose="22635452340000000000" pitchFamily="2"/>
              </a:rPr>
              <a:t>Practice: 10.2	</a:t>
            </a:r>
            <a:r>
              <a:rPr lang="en-US" sz="1150" b="1" spc="0">
                <a:solidFill>
                  <a:srgbClr val="000080"/>
                </a:solidFill>
                <a:latin typeface="Arial Narrow" panose="22635452340000000000" pitchFamily="2"/>
              </a:rPr>
              <a:t>Page 9</a:t>
            </a:r>
          </a:p>
        </p:txBody>
      </p:sp>
      <p:sp>
        <p:nvSpPr>
          <p:cNvPr id="75" name="Text Placeholder 74"/>
          <p:cNvSpPr>
            <a:spLocks noGrp="1"/>
          </p:cNvSpPr>
          <p:nvPr>
            <p:ph type="body" idx="10"/>
          </p:nvPr>
        </p:nvSpPr>
        <p:spPr>
          <a:xfrm>
            <a:off x="100330" y="115570"/>
            <a:ext cx="9006840" cy="483235"/>
          </a:xfrm>
          <a:prstGeom prst="rect">
            <a:avLst/>
          </a:prstGeom>
          <a:noFill/>
          <a:ln w="45720" cmpd="sng">
            <a:solidFill>
              <a:srgbClr val="68ED80"/>
            </a:solidFill>
            <a:prstDash val="solid"/>
          </a:ln>
        </p:spPr>
        <p:txBody>
          <a:bodyPr lIns="0" tIns="0" rIns="0" bIns="0" anchor="t"/>
          <a:lstStyle/>
          <a:p>
            <a:pPr marL="685800" marR="0" indent="0" algn="l">
              <a:lnSpc>
                <a:spcPct val="82559"/>
              </a:lnSpc>
              <a:spcAft>
                <a:spcPts val="0"/>
              </a:spcAft>
              <a:tabLst>
                <a:tab pos="8909685" algn="r"/>
              </a:tabLst>
            </a:pPr>
            <a:r>
              <a:rPr lang="en-US" sz="3600" spc="-50">
                <a:solidFill>
                  <a:srgbClr val="0066FF"/>
                </a:solidFill>
                <a:latin typeface="Verdana" panose="22635452340000000000" pitchFamily="2"/>
              </a:rPr>
              <a:t>Practice: 10.2	</a:t>
            </a:r>
            <a:r>
              <a:rPr lang="en-US" sz="1150" b="1" spc="0">
                <a:solidFill>
                  <a:srgbClr val="000080"/>
                </a:solidFill>
                <a:latin typeface="Arial Narrow" panose="22635452340000000000" pitchFamily="2"/>
              </a:rPr>
              <a:t>Page 9</a:t>
            </a:r>
          </a:p>
        </p:txBody>
      </p:sp>
      <p:sp>
        <p:nvSpPr>
          <p:cNvPr id="76" name="Text Placeholder 75"/>
          <p:cNvSpPr>
            <a:spLocks noGrp="1"/>
          </p:cNvSpPr>
          <p:nvPr>
            <p:ph type="body" idx="10"/>
          </p:nvPr>
        </p:nvSpPr>
        <p:spPr>
          <a:xfrm>
            <a:off x="100330" y="115570"/>
            <a:ext cx="9006840" cy="483235"/>
          </a:xfrm>
          <a:prstGeom prst="rect">
            <a:avLst/>
          </a:prstGeom>
          <a:noFill/>
          <a:ln w="45720" cmpd="sng">
            <a:solidFill>
              <a:srgbClr val="68ED80"/>
            </a:solidFill>
            <a:prstDash val="solid"/>
          </a:ln>
        </p:spPr>
        <p:txBody>
          <a:bodyPr lIns="0" tIns="0" rIns="0" bIns="0" anchor="t"/>
          <a:lstStyle/>
          <a:p>
            <a:pPr marL="685800" marR="0" indent="0" algn="l">
              <a:lnSpc>
                <a:spcPct val="82559"/>
              </a:lnSpc>
              <a:spcAft>
                <a:spcPts val="0"/>
              </a:spcAft>
              <a:tabLst>
                <a:tab pos="8909685" algn="r"/>
              </a:tabLst>
            </a:pPr>
            <a:r>
              <a:rPr lang="en-US" sz="3600" spc="-50">
                <a:solidFill>
                  <a:srgbClr val="0066FF"/>
                </a:solidFill>
                <a:latin typeface="Verdana" panose="22635452340000000000" pitchFamily="2"/>
              </a:rPr>
              <a:t>Practice: 10.2	</a:t>
            </a:r>
            <a:r>
              <a:rPr lang="en-US" sz="1150" b="1" spc="0">
                <a:solidFill>
                  <a:srgbClr val="000080"/>
                </a:solidFill>
                <a:latin typeface="Arial Narrow" panose="22635452340000000000" pitchFamily="2"/>
              </a:rPr>
              <a:t>Page 9</a:t>
            </a:r>
          </a:p>
        </p:txBody>
      </p:sp>
      <p:sp>
        <p:nvSpPr>
          <p:cNvPr id="77" name="Text Placeholder 76"/>
          <p:cNvSpPr>
            <a:spLocks noGrp="1"/>
          </p:cNvSpPr>
          <p:nvPr>
            <p:ph type="body" idx="10"/>
          </p:nvPr>
        </p:nvSpPr>
        <p:spPr>
          <a:xfrm>
            <a:off x="100330" y="6720840"/>
            <a:ext cx="9036050" cy="158750"/>
          </a:xfrm>
          <a:prstGeom prst="rect">
            <a:avLst/>
          </a:prstGeom>
          <a:noFill/>
          <a:ln w="50800" cmpd="sng">
            <a:solidFill>
              <a:srgbClr val="70E280"/>
            </a:solidFill>
            <a:prstDash val="solid"/>
          </a:ln>
        </p:spPr>
        <p:txBody>
          <a:bodyPr lIns="0" tIns="0" rIns="0" bIns="0" anchor="t"/>
          <a:lstStyle/>
          <a:p>
            <a:pPr marL="0" marR="0" indent="0" algn="l">
              <a:lnSpc>
                <a:spcPct val="95999"/>
              </a:lnSpc>
              <a:spcAft>
                <a:spcPts val="0"/>
              </a:spcAft>
              <a:tabLst>
                <a:tab pos="9004300" algn="r"/>
              </a:tabLst>
            </a:pPr>
            <a:r>
              <a:rPr lang="en-US" sz="1150" spc="0">
                <a:solidFill>
                  <a:srgbClr val="000080"/>
                </a:solidFill>
                <a:latin typeface="Arial Narrow" panose="22635452340000000000" pitchFamily="2"/>
              </a:rPr>
              <a:t>ENE 104	</a:t>
            </a:r>
            <a:r>
              <a:rPr lang="en-US" sz="1150" spc="30">
                <a:solidFill>
                  <a:srgbClr val="000080"/>
                </a:solidFill>
                <a:latin typeface="Arial Narrow" panose="22635452340000000000" pitchFamily="2"/>
              </a:rPr>
              <a:t>Week #10</a:t>
            </a:r>
          </a:p>
          <a:p>
            <a:pPr marL="3429000" marR="0" indent="0" algn="l">
              <a:lnSpc>
                <a:spcPct val="95999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150" spc="100">
                <a:solidFill>
                  <a:srgbClr val="000080"/>
                </a:solidFill>
                <a:latin typeface="Arial Narrow" panose="22635452340000000000" pitchFamily="2"/>
              </a:rPr>
              <a:t>Sinusoidal Stead</a:t>
            </a:r>
            <a:r>
              <a:rPr lang="en-US" sz="1150" spc="100" baseline="-25000">
                <a:solidFill>
                  <a:srgbClr val="000080"/>
                </a:solidFill>
                <a:latin typeface="Arial Narrow" panose="22635452340000000000" pitchFamily="2"/>
              </a:rPr>
              <a:t>y</a:t>
            </a:r>
            <a:r>
              <a:rPr lang="en-US" sz="1150" spc="100">
                <a:solidFill>
                  <a:srgbClr val="000080"/>
                </a:solidFill>
                <a:latin typeface="Arial Narrow" panose="22635452340000000000" pitchFamily="2"/>
              </a:rPr>
              <a:t>-State Analysis</a:t>
            </a:r>
          </a:p>
        </p:txBody>
      </p:sp>
      <p:sp>
        <p:nvSpPr>
          <p:cNvPr id="78" name="Text Placeholder 77"/>
          <p:cNvSpPr>
            <a:spLocks noGrp="1"/>
          </p:cNvSpPr>
          <p:nvPr>
            <p:ph type="body" idx="10"/>
          </p:nvPr>
        </p:nvSpPr>
        <p:spPr>
          <a:xfrm>
            <a:off x="100330" y="6720840"/>
            <a:ext cx="9036050" cy="158750"/>
          </a:xfrm>
          <a:prstGeom prst="rect">
            <a:avLst/>
          </a:prstGeom>
          <a:noFill/>
          <a:ln w="50800" cmpd="sng">
            <a:solidFill>
              <a:srgbClr val="70E280"/>
            </a:solidFill>
            <a:prstDash val="solid"/>
          </a:ln>
        </p:spPr>
        <p:txBody>
          <a:bodyPr lIns="0" tIns="0" rIns="0" bIns="0" anchor="t"/>
          <a:lstStyle/>
          <a:p>
            <a:pPr marL="0" marR="0" indent="0" algn="l">
              <a:lnSpc>
                <a:spcPct val="95999"/>
              </a:lnSpc>
              <a:spcAft>
                <a:spcPts val="0"/>
              </a:spcAft>
              <a:tabLst>
                <a:tab pos="9004300" algn="r"/>
              </a:tabLst>
            </a:pPr>
            <a:r>
              <a:rPr lang="en-US" sz="1150" spc="0">
                <a:solidFill>
                  <a:srgbClr val="000080"/>
                </a:solidFill>
                <a:latin typeface="Arial Narrow" panose="22635452340000000000" pitchFamily="2"/>
              </a:rPr>
              <a:t>ENE 104	</a:t>
            </a:r>
            <a:r>
              <a:rPr lang="en-US" sz="1150" spc="30">
                <a:solidFill>
                  <a:srgbClr val="000080"/>
                </a:solidFill>
                <a:latin typeface="Arial Narrow" panose="22635452340000000000" pitchFamily="2"/>
              </a:rPr>
              <a:t>Week #10</a:t>
            </a:r>
          </a:p>
          <a:p>
            <a:pPr marL="3429000" marR="0" indent="0" algn="l">
              <a:lnSpc>
                <a:spcPct val="95999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150" spc="100">
                <a:solidFill>
                  <a:srgbClr val="000080"/>
                </a:solidFill>
                <a:latin typeface="Arial Narrow" panose="22635452340000000000" pitchFamily="2"/>
              </a:rPr>
              <a:t>Sinusoidal Stead</a:t>
            </a:r>
            <a:r>
              <a:rPr lang="en-US" sz="1150" spc="100" baseline="-25000">
                <a:solidFill>
                  <a:srgbClr val="000080"/>
                </a:solidFill>
                <a:latin typeface="Arial Narrow" panose="22635452340000000000" pitchFamily="2"/>
              </a:rPr>
              <a:t>y</a:t>
            </a:r>
            <a:r>
              <a:rPr lang="en-US" sz="1150" spc="100">
                <a:solidFill>
                  <a:srgbClr val="000080"/>
                </a:solidFill>
                <a:latin typeface="Arial Narrow" panose="22635452340000000000" pitchFamily="2"/>
              </a:rPr>
              <a:t>-State Analysis</a:t>
            </a:r>
          </a:p>
        </p:txBody>
      </p:sp>
      <p:sp>
        <p:nvSpPr>
          <p:cNvPr id="79" name="Text Placeholder 78"/>
          <p:cNvSpPr>
            <a:spLocks noGrp="1"/>
          </p:cNvSpPr>
          <p:nvPr>
            <p:ph type="body" idx="10"/>
          </p:nvPr>
        </p:nvSpPr>
        <p:spPr>
          <a:xfrm>
            <a:off x="100330" y="6720840"/>
            <a:ext cx="9036050" cy="158750"/>
          </a:xfrm>
          <a:prstGeom prst="rect">
            <a:avLst/>
          </a:prstGeom>
          <a:noFill/>
          <a:ln w="50800" cmpd="sng">
            <a:solidFill>
              <a:srgbClr val="70E280"/>
            </a:solidFill>
            <a:prstDash val="solid"/>
          </a:ln>
        </p:spPr>
        <p:txBody>
          <a:bodyPr lIns="0" tIns="0" rIns="0" bIns="0" anchor="t"/>
          <a:lstStyle/>
          <a:p>
            <a:pPr marL="0" marR="0" indent="0" algn="l">
              <a:lnSpc>
                <a:spcPct val="95999"/>
              </a:lnSpc>
              <a:spcAft>
                <a:spcPts val="0"/>
              </a:spcAft>
              <a:tabLst>
                <a:tab pos="9004300" algn="r"/>
              </a:tabLst>
            </a:pPr>
            <a:r>
              <a:rPr lang="en-US" sz="1150" spc="0">
                <a:solidFill>
                  <a:srgbClr val="000080"/>
                </a:solidFill>
                <a:latin typeface="Arial Narrow" panose="22635452340000000000" pitchFamily="2"/>
              </a:rPr>
              <a:t>ENE 104	</a:t>
            </a:r>
            <a:r>
              <a:rPr lang="en-US" sz="1150" spc="30">
                <a:solidFill>
                  <a:srgbClr val="000080"/>
                </a:solidFill>
                <a:latin typeface="Arial Narrow" panose="22635452340000000000" pitchFamily="2"/>
              </a:rPr>
              <a:t>Week #10</a:t>
            </a:r>
          </a:p>
          <a:p>
            <a:pPr marL="3429000" marR="0" indent="0" algn="l">
              <a:lnSpc>
                <a:spcPct val="95999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150" spc="100">
                <a:solidFill>
                  <a:srgbClr val="000080"/>
                </a:solidFill>
                <a:latin typeface="Arial Narrow" panose="22635452340000000000" pitchFamily="2"/>
              </a:rPr>
              <a:t>Sinusoidal Stead</a:t>
            </a:r>
            <a:r>
              <a:rPr lang="en-US" sz="1150" spc="100" baseline="-25000">
                <a:solidFill>
                  <a:srgbClr val="000080"/>
                </a:solidFill>
                <a:latin typeface="Arial Narrow" panose="22635452340000000000" pitchFamily="2"/>
              </a:rPr>
              <a:t>y</a:t>
            </a:r>
            <a:r>
              <a:rPr lang="en-US" sz="1150" spc="100">
                <a:solidFill>
                  <a:srgbClr val="000080"/>
                </a:solidFill>
                <a:latin typeface="Arial Narrow" panose="22635452340000000000" pitchFamily="2"/>
              </a:rPr>
              <a:t>-State Analysis</a:t>
            </a:r>
          </a:p>
        </p:txBody>
      </p:sp>
      <p:sp>
        <p:nvSpPr>
          <p:cNvPr id="80" name="Text Placeholder 79"/>
          <p:cNvSpPr>
            <a:spLocks noGrp="1"/>
          </p:cNvSpPr>
          <p:nvPr>
            <p:ph type="body" idx="10"/>
          </p:nvPr>
        </p:nvSpPr>
        <p:spPr>
          <a:xfrm>
            <a:off x="59690" y="720090"/>
            <a:ext cx="9006840" cy="600075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lIns="0" tIns="617220" rIns="0" bIns="0" anchor="t"/>
          <a:lstStyle/>
          <a:p>
            <a:pPr marL="868680" marR="0" indent="0" algn="l">
              <a:lnSpc>
                <a:spcPct val="71999"/>
              </a:lnSpc>
              <a:spcAft>
                <a:spcPts val="0"/>
              </a:spcAft>
            </a:pPr>
            <a:r>
              <a:rPr lang="en-US" sz="2800" spc="180">
                <a:solidFill>
                  <a:srgbClr val="000000"/>
                </a:solidFill>
                <a:latin typeface="Arial" panose="22635452340000000000" pitchFamily="2"/>
              </a:rPr>
              <a:t>Find A, B, C, and  if </a:t>
            </a:r>
            <a:r>
              <a:rPr lang="en-US" sz="2600" spc="180">
                <a:solidFill>
                  <a:srgbClr val="000000"/>
                </a:solidFill>
                <a:latin typeface="Arial Unicode MS" panose="22635452340000000000" pitchFamily="2"/>
              </a:rPr>
              <a:t>40cos 100-40° -40cos 100-40° -40cos 100-40° -</a:t>
            </a:r>
          </a:p>
          <a:p>
            <a:pPr marL="0" marR="0" indent="0" algn="ctr">
              <a:lnSpc>
                <a:spcPct val="95999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600" spc="360">
                <a:solidFill>
                  <a:srgbClr val="000000"/>
                </a:solidFill>
                <a:latin typeface="Arial Unicode MS" panose="22635452340000000000" pitchFamily="2"/>
              </a:rPr>
              <a:t>20 sin 100 + 170° = 100 + 100 =20 sin 100 + 170° = 100 + 100 =20 sin 100 + 170° = 100 + 100 =20 sin 100 + 170° = 100 + 100 =20 sin 100 + 170° = 100 + 100 =20 sin 100 + 170° = 100 + 100 =20 sin 100 + 170° = 100 + 100 =20 sin 100 + 170° = 100 + 100 =20 sin 100 + 170° = 100 + 100 =20 sin 100 + 170° = 100 + 100 =20 sin 100 + 170° = 100 + 100 =20 sin 100 + 170° = 100 + 100 =20 sin 100 + 170° = 100 + 100 =20 sin 100 + 170° = 100 + 100 =20 sin 100 + 170° = 100 + 100 =20 sin 100 + 170° = 100 + 100 =20 sin 100 + 170° = 100 + 100 =20 sin 100 + 170° = 100 + 100 =20 sin 100 + 170° = 100 + 100 =20 sin 100 + 170° = 100 + 100 =20 sin 100 + 170° = 100 + 100 =20 sin 100 + 170° = 100 + 100 =20 sin 100 + 170° = 100 + 100 =</a:t>
            </a:r>
          </a:p>
          <a:p>
            <a:pPr marL="868680" marR="0" indent="0" algn="l">
              <a:lnSpc>
                <a:spcPct val="95999"/>
              </a:lnSpc>
              <a:spcBef>
                <a:spcPts val="0"/>
              </a:spcBef>
              <a:spcAft>
                <a:spcPts val="29520"/>
              </a:spcAft>
            </a:pPr>
            <a:r>
              <a:rPr lang="en-US" sz="2600" spc="409">
                <a:solidFill>
                  <a:srgbClr val="000000"/>
                </a:solidFill>
                <a:latin typeface="Arial Unicode MS" panose="22635452340000000000" pitchFamily="2"/>
              </a:rPr>
              <a:t>(100 + )(100 + )(100 + )(100 + )(100 + )(100 + )(100 + )(100 + )(100 + )(100 + )(100 + )(100 + )</a:t>
            </a:r>
            <a:r>
              <a:rPr lang="en-US" sz="2800" spc="409">
                <a:solidFill>
                  <a:srgbClr val="000000"/>
                </a:solidFill>
                <a:latin typeface="Arial" panose="22635452340000000000" pitchFamily="2"/>
              </a:rPr>
              <a:t>.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Text Placeholder 201"/>
          <p:cNvSpPr>
            <a:spLocks noGrp="1"/>
          </p:cNvSpPr>
          <p:nvPr>
            <p:ph type="body" idx="10"/>
          </p:nvPr>
        </p:nvSpPr>
        <p:spPr>
          <a:xfrm>
            <a:off x="100965" y="114300"/>
            <a:ext cx="9006840" cy="569595"/>
          </a:xfrm>
          <a:prstGeom prst="rect">
            <a:avLst/>
          </a:prstGeom>
          <a:noFill/>
          <a:ln w="128905" cmpd="sng">
            <a:solidFill>
              <a:srgbClr val="386AD6"/>
            </a:solidFill>
            <a:prstDash val="solid"/>
          </a:ln>
        </p:spPr>
        <p:txBody>
          <a:bodyPr lIns="0" tIns="0" rIns="0" bIns="0" anchor="t"/>
          <a:lstStyle/>
          <a:p>
            <a:pPr marL="640080" marR="0" indent="0" algn="l">
              <a:lnSpc>
                <a:spcPts val="3200"/>
              </a:lnSpc>
              <a:spcAft>
                <a:spcPts val="0"/>
              </a:spcAft>
              <a:tabLst>
                <a:tab pos="8949055" algn="r"/>
              </a:tabLst>
            </a:pPr>
            <a:r>
              <a:rPr lang="en-US" sz="3600" spc="-30">
                <a:solidFill>
                  <a:srgbClr val="0066FF"/>
                </a:solidFill>
                <a:latin typeface="Verdana" panose="22635452340000000000" pitchFamily="2"/>
              </a:rPr>
              <a:t>The Complex Forcing Fn:	</a:t>
            </a:r>
            <a:r>
              <a:rPr lang="en-US" sz="1150" b="1" spc="0">
                <a:solidFill>
                  <a:srgbClr val="000080"/>
                </a:solidFill>
                <a:latin typeface="Arial Narrow" panose="22635452340000000000" pitchFamily="2"/>
              </a:rPr>
              <a:t>Page 12</a:t>
            </a:r>
          </a:p>
        </p:txBody>
      </p:sp>
      <p:sp>
        <p:nvSpPr>
          <p:cNvPr id="203" name="Text Placeholder 202"/>
          <p:cNvSpPr>
            <a:spLocks noGrp="1"/>
          </p:cNvSpPr>
          <p:nvPr>
            <p:ph type="body" idx="10"/>
          </p:nvPr>
        </p:nvSpPr>
        <p:spPr>
          <a:xfrm>
            <a:off x="100965" y="114300"/>
            <a:ext cx="9006840" cy="569595"/>
          </a:xfrm>
          <a:prstGeom prst="rect">
            <a:avLst/>
          </a:prstGeom>
          <a:noFill/>
          <a:ln w="128905" cmpd="sng">
            <a:solidFill>
              <a:srgbClr val="386AD6"/>
            </a:solidFill>
            <a:prstDash val="solid"/>
          </a:ln>
        </p:spPr>
        <p:txBody>
          <a:bodyPr lIns="0" tIns="0" rIns="0" bIns="0" anchor="t"/>
          <a:lstStyle/>
          <a:p>
            <a:pPr marL="640080" marR="0" indent="0" algn="l">
              <a:lnSpc>
                <a:spcPts val="3200"/>
              </a:lnSpc>
              <a:spcAft>
                <a:spcPts val="0"/>
              </a:spcAft>
              <a:tabLst>
                <a:tab pos="8949055" algn="r"/>
              </a:tabLst>
            </a:pPr>
            <a:r>
              <a:rPr lang="en-US" sz="3600" spc="-30">
                <a:solidFill>
                  <a:srgbClr val="0066FF"/>
                </a:solidFill>
                <a:latin typeface="Verdana" panose="22635452340000000000" pitchFamily="2"/>
              </a:rPr>
              <a:t>The Complex Forcing Fn:	</a:t>
            </a:r>
            <a:r>
              <a:rPr lang="en-US" sz="1150" b="1" spc="0">
                <a:solidFill>
                  <a:srgbClr val="000080"/>
                </a:solidFill>
                <a:latin typeface="Arial Narrow" panose="22635452340000000000" pitchFamily="2"/>
              </a:rPr>
              <a:t>Page 12</a:t>
            </a:r>
          </a:p>
        </p:txBody>
      </p:sp>
      <p:sp>
        <p:nvSpPr>
          <p:cNvPr id="204" name="Text Placeholder 203"/>
          <p:cNvSpPr>
            <a:spLocks noGrp="1"/>
          </p:cNvSpPr>
          <p:nvPr>
            <p:ph type="body" idx="10"/>
          </p:nvPr>
        </p:nvSpPr>
        <p:spPr>
          <a:xfrm>
            <a:off x="100965" y="114300"/>
            <a:ext cx="9006840" cy="569595"/>
          </a:xfrm>
          <a:prstGeom prst="rect">
            <a:avLst/>
          </a:prstGeom>
          <a:noFill/>
          <a:ln w="128905" cmpd="sng">
            <a:solidFill>
              <a:srgbClr val="386AD6"/>
            </a:solidFill>
            <a:prstDash val="solid"/>
          </a:ln>
        </p:spPr>
        <p:txBody>
          <a:bodyPr lIns="0" tIns="0" rIns="0" bIns="0" anchor="t"/>
          <a:lstStyle/>
          <a:p>
            <a:pPr marL="640080" marR="0" indent="0" algn="l">
              <a:lnSpc>
                <a:spcPts val="3200"/>
              </a:lnSpc>
              <a:spcAft>
                <a:spcPts val="0"/>
              </a:spcAft>
              <a:tabLst>
                <a:tab pos="8949055" algn="r"/>
              </a:tabLst>
            </a:pPr>
            <a:r>
              <a:rPr lang="en-US" sz="3600" spc="-30">
                <a:solidFill>
                  <a:srgbClr val="0066FF"/>
                </a:solidFill>
                <a:latin typeface="Verdana" panose="22635452340000000000" pitchFamily="2"/>
              </a:rPr>
              <a:t>The Complex Forcing Fn:	</a:t>
            </a:r>
            <a:r>
              <a:rPr lang="en-US" sz="1150" b="1" spc="0">
                <a:solidFill>
                  <a:srgbClr val="000080"/>
                </a:solidFill>
                <a:latin typeface="Arial Narrow" panose="22635452340000000000" pitchFamily="2"/>
              </a:rPr>
              <a:t>Page 12</a:t>
            </a:r>
          </a:p>
        </p:txBody>
      </p:sp>
      <p:sp>
        <p:nvSpPr>
          <p:cNvPr id="205" name="Text Placeholder 204"/>
          <p:cNvSpPr>
            <a:spLocks noGrp="1"/>
          </p:cNvSpPr>
          <p:nvPr>
            <p:ph type="body" idx="10"/>
          </p:nvPr>
        </p:nvSpPr>
        <p:spPr>
          <a:xfrm>
            <a:off x="100965" y="6720840"/>
            <a:ext cx="8348980" cy="158750"/>
          </a:xfrm>
          <a:prstGeom prst="rect">
            <a:avLst/>
          </a:prstGeom>
          <a:noFill/>
          <a:ln w="133985" cmpd="sng">
            <a:solidFill>
              <a:srgbClr val="408A50"/>
            </a:solidFill>
            <a:prstDash val="solid"/>
          </a:ln>
        </p:spPr>
        <p:txBody>
          <a:bodyPr lIns="0" tIns="0" rIns="0" bIns="0" anchor="t"/>
          <a:lstStyle/>
          <a:p>
            <a:pPr marL="0" marR="0" indent="0" algn="l">
              <a:lnSpc>
                <a:spcPct val="78719"/>
              </a:lnSpc>
              <a:spcAft>
                <a:spcPts val="0"/>
              </a:spcAft>
              <a:tabLst>
                <a:tab pos="5602605" algn="r"/>
              </a:tabLst>
            </a:pPr>
            <a:r>
              <a:rPr lang="en-US" sz="1150" spc="0">
                <a:solidFill>
                  <a:srgbClr val="000080"/>
                </a:solidFill>
                <a:latin typeface="Arial Narrow" panose="22635452340000000000" pitchFamily="2"/>
              </a:rPr>
              <a:t>ENE 104	</a:t>
            </a:r>
            <a:r>
              <a:rPr lang="en-US" sz="1150" spc="90">
                <a:solidFill>
                  <a:srgbClr val="000080"/>
                </a:solidFill>
                <a:latin typeface="Arial Narrow" panose="22635452340000000000" pitchFamily="2"/>
              </a:rPr>
              <a:t>Sinusoidal Stead</a:t>
            </a:r>
            <a:r>
              <a:rPr lang="en-US" sz="1150" spc="90" baseline="-25000">
                <a:solidFill>
                  <a:srgbClr val="000080"/>
                </a:solidFill>
                <a:latin typeface="Arial Narrow" panose="22635452340000000000" pitchFamily="2"/>
              </a:rPr>
              <a:t>y</a:t>
            </a:r>
            <a:r>
              <a:rPr lang="en-US" sz="1150" spc="90">
                <a:solidFill>
                  <a:srgbClr val="000080"/>
                </a:solidFill>
                <a:latin typeface="Arial Narrow" panose="22635452340000000000" pitchFamily="2"/>
              </a:rPr>
              <a:t>-State Anal</a:t>
            </a:r>
            <a:r>
              <a:rPr lang="en-US" sz="1150" spc="90" baseline="-25000">
                <a:solidFill>
                  <a:srgbClr val="000080"/>
                </a:solidFill>
                <a:latin typeface="Arial Narrow" panose="22635452340000000000" pitchFamily="2"/>
              </a:rPr>
              <a:t>y</a:t>
            </a:r>
            <a:r>
              <a:rPr lang="en-US" sz="1150" spc="90">
                <a:solidFill>
                  <a:srgbClr val="000080"/>
                </a:solidFill>
                <a:latin typeface="Arial Narrow" panose="22635452340000000000" pitchFamily="2"/>
              </a:rPr>
              <a:t>sis</a:t>
            </a:r>
          </a:p>
        </p:txBody>
      </p:sp>
      <p:sp>
        <p:nvSpPr>
          <p:cNvPr id="206" name="Text Placeholder 205"/>
          <p:cNvSpPr>
            <a:spLocks noGrp="1"/>
          </p:cNvSpPr>
          <p:nvPr>
            <p:ph type="body" idx="10"/>
          </p:nvPr>
        </p:nvSpPr>
        <p:spPr>
          <a:xfrm>
            <a:off x="8449945" y="6720840"/>
            <a:ext cx="687070" cy="158750"/>
          </a:xfrm>
          <a:prstGeom prst="rect">
            <a:avLst/>
          </a:prstGeom>
          <a:noFill/>
          <a:ln w="136525" cmpd="sng">
            <a:solidFill>
              <a:srgbClr val="788B50"/>
            </a:solidFill>
            <a:prstDash val="solid"/>
          </a:ln>
        </p:spPr>
        <p:txBody>
          <a:bodyPr lIns="0" tIns="0" rIns="0" bIns="0" anchor="t"/>
          <a:lstStyle/>
          <a:p>
            <a:pPr marL="0" marR="0" indent="0" algn="l">
              <a:lnSpc>
                <a:spcPct val="95999"/>
              </a:lnSpc>
              <a:spcAft>
                <a:spcPts val="0"/>
              </a:spcAft>
            </a:pPr>
            <a:r>
              <a:rPr lang="en-US" sz="1150" spc="90">
                <a:solidFill>
                  <a:srgbClr val="000080"/>
                </a:solidFill>
                <a:latin typeface="Arial Narrow" panose="22635452340000000000" pitchFamily="2"/>
              </a:rPr>
              <a:t>Week #10</a:t>
            </a:r>
          </a:p>
        </p:txBody>
      </p:sp>
      <p:sp>
        <p:nvSpPr>
          <p:cNvPr id="207" name="Text Placeholder 206"/>
          <p:cNvSpPr>
            <a:spLocks noGrp="1"/>
          </p:cNvSpPr>
          <p:nvPr>
            <p:ph type="body" idx="10"/>
          </p:nvPr>
        </p:nvSpPr>
        <p:spPr>
          <a:xfrm>
            <a:off x="100965" y="6720840"/>
            <a:ext cx="8348980" cy="158750"/>
          </a:xfrm>
          <a:prstGeom prst="rect">
            <a:avLst/>
          </a:prstGeom>
          <a:noFill/>
          <a:ln w="133985" cmpd="sng">
            <a:solidFill>
              <a:srgbClr val="408A50"/>
            </a:solidFill>
            <a:prstDash val="solid"/>
          </a:ln>
        </p:spPr>
        <p:txBody>
          <a:bodyPr lIns="0" tIns="0" rIns="0" bIns="0" anchor="t"/>
          <a:lstStyle/>
          <a:p>
            <a:pPr marL="0" marR="0" indent="0" algn="l">
              <a:lnSpc>
                <a:spcPct val="78719"/>
              </a:lnSpc>
              <a:spcAft>
                <a:spcPts val="0"/>
              </a:spcAft>
              <a:tabLst>
                <a:tab pos="5602605" algn="r"/>
              </a:tabLst>
            </a:pPr>
            <a:r>
              <a:rPr lang="en-US" sz="1150" spc="0">
                <a:solidFill>
                  <a:srgbClr val="000080"/>
                </a:solidFill>
                <a:latin typeface="Arial Narrow" panose="22635452340000000000" pitchFamily="2"/>
              </a:rPr>
              <a:t>ENE 104	</a:t>
            </a:r>
            <a:r>
              <a:rPr lang="en-US" sz="1150" spc="90">
                <a:solidFill>
                  <a:srgbClr val="000080"/>
                </a:solidFill>
                <a:latin typeface="Arial Narrow" panose="22635452340000000000" pitchFamily="2"/>
              </a:rPr>
              <a:t>Sinusoidal Stead</a:t>
            </a:r>
            <a:r>
              <a:rPr lang="en-US" sz="1150" spc="90" baseline="-25000">
                <a:solidFill>
                  <a:srgbClr val="000080"/>
                </a:solidFill>
                <a:latin typeface="Arial Narrow" panose="22635452340000000000" pitchFamily="2"/>
              </a:rPr>
              <a:t>y</a:t>
            </a:r>
            <a:r>
              <a:rPr lang="en-US" sz="1150" spc="90">
                <a:solidFill>
                  <a:srgbClr val="000080"/>
                </a:solidFill>
                <a:latin typeface="Arial Narrow" panose="22635452340000000000" pitchFamily="2"/>
              </a:rPr>
              <a:t>-State Anal</a:t>
            </a:r>
            <a:r>
              <a:rPr lang="en-US" sz="1150" spc="90" baseline="-25000">
                <a:solidFill>
                  <a:srgbClr val="000080"/>
                </a:solidFill>
                <a:latin typeface="Arial Narrow" panose="22635452340000000000" pitchFamily="2"/>
              </a:rPr>
              <a:t>y</a:t>
            </a:r>
            <a:r>
              <a:rPr lang="en-US" sz="1150" spc="90">
                <a:solidFill>
                  <a:srgbClr val="000080"/>
                </a:solidFill>
                <a:latin typeface="Arial Narrow" panose="22635452340000000000" pitchFamily="2"/>
              </a:rPr>
              <a:t>sis</a:t>
            </a:r>
          </a:p>
        </p:txBody>
      </p:sp>
      <p:sp>
        <p:nvSpPr>
          <p:cNvPr id="208" name="Text Placeholder 207"/>
          <p:cNvSpPr>
            <a:spLocks noGrp="1"/>
          </p:cNvSpPr>
          <p:nvPr>
            <p:ph type="body" idx="10"/>
          </p:nvPr>
        </p:nvSpPr>
        <p:spPr>
          <a:xfrm>
            <a:off x="8449945" y="6720840"/>
            <a:ext cx="687070" cy="158750"/>
          </a:xfrm>
          <a:prstGeom prst="rect">
            <a:avLst/>
          </a:prstGeom>
          <a:noFill/>
          <a:ln w="136525" cmpd="sng">
            <a:solidFill>
              <a:srgbClr val="788B50"/>
            </a:solidFill>
            <a:prstDash val="solid"/>
          </a:ln>
        </p:spPr>
        <p:txBody>
          <a:bodyPr lIns="0" tIns="0" rIns="0" bIns="0" anchor="t"/>
          <a:lstStyle/>
          <a:p>
            <a:pPr marL="0" marR="0" indent="0" algn="l">
              <a:lnSpc>
                <a:spcPct val="95999"/>
              </a:lnSpc>
              <a:spcAft>
                <a:spcPts val="0"/>
              </a:spcAft>
            </a:pPr>
            <a:r>
              <a:rPr lang="en-US" sz="1150" spc="90">
                <a:solidFill>
                  <a:srgbClr val="000080"/>
                </a:solidFill>
                <a:latin typeface="Arial Narrow" panose="22635452340000000000" pitchFamily="2"/>
              </a:rPr>
              <a:t>Week #10</a:t>
            </a:r>
          </a:p>
        </p:txBody>
      </p:sp>
      <p:sp>
        <p:nvSpPr>
          <p:cNvPr id="209" name="Text Placeholder 208"/>
          <p:cNvSpPr>
            <a:spLocks noGrp="1"/>
          </p:cNvSpPr>
          <p:nvPr>
            <p:ph type="body" idx="10"/>
          </p:nvPr>
        </p:nvSpPr>
        <p:spPr>
          <a:xfrm>
            <a:off x="100965" y="6720840"/>
            <a:ext cx="8348980" cy="158750"/>
          </a:xfrm>
          <a:prstGeom prst="rect">
            <a:avLst/>
          </a:prstGeom>
          <a:noFill/>
          <a:ln w="133985" cmpd="sng">
            <a:solidFill>
              <a:srgbClr val="408A50"/>
            </a:solidFill>
            <a:prstDash val="solid"/>
          </a:ln>
        </p:spPr>
        <p:txBody>
          <a:bodyPr lIns="0" tIns="0" rIns="0" bIns="0" anchor="t"/>
          <a:lstStyle/>
          <a:p>
            <a:pPr marL="0" marR="0" indent="0" algn="l">
              <a:lnSpc>
                <a:spcPct val="78719"/>
              </a:lnSpc>
              <a:spcAft>
                <a:spcPts val="0"/>
              </a:spcAft>
              <a:tabLst>
                <a:tab pos="5602605" algn="r"/>
              </a:tabLst>
            </a:pPr>
            <a:r>
              <a:rPr lang="en-US" sz="1150" spc="0">
                <a:solidFill>
                  <a:srgbClr val="000080"/>
                </a:solidFill>
                <a:latin typeface="Arial Narrow" panose="22635452340000000000" pitchFamily="2"/>
              </a:rPr>
              <a:t>ENE 104	</a:t>
            </a:r>
            <a:r>
              <a:rPr lang="en-US" sz="1150" spc="90">
                <a:solidFill>
                  <a:srgbClr val="000080"/>
                </a:solidFill>
                <a:latin typeface="Arial Narrow" panose="22635452340000000000" pitchFamily="2"/>
              </a:rPr>
              <a:t>Sinusoidal Stead</a:t>
            </a:r>
            <a:r>
              <a:rPr lang="en-US" sz="1150" spc="90" baseline="-25000">
                <a:solidFill>
                  <a:srgbClr val="000080"/>
                </a:solidFill>
                <a:latin typeface="Arial Narrow" panose="22635452340000000000" pitchFamily="2"/>
              </a:rPr>
              <a:t>y</a:t>
            </a:r>
            <a:r>
              <a:rPr lang="en-US" sz="1150" spc="90">
                <a:solidFill>
                  <a:srgbClr val="000080"/>
                </a:solidFill>
                <a:latin typeface="Arial Narrow" panose="22635452340000000000" pitchFamily="2"/>
              </a:rPr>
              <a:t>-State Anal</a:t>
            </a:r>
            <a:r>
              <a:rPr lang="en-US" sz="1150" spc="90" baseline="-25000">
                <a:solidFill>
                  <a:srgbClr val="000080"/>
                </a:solidFill>
                <a:latin typeface="Arial Narrow" panose="22635452340000000000" pitchFamily="2"/>
              </a:rPr>
              <a:t>y</a:t>
            </a:r>
            <a:r>
              <a:rPr lang="en-US" sz="1150" spc="90">
                <a:solidFill>
                  <a:srgbClr val="000080"/>
                </a:solidFill>
                <a:latin typeface="Arial Narrow" panose="22635452340000000000" pitchFamily="2"/>
              </a:rPr>
              <a:t>sis</a:t>
            </a:r>
          </a:p>
        </p:txBody>
      </p:sp>
      <p:sp>
        <p:nvSpPr>
          <p:cNvPr id="210" name="Text Placeholder 209"/>
          <p:cNvSpPr>
            <a:spLocks noGrp="1"/>
          </p:cNvSpPr>
          <p:nvPr>
            <p:ph type="body" idx="10"/>
          </p:nvPr>
        </p:nvSpPr>
        <p:spPr>
          <a:xfrm>
            <a:off x="8449945" y="6720840"/>
            <a:ext cx="687070" cy="158750"/>
          </a:xfrm>
          <a:prstGeom prst="rect">
            <a:avLst/>
          </a:prstGeom>
          <a:noFill/>
          <a:ln w="136525" cmpd="sng">
            <a:solidFill>
              <a:srgbClr val="788B50"/>
            </a:solidFill>
            <a:prstDash val="solid"/>
          </a:ln>
        </p:spPr>
        <p:txBody>
          <a:bodyPr lIns="0" tIns="0" rIns="0" bIns="0" anchor="t"/>
          <a:lstStyle/>
          <a:p>
            <a:pPr marL="0" marR="0" indent="0" algn="l">
              <a:lnSpc>
                <a:spcPct val="95999"/>
              </a:lnSpc>
              <a:spcAft>
                <a:spcPts val="0"/>
              </a:spcAft>
            </a:pPr>
            <a:r>
              <a:rPr lang="en-US" sz="1150" spc="90">
                <a:solidFill>
                  <a:srgbClr val="000080"/>
                </a:solidFill>
                <a:latin typeface="Arial Narrow" panose="22635452340000000000" pitchFamily="2"/>
              </a:rPr>
              <a:t>Week #10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Text Placeholder 219"/>
          <p:cNvSpPr>
            <a:spLocks noGrp="1"/>
          </p:cNvSpPr>
          <p:nvPr>
            <p:ph type="body" idx="10"/>
          </p:nvPr>
        </p:nvSpPr>
        <p:spPr>
          <a:xfrm>
            <a:off x="100965" y="114300"/>
            <a:ext cx="9006840" cy="569595"/>
          </a:xfrm>
          <a:prstGeom prst="rect">
            <a:avLst/>
          </a:prstGeom>
          <a:noFill/>
          <a:ln w="128905" cmpd="sng">
            <a:solidFill>
              <a:srgbClr val="386AD6"/>
            </a:solidFill>
            <a:prstDash val="solid"/>
          </a:ln>
        </p:spPr>
        <p:txBody>
          <a:bodyPr lIns="0" tIns="0" rIns="0" bIns="0" anchor="t"/>
          <a:lstStyle/>
          <a:p>
            <a:pPr marL="640080" marR="0" indent="0" algn="l">
              <a:lnSpc>
                <a:spcPts val="3200"/>
              </a:lnSpc>
              <a:spcAft>
                <a:spcPts val="0"/>
              </a:spcAft>
              <a:tabLst>
                <a:tab pos="8949055" algn="r"/>
              </a:tabLst>
            </a:pPr>
            <a:r>
              <a:rPr lang="en-US" sz="3600" spc="-30">
                <a:solidFill>
                  <a:srgbClr val="0066FF"/>
                </a:solidFill>
                <a:latin typeface="Verdana" panose="22635452340000000000" pitchFamily="2"/>
              </a:rPr>
              <a:t>The Complex Forcing Fn:	</a:t>
            </a:r>
            <a:r>
              <a:rPr lang="en-US" sz="1150" b="1" spc="0">
                <a:solidFill>
                  <a:srgbClr val="000080"/>
                </a:solidFill>
                <a:latin typeface="Arial Narrow" panose="22635452340000000000" pitchFamily="2"/>
              </a:rPr>
              <a:t>Page 13</a:t>
            </a:r>
          </a:p>
        </p:txBody>
      </p:sp>
      <p:sp>
        <p:nvSpPr>
          <p:cNvPr id="221" name="Text Placeholder 220"/>
          <p:cNvSpPr>
            <a:spLocks noGrp="1"/>
          </p:cNvSpPr>
          <p:nvPr>
            <p:ph type="body" idx="10"/>
          </p:nvPr>
        </p:nvSpPr>
        <p:spPr>
          <a:xfrm>
            <a:off x="100965" y="114300"/>
            <a:ext cx="9006840" cy="569595"/>
          </a:xfrm>
          <a:prstGeom prst="rect">
            <a:avLst/>
          </a:prstGeom>
          <a:noFill/>
          <a:ln w="128905" cmpd="sng">
            <a:solidFill>
              <a:srgbClr val="386AD6"/>
            </a:solidFill>
            <a:prstDash val="solid"/>
          </a:ln>
        </p:spPr>
        <p:txBody>
          <a:bodyPr lIns="0" tIns="0" rIns="0" bIns="0" anchor="t"/>
          <a:lstStyle/>
          <a:p>
            <a:pPr marL="640080" marR="0" indent="0" algn="l">
              <a:lnSpc>
                <a:spcPts val="3200"/>
              </a:lnSpc>
              <a:spcAft>
                <a:spcPts val="0"/>
              </a:spcAft>
              <a:tabLst>
                <a:tab pos="8949055" algn="r"/>
              </a:tabLst>
            </a:pPr>
            <a:r>
              <a:rPr lang="en-US" sz="3600" spc="-30">
                <a:solidFill>
                  <a:srgbClr val="0066FF"/>
                </a:solidFill>
                <a:latin typeface="Verdana" panose="22635452340000000000" pitchFamily="2"/>
              </a:rPr>
              <a:t>The Complex Forcing Fn:	</a:t>
            </a:r>
            <a:r>
              <a:rPr lang="en-US" sz="1150" b="1" spc="0">
                <a:solidFill>
                  <a:srgbClr val="000080"/>
                </a:solidFill>
                <a:latin typeface="Arial Narrow" panose="22635452340000000000" pitchFamily="2"/>
              </a:rPr>
              <a:t>Page 13</a:t>
            </a:r>
          </a:p>
        </p:txBody>
      </p:sp>
      <p:sp>
        <p:nvSpPr>
          <p:cNvPr id="222" name="Text Placeholder 221"/>
          <p:cNvSpPr>
            <a:spLocks noGrp="1"/>
          </p:cNvSpPr>
          <p:nvPr>
            <p:ph type="body" idx="10"/>
          </p:nvPr>
        </p:nvSpPr>
        <p:spPr>
          <a:xfrm>
            <a:off x="100965" y="6720840"/>
            <a:ext cx="8348980" cy="158750"/>
          </a:xfrm>
          <a:prstGeom prst="rect">
            <a:avLst/>
          </a:prstGeom>
          <a:noFill/>
          <a:ln w="133985" cmpd="sng">
            <a:solidFill>
              <a:srgbClr val="408A50"/>
            </a:solidFill>
            <a:prstDash val="solid"/>
          </a:ln>
        </p:spPr>
        <p:txBody>
          <a:bodyPr lIns="0" tIns="0" rIns="0" bIns="0" anchor="t"/>
          <a:lstStyle/>
          <a:p>
            <a:pPr marL="0" marR="0" indent="0" algn="l">
              <a:lnSpc>
                <a:spcPct val="78719"/>
              </a:lnSpc>
              <a:spcAft>
                <a:spcPts val="0"/>
              </a:spcAft>
              <a:tabLst>
                <a:tab pos="5602605" algn="r"/>
              </a:tabLst>
            </a:pPr>
            <a:r>
              <a:rPr lang="en-US" sz="1150" spc="0">
                <a:solidFill>
                  <a:srgbClr val="000080"/>
                </a:solidFill>
                <a:latin typeface="Arial Narrow" panose="22635452340000000000" pitchFamily="2"/>
              </a:rPr>
              <a:t>ENE 104	</a:t>
            </a:r>
            <a:r>
              <a:rPr lang="en-US" sz="1150" spc="90">
                <a:solidFill>
                  <a:srgbClr val="000080"/>
                </a:solidFill>
                <a:latin typeface="Arial Narrow" panose="22635452340000000000" pitchFamily="2"/>
              </a:rPr>
              <a:t>Sinusoidal Stead</a:t>
            </a:r>
            <a:r>
              <a:rPr lang="en-US" sz="1150" spc="90" baseline="-25000">
                <a:solidFill>
                  <a:srgbClr val="000080"/>
                </a:solidFill>
                <a:latin typeface="Arial Narrow" panose="22635452340000000000" pitchFamily="2"/>
              </a:rPr>
              <a:t>y</a:t>
            </a:r>
            <a:r>
              <a:rPr lang="en-US" sz="1150" spc="90">
                <a:solidFill>
                  <a:srgbClr val="000080"/>
                </a:solidFill>
                <a:latin typeface="Arial Narrow" panose="22635452340000000000" pitchFamily="2"/>
              </a:rPr>
              <a:t>-State Anal</a:t>
            </a:r>
            <a:r>
              <a:rPr lang="en-US" sz="1150" spc="90" baseline="-25000">
                <a:solidFill>
                  <a:srgbClr val="000080"/>
                </a:solidFill>
                <a:latin typeface="Arial Narrow" panose="22635452340000000000" pitchFamily="2"/>
              </a:rPr>
              <a:t>y</a:t>
            </a:r>
            <a:r>
              <a:rPr lang="en-US" sz="1150" spc="90">
                <a:solidFill>
                  <a:srgbClr val="000080"/>
                </a:solidFill>
                <a:latin typeface="Arial Narrow" panose="22635452340000000000" pitchFamily="2"/>
              </a:rPr>
              <a:t>sis</a:t>
            </a:r>
          </a:p>
        </p:txBody>
      </p:sp>
      <p:sp>
        <p:nvSpPr>
          <p:cNvPr id="223" name="Text Placeholder 222"/>
          <p:cNvSpPr>
            <a:spLocks noGrp="1"/>
          </p:cNvSpPr>
          <p:nvPr>
            <p:ph type="body" idx="10"/>
          </p:nvPr>
        </p:nvSpPr>
        <p:spPr>
          <a:xfrm>
            <a:off x="8449945" y="6720840"/>
            <a:ext cx="687070" cy="158750"/>
          </a:xfrm>
          <a:prstGeom prst="rect">
            <a:avLst/>
          </a:prstGeom>
          <a:noFill/>
          <a:ln w="136525" cmpd="sng">
            <a:solidFill>
              <a:srgbClr val="788B50"/>
            </a:solidFill>
            <a:prstDash val="solid"/>
          </a:ln>
        </p:spPr>
        <p:txBody>
          <a:bodyPr lIns="0" tIns="0" rIns="0" bIns="0" anchor="t"/>
          <a:lstStyle/>
          <a:p>
            <a:pPr marL="0" marR="0" indent="0" algn="l">
              <a:lnSpc>
                <a:spcPct val="95999"/>
              </a:lnSpc>
              <a:spcAft>
                <a:spcPts val="0"/>
              </a:spcAft>
            </a:pPr>
            <a:r>
              <a:rPr lang="en-US" sz="1150" spc="90">
                <a:solidFill>
                  <a:srgbClr val="000080"/>
                </a:solidFill>
                <a:latin typeface="Arial Narrow" panose="22635452340000000000" pitchFamily="2"/>
              </a:rPr>
              <a:t>Week #10</a:t>
            </a:r>
          </a:p>
        </p:txBody>
      </p:sp>
      <p:sp>
        <p:nvSpPr>
          <p:cNvPr id="224" name="Text Placeholder 223"/>
          <p:cNvSpPr>
            <a:spLocks noGrp="1"/>
          </p:cNvSpPr>
          <p:nvPr>
            <p:ph type="body" idx="10"/>
          </p:nvPr>
        </p:nvSpPr>
        <p:spPr>
          <a:xfrm>
            <a:off x="100965" y="6720840"/>
            <a:ext cx="8348980" cy="158750"/>
          </a:xfrm>
          <a:prstGeom prst="rect">
            <a:avLst/>
          </a:prstGeom>
          <a:noFill/>
          <a:ln w="133985" cmpd="sng">
            <a:solidFill>
              <a:srgbClr val="408A50"/>
            </a:solidFill>
            <a:prstDash val="solid"/>
          </a:ln>
        </p:spPr>
        <p:txBody>
          <a:bodyPr lIns="0" tIns="0" rIns="0" bIns="0" anchor="t"/>
          <a:lstStyle/>
          <a:p>
            <a:pPr marL="0" marR="0" indent="0" algn="l">
              <a:lnSpc>
                <a:spcPct val="78719"/>
              </a:lnSpc>
              <a:spcAft>
                <a:spcPts val="0"/>
              </a:spcAft>
              <a:tabLst>
                <a:tab pos="5602605" algn="r"/>
              </a:tabLst>
            </a:pPr>
            <a:r>
              <a:rPr lang="en-US" sz="1150" spc="0">
                <a:solidFill>
                  <a:srgbClr val="000080"/>
                </a:solidFill>
                <a:latin typeface="Arial Narrow" panose="22635452340000000000" pitchFamily="2"/>
              </a:rPr>
              <a:t>ENE 104	</a:t>
            </a:r>
            <a:r>
              <a:rPr lang="en-US" sz="1150" spc="90">
                <a:solidFill>
                  <a:srgbClr val="000080"/>
                </a:solidFill>
                <a:latin typeface="Arial Narrow" panose="22635452340000000000" pitchFamily="2"/>
              </a:rPr>
              <a:t>Sinusoidal Stead</a:t>
            </a:r>
            <a:r>
              <a:rPr lang="en-US" sz="1150" spc="90" baseline="-25000">
                <a:solidFill>
                  <a:srgbClr val="000080"/>
                </a:solidFill>
                <a:latin typeface="Arial Narrow" panose="22635452340000000000" pitchFamily="2"/>
              </a:rPr>
              <a:t>y</a:t>
            </a:r>
            <a:r>
              <a:rPr lang="en-US" sz="1150" spc="90">
                <a:solidFill>
                  <a:srgbClr val="000080"/>
                </a:solidFill>
                <a:latin typeface="Arial Narrow" panose="22635452340000000000" pitchFamily="2"/>
              </a:rPr>
              <a:t>-State Anal</a:t>
            </a:r>
            <a:r>
              <a:rPr lang="en-US" sz="1150" spc="90" baseline="-25000">
                <a:solidFill>
                  <a:srgbClr val="000080"/>
                </a:solidFill>
                <a:latin typeface="Arial Narrow" panose="22635452340000000000" pitchFamily="2"/>
              </a:rPr>
              <a:t>y</a:t>
            </a:r>
            <a:r>
              <a:rPr lang="en-US" sz="1150" spc="90">
                <a:solidFill>
                  <a:srgbClr val="000080"/>
                </a:solidFill>
                <a:latin typeface="Arial Narrow" panose="22635452340000000000" pitchFamily="2"/>
              </a:rPr>
              <a:t>sis</a:t>
            </a:r>
          </a:p>
        </p:txBody>
      </p:sp>
      <p:sp>
        <p:nvSpPr>
          <p:cNvPr id="225" name="Text Placeholder 224"/>
          <p:cNvSpPr>
            <a:spLocks noGrp="1"/>
          </p:cNvSpPr>
          <p:nvPr>
            <p:ph type="body" idx="10"/>
          </p:nvPr>
        </p:nvSpPr>
        <p:spPr>
          <a:xfrm>
            <a:off x="8449945" y="6720840"/>
            <a:ext cx="687070" cy="158750"/>
          </a:xfrm>
          <a:prstGeom prst="rect">
            <a:avLst/>
          </a:prstGeom>
          <a:noFill/>
          <a:ln w="136525" cmpd="sng">
            <a:solidFill>
              <a:srgbClr val="788B50"/>
            </a:solidFill>
            <a:prstDash val="solid"/>
          </a:ln>
        </p:spPr>
        <p:txBody>
          <a:bodyPr lIns="0" tIns="0" rIns="0" bIns="0" anchor="t"/>
          <a:lstStyle/>
          <a:p>
            <a:pPr marL="0" marR="0" indent="0" algn="l">
              <a:lnSpc>
                <a:spcPct val="95999"/>
              </a:lnSpc>
              <a:spcAft>
                <a:spcPts val="0"/>
              </a:spcAft>
            </a:pPr>
            <a:r>
              <a:rPr lang="en-US" sz="1150" spc="90">
                <a:solidFill>
                  <a:srgbClr val="000080"/>
                </a:solidFill>
                <a:latin typeface="Arial Narrow" panose="22635452340000000000" pitchFamily="2"/>
              </a:rPr>
              <a:t>Week #10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5" r:id="rId6"/>
    <p:sldLayoutId id="2147483656" r:id="rId7"/>
    <p:sldLayoutId id="2147483667" r:id="rId8"/>
    <p:sldLayoutId id="2147483668" r:id="rId9"/>
    <p:sldLayoutId id="2147483679" r:id="rId10"/>
    <p:sldLayoutId id="2147483680" r:id="rId11"/>
    <p:sldLayoutId id="2147483682" r:id="rId12"/>
    <p:sldLayoutId id="2147483686" r:id="rId13"/>
    <p:sldLayoutId id="2147483687" r:id="rId14"/>
    <p:sldLayoutId id="2147483688" r:id="rId15"/>
    <p:sldLayoutId id="2147483689" r:id="rId16"/>
    <p:sldLayoutId id="2147483690" r:id="rId17"/>
    <p:sldLayoutId id="2147483691" r:id="rId18"/>
    <p:sldLayoutId id="2147483693" r:id="rId19"/>
    <p:sldLayoutId id="2147483694" r:id="rId20"/>
    <p:sldLayoutId id="2147483695" r:id="rId21"/>
    <p:sldLayoutId id="2147483696" r:id="rId22"/>
    <p:sldLayoutId id="2147483697" r:id="rId23"/>
    <p:sldLayoutId id="2147483698" r:id="rId24"/>
    <p:sldLayoutId id="2147483699" r:id="rId25"/>
    <p:sldLayoutId id="2147483700" r:id="rId26"/>
    <p:sldLayoutId id="2147483705" r:id="rId27"/>
    <p:sldLayoutId id="2147483708" r:id="rId28"/>
    <p:sldLayoutId id="2147483709" r:id="rId29"/>
    <p:sldLayoutId id="2147483712" r:id="rId30"/>
    <p:sldLayoutId id="2147483713" r:id="rId31"/>
    <p:sldLayoutId id="2147483714" r:id="rId32"/>
    <p:sldLayoutId id="2147483715" r:id="rId33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5" Type="http://schemas.openxmlformats.org/officeDocument/2006/relationships/image" Target="../media/image32.pn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10" Type="http://schemas.openxmlformats.org/officeDocument/2006/relationships/image" Target="../media/image56.png"/><Relationship Id="rId4" Type="http://schemas.openxmlformats.org/officeDocument/2006/relationships/image" Target="../media/image50.png"/><Relationship Id="rId9" Type="http://schemas.openxmlformats.org/officeDocument/2006/relationships/image" Target="../media/image5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6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7" Type="http://schemas.openxmlformats.org/officeDocument/2006/relationships/image" Target="../media/image6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3" Type="http://schemas.openxmlformats.org/officeDocument/2006/relationships/image" Target="../media/image69.png"/><Relationship Id="rId7" Type="http://schemas.openxmlformats.org/officeDocument/2006/relationships/image" Target="../media/image7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70.png"/><Relationship Id="rId9" Type="http://schemas.openxmlformats.org/officeDocument/2006/relationships/image" Target="../media/image7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3" Type="http://schemas.openxmlformats.org/officeDocument/2006/relationships/image" Target="../media/image76.png"/><Relationship Id="rId7" Type="http://schemas.openxmlformats.org/officeDocument/2006/relationships/image" Target="../media/image8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79.png"/><Relationship Id="rId5" Type="http://schemas.openxmlformats.org/officeDocument/2006/relationships/image" Target="../media/image78.png"/><Relationship Id="rId4" Type="http://schemas.openxmlformats.org/officeDocument/2006/relationships/image" Target="../media/image77.png"/><Relationship Id="rId9" Type="http://schemas.openxmlformats.org/officeDocument/2006/relationships/image" Target="../media/image8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79.png"/><Relationship Id="rId5" Type="http://schemas.openxmlformats.org/officeDocument/2006/relationships/image" Target="../media/image78.png"/><Relationship Id="rId4" Type="http://schemas.openxmlformats.org/officeDocument/2006/relationships/image" Target="../media/image8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8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91.png"/><Relationship Id="rId5" Type="http://schemas.openxmlformats.org/officeDocument/2006/relationships/image" Target="../media/image90.png"/><Relationship Id="rId4" Type="http://schemas.openxmlformats.org/officeDocument/2006/relationships/image" Target="../media/image8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9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99.png"/><Relationship Id="rId4" Type="http://schemas.openxmlformats.org/officeDocument/2006/relationships/image" Target="../media/image9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0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0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10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108.png"/><Relationship Id="rId4" Type="http://schemas.openxmlformats.org/officeDocument/2006/relationships/image" Target="../media/image107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4.png"/><Relationship Id="rId3" Type="http://schemas.openxmlformats.org/officeDocument/2006/relationships/image" Target="../media/image109.png"/><Relationship Id="rId7" Type="http://schemas.openxmlformats.org/officeDocument/2006/relationships/image" Target="../media/image11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112.png"/><Relationship Id="rId5" Type="http://schemas.openxmlformats.org/officeDocument/2006/relationships/image" Target="../media/image111.png"/><Relationship Id="rId4" Type="http://schemas.openxmlformats.org/officeDocument/2006/relationships/image" Target="../media/image11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118.png"/><Relationship Id="rId5" Type="http://schemas.openxmlformats.org/officeDocument/2006/relationships/image" Target="../media/image117.png"/><Relationship Id="rId4" Type="http://schemas.openxmlformats.org/officeDocument/2006/relationships/image" Target="../media/image11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19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9.png"/><Relationship Id="rId3" Type="http://schemas.openxmlformats.org/officeDocument/2006/relationships/image" Target="../media/image120.png"/><Relationship Id="rId7" Type="http://schemas.openxmlformats.org/officeDocument/2006/relationships/image" Target="../media/image124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23.png"/><Relationship Id="rId5" Type="http://schemas.openxmlformats.org/officeDocument/2006/relationships/image" Target="../media/image122.png"/><Relationship Id="rId4" Type="http://schemas.openxmlformats.org/officeDocument/2006/relationships/image" Target="../media/image121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0.png"/><Relationship Id="rId3" Type="http://schemas.openxmlformats.org/officeDocument/2006/relationships/image" Target="../media/image125.png"/><Relationship Id="rId7" Type="http://schemas.openxmlformats.org/officeDocument/2006/relationships/image" Target="../media/image129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28.png"/><Relationship Id="rId11" Type="http://schemas.openxmlformats.org/officeDocument/2006/relationships/image" Target="../media/image133.png"/><Relationship Id="rId5" Type="http://schemas.openxmlformats.org/officeDocument/2006/relationships/image" Target="../media/image127.png"/><Relationship Id="rId10" Type="http://schemas.openxmlformats.org/officeDocument/2006/relationships/image" Target="../media/image132.png"/><Relationship Id="rId4" Type="http://schemas.openxmlformats.org/officeDocument/2006/relationships/image" Target="../media/image126.png"/><Relationship Id="rId9" Type="http://schemas.openxmlformats.org/officeDocument/2006/relationships/image" Target="../media/image131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137.png"/><Relationship Id="rId5" Type="http://schemas.openxmlformats.org/officeDocument/2006/relationships/image" Target="../media/image136.png"/><Relationship Id="rId4" Type="http://schemas.openxmlformats.org/officeDocument/2006/relationships/image" Target="../media/image13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8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137.png"/><Relationship Id="rId5" Type="http://schemas.openxmlformats.org/officeDocument/2006/relationships/image" Target="../media/image136.png"/><Relationship Id="rId4" Type="http://schemas.openxmlformats.org/officeDocument/2006/relationships/image" Target="../media/image135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5" Type="http://schemas.openxmlformats.org/officeDocument/2006/relationships/image" Target="../media/image2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bject 2"/>
          <p:cNvSpPr/>
          <p:nvPr/>
        </p:nvSpPr>
        <p:spPr>
          <a:xfrm>
            <a:off x="0" y="0"/>
            <a:ext cx="762000" cy="6857999"/>
          </a:xfrm>
          <a:custGeom>
            <a:avLst/>
            <a:gdLst/>
            <a:ahLst/>
            <a:cxnLst/>
            <a:rect l="l" t="t" r="r" b="b"/>
            <a:pathLst>
              <a:path w="762000" h="6857999">
                <a:moveTo>
                  <a:pt x="0" y="6858000"/>
                </a:moveTo>
                <a:lnTo>
                  <a:pt x="762000" y="6858000"/>
                </a:lnTo>
                <a:lnTo>
                  <a:pt x="762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99CC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3"/>
          <p:cNvSpPr/>
          <p:nvPr/>
        </p:nvSpPr>
        <p:spPr>
          <a:xfrm>
            <a:off x="457200" y="0"/>
            <a:ext cx="2743200" cy="1166876"/>
          </a:xfrm>
          <a:custGeom>
            <a:avLst/>
            <a:gdLst/>
            <a:ahLst/>
            <a:cxnLst/>
            <a:rect l="l" t="t" r="r" b="b"/>
            <a:pathLst>
              <a:path w="2743200" h="1166876">
                <a:moveTo>
                  <a:pt x="2743200" y="0"/>
                </a:moveTo>
                <a:lnTo>
                  <a:pt x="0" y="0"/>
                </a:lnTo>
                <a:lnTo>
                  <a:pt x="0" y="1166876"/>
                </a:lnTo>
                <a:lnTo>
                  <a:pt x="304800" y="1166876"/>
                </a:lnTo>
                <a:lnTo>
                  <a:pt x="305536" y="1049168"/>
                </a:lnTo>
                <a:lnTo>
                  <a:pt x="306703" y="1037854"/>
                </a:lnTo>
                <a:lnTo>
                  <a:pt x="314592" y="990597"/>
                </a:lnTo>
                <a:lnTo>
                  <a:pt x="326171" y="951084"/>
                </a:lnTo>
                <a:lnTo>
                  <a:pt x="342021" y="914363"/>
                </a:lnTo>
                <a:lnTo>
                  <a:pt x="361313" y="881014"/>
                </a:lnTo>
                <a:lnTo>
                  <a:pt x="384898" y="849523"/>
                </a:lnTo>
                <a:lnTo>
                  <a:pt x="413489" y="822382"/>
                </a:lnTo>
                <a:lnTo>
                  <a:pt x="446845" y="799486"/>
                </a:lnTo>
                <a:lnTo>
                  <a:pt x="488950" y="776351"/>
                </a:lnTo>
                <a:lnTo>
                  <a:pt x="561975" y="762000"/>
                </a:lnTo>
                <a:lnTo>
                  <a:pt x="2743200" y="762000"/>
                </a:lnTo>
                <a:lnTo>
                  <a:pt x="2743200" y="0"/>
                </a:lnTo>
                <a:close/>
              </a:path>
              <a:path w="2743200" h="1166876">
                <a:moveTo>
                  <a:pt x="2743200" y="762000"/>
                </a:moveTo>
                <a:lnTo>
                  <a:pt x="561975" y="762000"/>
                </a:lnTo>
                <a:lnTo>
                  <a:pt x="603250" y="765175"/>
                </a:lnTo>
                <a:lnTo>
                  <a:pt x="2743200" y="762000"/>
                </a:lnTo>
                <a:close/>
              </a:path>
            </a:pathLst>
          </a:custGeom>
          <a:solidFill>
            <a:srgbClr val="99CC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7"/>
          <p:cNvSpPr/>
          <p:nvPr/>
        </p:nvSpPr>
        <p:spPr>
          <a:xfrm>
            <a:off x="661987" y="2131948"/>
            <a:ext cx="7799387" cy="1650"/>
          </a:xfrm>
          <a:custGeom>
            <a:avLst/>
            <a:gdLst/>
            <a:ahLst/>
            <a:cxnLst/>
            <a:rect l="l" t="t" r="r" b="b"/>
            <a:pathLst>
              <a:path w="7799387" h="1650">
                <a:moveTo>
                  <a:pt x="0" y="0"/>
                </a:moveTo>
                <a:lnTo>
                  <a:pt x="7799387" y="1650"/>
                </a:lnTo>
              </a:path>
            </a:pathLst>
          </a:custGeom>
          <a:ln w="36719">
            <a:solidFill>
              <a:srgbClr val="33336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8"/>
          <p:cNvSpPr/>
          <p:nvPr/>
        </p:nvSpPr>
        <p:spPr>
          <a:xfrm>
            <a:off x="661987" y="471551"/>
            <a:ext cx="7799387" cy="1524"/>
          </a:xfrm>
          <a:custGeom>
            <a:avLst/>
            <a:gdLst/>
            <a:ahLst/>
            <a:cxnLst/>
            <a:rect l="l" t="t" r="r" b="b"/>
            <a:pathLst>
              <a:path w="7799387" h="1524">
                <a:moveTo>
                  <a:pt x="0" y="0"/>
                </a:moveTo>
                <a:lnTo>
                  <a:pt x="7799387" y="1524"/>
                </a:lnTo>
              </a:path>
            </a:pathLst>
          </a:custGeom>
          <a:ln w="36719">
            <a:solidFill>
              <a:srgbClr val="33336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Text Placeholder 6"/>
          <p:cNvSpPr>
            <a:spLocks noGrp="1"/>
          </p:cNvSpPr>
          <p:nvPr>
            <p:ph type="body" idx="4294967295"/>
          </p:nvPr>
        </p:nvSpPr>
        <p:spPr>
          <a:xfrm>
            <a:off x="827584" y="1052736"/>
            <a:ext cx="7992888" cy="94488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lIns="0" tIns="0" rIns="0" bIns="0" anchor="t"/>
          <a:lstStyle/>
          <a:p>
            <a:pPr marL="1828800" marR="0" indent="0" algn="l">
              <a:lnSpc>
                <a:spcPct val="82559"/>
              </a:lnSpc>
              <a:spcAft>
                <a:spcPts val="0"/>
              </a:spcAft>
            </a:pPr>
            <a:r>
              <a:rPr lang="en-US" sz="3600" b="1" spc="-50" dirty="0" smtClean="0">
                <a:solidFill>
                  <a:srgbClr val="0000FF"/>
                </a:solidFill>
                <a:latin typeface="Tahoma" panose="22635452340000000000" pitchFamily="2"/>
              </a:rPr>
              <a:t>Chapter 10:</a:t>
            </a:r>
          </a:p>
          <a:p>
            <a:pPr marL="720000" marR="0" indent="0" algn="l">
              <a:lnSpc>
                <a:spcPct val="82559"/>
              </a:lnSpc>
              <a:spcAft>
                <a:spcPts val="0"/>
              </a:spcAft>
            </a:pPr>
            <a:r>
              <a:rPr lang="en-US" sz="3600" spc="0" dirty="0" smtClean="0">
                <a:solidFill>
                  <a:srgbClr val="0000FF"/>
                </a:solidFill>
                <a:latin typeface="Tahoma" panose="22635452340000000000" pitchFamily="2"/>
              </a:rPr>
              <a:t>Sinusoidal Steady-State Analysis</a:t>
            </a:r>
            <a:endParaRPr lang="en-US" sz="3600" b="1" spc="-50" dirty="0" smtClean="0">
              <a:solidFill>
                <a:srgbClr val="0000FF"/>
              </a:solidFill>
              <a:latin typeface="Tahoma" panose="22635452340000000000" pitchFamily="2"/>
            </a:endParaRPr>
          </a:p>
        </p:txBody>
      </p:sp>
      <p:sp>
        <p:nvSpPr>
          <p:cNvPr id="23" name="Slide Number Placeholder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0D37CE-DCAA-4FEA-92DC-261DA4099A35}" type="slidenum">
              <a:rPr kumimoji="0" lang="en-AU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A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Text Placeholder 203"/>
          <p:cNvSpPr>
            <a:spLocks noGrp="1"/>
          </p:cNvSpPr>
          <p:nvPr>
            <p:ph type="body" idx="10"/>
          </p:nvPr>
        </p:nvSpPr>
        <p:spPr>
          <a:xfrm>
            <a:off x="100965" y="195109"/>
            <a:ext cx="9006840" cy="569595"/>
          </a:xfrm>
          <a:prstGeom prst="rect">
            <a:avLst/>
          </a:prstGeom>
          <a:noFill/>
          <a:ln w="128905" cmpd="sng">
            <a:noFill/>
            <a:prstDash val="solid"/>
          </a:ln>
        </p:spPr>
        <p:txBody>
          <a:bodyPr lIns="0" tIns="0" rIns="0" bIns="0" anchor="t"/>
          <a:lstStyle/>
          <a:p>
            <a:pPr marL="640080" marR="0" indent="0" algn="l">
              <a:lnSpc>
                <a:spcPts val="3200"/>
              </a:lnSpc>
              <a:spcAft>
                <a:spcPts val="0"/>
              </a:spcAft>
              <a:tabLst>
                <a:tab pos="8949055" algn="r"/>
              </a:tabLst>
            </a:pPr>
            <a:r>
              <a:rPr lang="en-US" sz="3600" spc="-30" dirty="0">
                <a:solidFill>
                  <a:srgbClr val="0066FF"/>
                </a:solidFill>
                <a:latin typeface="Verdana" panose="22635452340000000000" pitchFamily="2"/>
              </a:rPr>
              <a:t>The Complex </a:t>
            </a:r>
            <a:r>
              <a:rPr lang="en-US" sz="3600" spc="-30" dirty="0" smtClean="0">
                <a:solidFill>
                  <a:srgbClr val="0066FF"/>
                </a:solidFill>
                <a:latin typeface="Verdana" panose="22635452340000000000" pitchFamily="2"/>
              </a:rPr>
              <a:t>Function:</a:t>
            </a:r>
            <a:r>
              <a:rPr lang="en-US" sz="3600" spc="-30" dirty="0">
                <a:solidFill>
                  <a:srgbClr val="0066FF"/>
                </a:solidFill>
                <a:latin typeface="Verdana" panose="22635452340000000000" pitchFamily="2"/>
              </a:rPr>
              <a:t>	</a:t>
            </a:r>
            <a:endParaRPr lang="en-US" sz="1150" b="1" spc="0" dirty="0">
              <a:solidFill>
                <a:srgbClr val="000080"/>
              </a:solidFill>
              <a:latin typeface="Arial Narrow" panose="22635452340000000000" pitchFamily="2"/>
            </a:endParaRPr>
          </a:p>
        </p:txBody>
      </p:sp>
      <p:cxnSp>
        <p:nvCxnSpPr>
          <p:cNvPr id="217" name="Straight Connector 216"/>
          <p:cNvCxnSpPr/>
          <p:nvPr/>
        </p:nvCxnSpPr>
        <p:spPr>
          <a:xfrm>
            <a:off x="467544" y="692696"/>
            <a:ext cx="7803515" cy="0"/>
          </a:xfrm>
          <a:prstGeom prst="line">
            <a:avLst/>
          </a:prstGeom>
          <a:ln w="36830" cmpd="sng">
            <a:solidFill>
              <a:srgbClr val="333366"/>
            </a:solidFill>
          </a:ln>
        </p:spPr>
      </p:cxnSp>
      <p:sp>
        <p:nvSpPr>
          <p:cNvPr id="23" name="Rectangle 22"/>
          <p:cNvSpPr/>
          <p:nvPr/>
        </p:nvSpPr>
        <p:spPr>
          <a:xfrm>
            <a:off x="35496" y="836712"/>
            <a:ext cx="84249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Arial" panose="22635452340000000000" pitchFamily="2"/>
              </a:rPr>
              <a:t>‒ </a:t>
            </a:r>
            <a:r>
              <a:rPr lang="en-AU" sz="2400" dirty="0" smtClean="0">
                <a:latin typeface="Times New Roman" pitchFamily="18" charset="0"/>
                <a:cs typeface="Times New Roman" pitchFamily="18" charset="0"/>
              </a:rPr>
              <a:t>A relationship between time-varying sinusoidal functions and complex numbers is Euler's equation, which for our purposes is written as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2060848"/>
            <a:ext cx="3691870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Rectangle 25"/>
          <p:cNvSpPr/>
          <p:nvPr/>
        </p:nvSpPr>
        <p:spPr>
          <a:xfrm>
            <a:off x="35496" y="2823319"/>
            <a:ext cx="92170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Arial" panose="22635452340000000000" pitchFamily="2"/>
              </a:rPr>
              <a:t>‒ </a:t>
            </a:r>
            <a:r>
              <a:rPr lang="en-AU" sz="2400" dirty="0" smtClean="0">
                <a:latin typeface="Times New Roman" pitchFamily="18" charset="0"/>
                <a:cs typeface="Times New Roman" pitchFamily="18" charset="0"/>
              </a:rPr>
              <a:t>This complex function has a real part and an imaginary part: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755576" y="3641299"/>
            <a:ext cx="6216091" cy="1443885"/>
            <a:chOff x="755576" y="3068960"/>
            <a:chExt cx="6216091" cy="1443885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27584" y="3140968"/>
              <a:ext cx="2524070" cy="432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211960" y="3068960"/>
              <a:ext cx="2759707" cy="5040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843808" y="4077072"/>
              <a:ext cx="1296144" cy="4357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" name="Rectangle 30"/>
            <p:cNvSpPr/>
            <p:nvPr/>
          </p:nvSpPr>
          <p:spPr>
            <a:xfrm>
              <a:off x="755576" y="4005064"/>
              <a:ext cx="158248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AU" sz="2400" dirty="0" smtClean="0">
                  <a:latin typeface="Times New Roman" pitchFamily="18" charset="0"/>
                  <a:cs typeface="Times New Roman" pitchFamily="18" charset="0"/>
                </a:rPr>
                <a:t>Recall that </a:t>
              </a:r>
              <a:endParaRPr lang="en-A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251520" y="548680"/>
            <a:ext cx="87129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Arial" panose="22635452340000000000" pitchFamily="2"/>
              </a:rPr>
              <a:t>‒ </a:t>
            </a:r>
            <a:r>
              <a:rPr lang="en-AU" sz="2400" dirty="0" smtClean="0">
                <a:latin typeface="Times New Roman" pitchFamily="18" charset="0"/>
                <a:cs typeface="Times New Roman" pitchFamily="18" charset="0"/>
              </a:rPr>
              <a:t>A complex number </a:t>
            </a:r>
            <a:r>
              <a:rPr lang="en-AU" sz="2400" b="1" dirty="0" smtClean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AU" sz="2400" dirty="0" smtClean="0">
                <a:latin typeface="Times New Roman" pitchFamily="18" charset="0"/>
                <a:cs typeface="Times New Roman" pitchFamily="18" charset="0"/>
              </a:rPr>
              <a:t> can be written in rectangular form as</a:t>
            </a:r>
          </a:p>
        </p:txBody>
      </p:sp>
      <p:sp>
        <p:nvSpPr>
          <p:cNvPr id="21" name="Text Placeholder 203"/>
          <p:cNvSpPr>
            <a:spLocks noGrp="1"/>
          </p:cNvSpPr>
          <p:nvPr>
            <p:ph type="body" idx="10"/>
          </p:nvPr>
        </p:nvSpPr>
        <p:spPr>
          <a:xfrm>
            <a:off x="100965" y="114300"/>
            <a:ext cx="9006840" cy="569595"/>
          </a:xfrm>
          <a:prstGeom prst="rect">
            <a:avLst/>
          </a:prstGeom>
          <a:noFill/>
          <a:ln w="128905" cmpd="sng">
            <a:noFill/>
            <a:prstDash val="solid"/>
          </a:ln>
        </p:spPr>
        <p:txBody>
          <a:bodyPr lIns="0" tIns="0" rIns="0" bIns="0" anchor="t"/>
          <a:lstStyle/>
          <a:p>
            <a:pPr marL="640080" marR="0" indent="0" algn="l">
              <a:lnSpc>
                <a:spcPts val="3200"/>
              </a:lnSpc>
              <a:spcAft>
                <a:spcPts val="0"/>
              </a:spcAft>
              <a:tabLst>
                <a:tab pos="8949055" algn="r"/>
              </a:tabLst>
            </a:pPr>
            <a:r>
              <a:rPr lang="en-US" sz="3600" spc="-30" dirty="0">
                <a:solidFill>
                  <a:srgbClr val="0066FF"/>
                </a:solidFill>
                <a:latin typeface="Verdana" panose="22635452340000000000" pitchFamily="2"/>
              </a:rPr>
              <a:t>The Complex </a:t>
            </a:r>
            <a:r>
              <a:rPr lang="en-US" sz="3600" spc="-30" dirty="0" smtClean="0">
                <a:solidFill>
                  <a:srgbClr val="0066FF"/>
                </a:solidFill>
                <a:latin typeface="Verdana" panose="22635452340000000000" pitchFamily="2"/>
              </a:rPr>
              <a:t>Function:</a:t>
            </a:r>
            <a:r>
              <a:rPr lang="en-US" sz="3600" spc="-30" dirty="0">
                <a:solidFill>
                  <a:srgbClr val="0066FF"/>
                </a:solidFill>
                <a:latin typeface="Verdana" panose="22635452340000000000" pitchFamily="2"/>
              </a:rPr>
              <a:t>	</a:t>
            </a:r>
            <a:endParaRPr lang="en-US" sz="1150" b="1" spc="0" dirty="0">
              <a:solidFill>
                <a:srgbClr val="000080"/>
              </a:solidFill>
              <a:latin typeface="Arial Narrow" panose="22635452340000000000" pitchFamily="2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>
            <a:off x="661670" y="548680"/>
            <a:ext cx="7803515" cy="0"/>
          </a:xfrm>
          <a:prstGeom prst="line">
            <a:avLst/>
          </a:prstGeom>
          <a:ln w="36830" cmpd="sng">
            <a:solidFill>
              <a:srgbClr val="333366"/>
            </a:solidFill>
          </a:ln>
        </p:spPr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1122421"/>
            <a:ext cx="1728192" cy="362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Rectangle 24"/>
          <p:cNvSpPr/>
          <p:nvPr/>
        </p:nvSpPr>
        <p:spPr>
          <a:xfrm>
            <a:off x="899592" y="1556792"/>
            <a:ext cx="610242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200" dirty="0" smtClean="0">
                <a:latin typeface="Times New Roman" pitchFamily="18" charset="0"/>
                <a:cs typeface="Times New Roman" pitchFamily="18" charset="0"/>
              </a:rPr>
              <a:t>x is the real part of z; y is the imaginary part of z.</a:t>
            </a:r>
          </a:p>
        </p:txBody>
      </p:sp>
      <p:sp>
        <p:nvSpPr>
          <p:cNvPr id="26" name="Rectangle 25"/>
          <p:cNvSpPr/>
          <p:nvPr/>
        </p:nvSpPr>
        <p:spPr>
          <a:xfrm>
            <a:off x="179512" y="2060848"/>
            <a:ext cx="87129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Arial" panose="22635452340000000000" pitchFamily="2"/>
              </a:rPr>
              <a:t>‒ </a:t>
            </a:r>
            <a:r>
              <a:rPr lang="en-AU" sz="2400" dirty="0" smtClean="0">
                <a:latin typeface="Times New Roman" pitchFamily="18" charset="0"/>
                <a:cs typeface="Times New Roman" pitchFamily="18" charset="0"/>
              </a:rPr>
              <a:t>The complex number z can also be written in polar or exponential form as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1680" y="2578369"/>
            <a:ext cx="3895386" cy="358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19672" y="3082425"/>
            <a:ext cx="3229070" cy="358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47665" y="3586481"/>
            <a:ext cx="3960440" cy="418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Rectangle 29"/>
          <p:cNvSpPr/>
          <p:nvPr/>
        </p:nvSpPr>
        <p:spPr>
          <a:xfrm>
            <a:off x="217964" y="4077072"/>
            <a:ext cx="57941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Arial" panose="22635452340000000000" pitchFamily="2"/>
              </a:rPr>
              <a:t>‒ </a:t>
            </a:r>
            <a:r>
              <a:rPr lang="en-AU" sz="2400" dirty="0" smtClean="0">
                <a:latin typeface="Times New Roman" pitchFamily="18" charset="0"/>
                <a:cs typeface="Times New Roman" pitchFamily="18" charset="0"/>
              </a:rPr>
              <a:t>The relationship between the rectangular form and the polar form is shown in Fig</a:t>
            </a:r>
            <a:endParaRPr lang="en-A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9728" y="4941168"/>
            <a:ext cx="1869074" cy="538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771800" y="4869160"/>
            <a:ext cx="1991530" cy="667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23528" y="5949280"/>
            <a:ext cx="1796771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915816" y="5877272"/>
            <a:ext cx="1383331" cy="357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794196" y="3212976"/>
            <a:ext cx="3137947" cy="3116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79512" y="620688"/>
            <a:ext cx="30963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Arial" panose="22635452340000000000" pitchFamily="2"/>
              </a:rPr>
              <a:t>‒ </a:t>
            </a:r>
            <a:r>
              <a:rPr lang="en-AU" sz="2400" dirty="0" smtClean="0">
                <a:latin typeface="Times New Roman" pitchFamily="18" charset="0"/>
                <a:cs typeface="Times New Roman" pitchFamily="18" charset="0"/>
              </a:rPr>
              <a:t>z may be written as</a:t>
            </a:r>
          </a:p>
        </p:txBody>
      </p:sp>
      <p:sp>
        <p:nvSpPr>
          <p:cNvPr id="9" name="Text Placeholder 203"/>
          <p:cNvSpPr>
            <a:spLocks noGrp="1"/>
          </p:cNvSpPr>
          <p:nvPr>
            <p:ph type="body" idx="10"/>
          </p:nvPr>
        </p:nvSpPr>
        <p:spPr>
          <a:xfrm>
            <a:off x="100965" y="114300"/>
            <a:ext cx="9006840" cy="569595"/>
          </a:xfrm>
          <a:prstGeom prst="rect">
            <a:avLst/>
          </a:prstGeom>
          <a:noFill/>
          <a:ln w="128905" cmpd="sng">
            <a:noFill/>
            <a:prstDash val="solid"/>
          </a:ln>
        </p:spPr>
        <p:txBody>
          <a:bodyPr lIns="0" tIns="0" rIns="0" bIns="0" anchor="t"/>
          <a:lstStyle/>
          <a:p>
            <a:pPr marL="640080" marR="0" indent="0" algn="l">
              <a:lnSpc>
                <a:spcPts val="3200"/>
              </a:lnSpc>
              <a:spcAft>
                <a:spcPts val="0"/>
              </a:spcAft>
              <a:tabLst>
                <a:tab pos="8949055" algn="r"/>
              </a:tabLst>
            </a:pPr>
            <a:r>
              <a:rPr lang="en-US" sz="3600" spc="-30" dirty="0">
                <a:solidFill>
                  <a:srgbClr val="0066FF"/>
                </a:solidFill>
                <a:latin typeface="Verdana" panose="22635452340000000000" pitchFamily="2"/>
              </a:rPr>
              <a:t>The Complex </a:t>
            </a:r>
            <a:r>
              <a:rPr lang="en-US" sz="3600" spc="-30" dirty="0" smtClean="0">
                <a:solidFill>
                  <a:srgbClr val="0066FF"/>
                </a:solidFill>
                <a:latin typeface="Verdana" panose="22635452340000000000" pitchFamily="2"/>
              </a:rPr>
              <a:t>Function:</a:t>
            </a:r>
            <a:r>
              <a:rPr lang="en-US" sz="3600" spc="-30" dirty="0">
                <a:solidFill>
                  <a:srgbClr val="0066FF"/>
                </a:solidFill>
                <a:latin typeface="Verdana" panose="22635452340000000000" pitchFamily="2"/>
              </a:rPr>
              <a:t>	</a:t>
            </a:r>
            <a:endParaRPr lang="en-US" sz="1150" b="1" spc="0" dirty="0">
              <a:solidFill>
                <a:srgbClr val="000080"/>
              </a:solidFill>
              <a:latin typeface="Arial Narrow" panose="22635452340000000000" pitchFamily="2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661670" y="548680"/>
            <a:ext cx="7803515" cy="0"/>
          </a:xfrm>
          <a:prstGeom prst="line">
            <a:avLst/>
          </a:prstGeom>
          <a:ln w="36830" cmpd="sng">
            <a:solidFill>
              <a:srgbClr val="333366"/>
            </a:solidFill>
          </a:ln>
        </p:spPr>
      </p:cxn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052736"/>
            <a:ext cx="1400432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1881" y="1124744"/>
            <a:ext cx="3775278" cy="370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4"/>
          <p:cNvSpPr/>
          <p:nvPr/>
        </p:nvSpPr>
        <p:spPr>
          <a:xfrm>
            <a:off x="395536" y="1485945"/>
            <a:ext cx="338437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200" dirty="0" smtClean="0">
                <a:latin typeface="Times New Roman" pitchFamily="18" charset="0"/>
                <a:cs typeface="Times New Roman" pitchFamily="18" charset="0"/>
              </a:rPr>
              <a:t>Given the complex numbers</a:t>
            </a:r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7" y="1844824"/>
            <a:ext cx="2750706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11960" y="1916832"/>
            <a:ext cx="2944327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7544" y="2348880"/>
            <a:ext cx="6912768" cy="4509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03"/>
          <p:cNvSpPr>
            <a:spLocks noGrp="1"/>
          </p:cNvSpPr>
          <p:nvPr>
            <p:ph type="body" idx="10"/>
          </p:nvPr>
        </p:nvSpPr>
        <p:spPr>
          <a:xfrm>
            <a:off x="100965" y="114300"/>
            <a:ext cx="9006840" cy="569595"/>
          </a:xfrm>
          <a:prstGeom prst="rect">
            <a:avLst/>
          </a:prstGeom>
          <a:noFill/>
          <a:ln w="128905" cmpd="sng">
            <a:noFill/>
            <a:prstDash val="solid"/>
          </a:ln>
        </p:spPr>
        <p:txBody>
          <a:bodyPr lIns="0" tIns="0" rIns="0" bIns="0" anchor="t"/>
          <a:lstStyle/>
          <a:p>
            <a:pPr marL="685800" marR="0" indent="0" algn="l">
              <a:lnSpc>
                <a:spcPts val="3000"/>
              </a:lnSpc>
              <a:spcAft>
                <a:spcPts val="0"/>
              </a:spcAft>
              <a:tabLst>
                <a:tab pos="8952230" algn="r"/>
              </a:tabLst>
            </a:pPr>
            <a:r>
              <a:rPr lang="en-US" sz="3600" spc="-50" dirty="0" smtClean="0">
                <a:solidFill>
                  <a:srgbClr val="0066FF"/>
                </a:solidFill>
                <a:latin typeface="Verdana" panose="22635452340000000000" pitchFamily="2"/>
              </a:rPr>
              <a:t>Practice: 10.4	</a:t>
            </a:r>
            <a:endParaRPr lang="en-US" sz="1150" b="1" spc="0" dirty="0">
              <a:solidFill>
                <a:srgbClr val="000080"/>
              </a:solidFill>
              <a:latin typeface="Arial Narrow" panose="22635452340000000000" pitchFamily="2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661670" y="548680"/>
            <a:ext cx="7803515" cy="0"/>
          </a:xfrm>
          <a:prstGeom prst="line">
            <a:avLst/>
          </a:prstGeom>
          <a:ln w="36830" cmpd="sng">
            <a:solidFill>
              <a:srgbClr val="333366"/>
            </a:solidFill>
          </a:ln>
        </p:spPr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016" y="620688"/>
            <a:ext cx="8604448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429000"/>
            <a:ext cx="7556948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365104"/>
            <a:ext cx="6804247" cy="89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504" y="5589240"/>
            <a:ext cx="7343775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2276872"/>
            <a:ext cx="9020175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07504" y="548680"/>
            <a:ext cx="842493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  <a:latin typeface="Arial" panose="22635452340000000000" pitchFamily="2"/>
              </a:rPr>
              <a:t>‒ </a:t>
            </a:r>
            <a:r>
              <a:rPr lang="en-AU" sz="2200" dirty="0" smtClean="0">
                <a:latin typeface="Times New Roman" pitchFamily="18" charset="0"/>
                <a:cs typeface="Times New Roman" pitchFamily="18" charset="0"/>
              </a:rPr>
              <a:t>The idea of phasor representation is based on Euler’s identity. In general,</a:t>
            </a:r>
          </a:p>
        </p:txBody>
      </p:sp>
      <p:sp>
        <p:nvSpPr>
          <p:cNvPr id="9" name="Text Placeholder 203"/>
          <p:cNvSpPr>
            <a:spLocks noGrp="1"/>
          </p:cNvSpPr>
          <p:nvPr>
            <p:ph type="body" idx="10"/>
          </p:nvPr>
        </p:nvSpPr>
        <p:spPr>
          <a:xfrm>
            <a:off x="100965" y="114300"/>
            <a:ext cx="9006840" cy="569595"/>
          </a:xfrm>
          <a:prstGeom prst="rect">
            <a:avLst/>
          </a:prstGeom>
          <a:noFill/>
          <a:ln w="128905" cmpd="sng">
            <a:noFill/>
            <a:prstDash val="solid"/>
          </a:ln>
        </p:spPr>
        <p:txBody>
          <a:bodyPr lIns="0" tIns="0" rIns="0" bIns="0" anchor="t"/>
          <a:lstStyle/>
          <a:p>
            <a:pPr marL="640080" marR="0" indent="0" algn="l">
              <a:lnSpc>
                <a:spcPts val="3200"/>
              </a:lnSpc>
              <a:spcAft>
                <a:spcPts val="0"/>
              </a:spcAft>
              <a:tabLst>
                <a:tab pos="8949055" algn="r"/>
              </a:tabLst>
            </a:pPr>
            <a:r>
              <a:rPr lang="en-US" sz="3600" spc="-30" dirty="0">
                <a:solidFill>
                  <a:srgbClr val="0066FF"/>
                </a:solidFill>
                <a:latin typeface="Verdana" panose="22635452340000000000" pitchFamily="2"/>
              </a:rPr>
              <a:t>The Complex </a:t>
            </a:r>
            <a:r>
              <a:rPr lang="en-US" sz="3600" spc="-30" dirty="0" smtClean="0">
                <a:solidFill>
                  <a:srgbClr val="0066FF"/>
                </a:solidFill>
                <a:latin typeface="Verdana" panose="22635452340000000000" pitchFamily="2"/>
              </a:rPr>
              <a:t>Function:</a:t>
            </a:r>
            <a:r>
              <a:rPr lang="en-US" sz="3600" spc="-30" dirty="0">
                <a:solidFill>
                  <a:srgbClr val="0066FF"/>
                </a:solidFill>
                <a:latin typeface="Verdana" panose="22635452340000000000" pitchFamily="2"/>
              </a:rPr>
              <a:t>	</a:t>
            </a:r>
            <a:endParaRPr lang="en-US" sz="1150" b="1" spc="0" dirty="0">
              <a:solidFill>
                <a:srgbClr val="000080"/>
              </a:solidFill>
              <a:latin typeface="Arial Narrow" panose="22635452340000000000" pitchFamily="2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661670" y="548680"/>
            <a:ext cx="7803515" cy="0"/>
          </a:xfrm>
          <a:prstGeom prst="line">
            <a:avLst/>
          </a:prstGeom>
          <a:ln w="36830" cmpd="sng">
            <a:solidFill>
              <a:srgbClr val="333366"/>
            </a:solidFill>
          </a:ln>
        </p:spPr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1700808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128" y="1628800"/>
            <a:ext cx="2235200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/>
          <p:nvPr/>
        </p:nvSpPr>
        <p:spPr>
          <a:xfrm>
            <a:off x="179512" y="2564904"/>
            <a:ext cx="2363147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  <a:latin typeface="Arial" panose="22635452340000000000" pitchFamily="2"/>
              </a:rPr>
              <a:t>‒ </a:t>
            </a:r>
            <a:r>
              <a:rPr lang="en-AU" sz="2200" dirty="0" smtClean="0">
                <a:latin typeface="Times New Roman" pitchFamily="18" charset="0"/>
                <a:cs typeface="Times New Roman" pitchFamily="18" charset="0"/>
              </a:rPr>
              <a:t>Given a sinusoid </a:t>
            </a:r>
            <a:endParaRPr lang="en-AU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55776" y="2564904"/>
            <a:ext cx="2870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9552" y="3212976"/>
            <a:ext cx="5208587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9552" y="3789040"/>
            <a:ext cx="3810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331640" y="3861048"/>
            <a:ext cx="28321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303288" y="4365104"/>
            <a:ext cx="22606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55464" y="5085184"/>
            <a:ext cx="2692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Rectangle 20"/>
          <p:cNvSpPr/>
          <p:nvPr/>
        </p:nvSpPr>
        <p:spPr>
          <a:xfrm>
            <a:off x="467544" y="5949280"/>
            <a:ext cx="698477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200" b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AU" sz="2200" dirty="0" smtClean="0">
                <a:latin typeface="Times New Roman" pitchFamily="18" charset="0"/>
                <a:cs typeface="Times New Roman" pitchFamily="18" charset="0"/>
              </a:rPr>
              <a:t> is thus the phasor representation of the sinusoid </a:t>
            </a:r>
            <a:r>
              <a:rPr lang="en-AU" sz="2200" i="1" dirty="0" smtClean="0">
                <a:latin typeface="Times New Roman" pitchFamily="18" charset="0"/>
                <a:cs typeface="Times New Roman" pitchFamily="18" charset="0"/>
              </a:rPr>
              <a:t>v(t)</a:t>
            </a:r>
            <a:endParaRPr lang="en-AU" sz="22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Text Placeholder 342"/>
          <p:cNvSpPr>
            <a:spLocks noGrp="1"/>
          </p:cNvSpPr>
          <p:nvPr>
            <p:ph type="body" idx="10"/>
          </p:nvPr>
        </p:nvSpPr>
        <p:spPr>
          <a:xfrm>
            <a:off x="100330" y="115570"/>
            <a:ext cx="9006840" cy="483235"/>
          </a:xfrm>
          <a:prstGeom prst="rect">
            <a:avLst/>
          </a:prstGeom>
          <a:noFill/>
          <a:ln w="229235" cmpd="sng">
            <a:noFill/>
            <a:prstDash val="solid"/>
          </a:ln>
        </p:spPr>
        <p:txBody>
          <a:bodyPr lIns="0" tIns="0" rIns="0" bIns="0" anchor="t"/>
          <a:lstStyle/>
          <a:p>
            <a:pPr marL="640080" marR="0" indent="0" algn="l">
              <a:lnSpc>
                <a:spcPct val="82559"/>
              </a:lnSpc>
              <a:spcAft>
                <a:spcPts val="0"/>
              </a:spcAft>
              <a:tabLst>
                <a:tab pos="8930640" algn="r"/>
              </a:tabLst>
            </a:pPr>
            <a:r>
              <a:rPr lang="en-US" sz="3600" spc="-60" dirty="0" err="1" smtClean="0">
                <a:solidFill>
                  <a:srgbClr val="0066FF"/>
                </a:solidFill>
                <a:latin typeface="Verdana" panose="22635452340000000000" pitchFamily="2"/>
              </a:rPr>
              <a:t>Phasor</a:t>
            </a:r>
            <a:r>
              <a:rPr lang="en-US" sz="3600" spc="-60" dirty="0">
                <a:solidFill>
                  <a:srgbClr val="0066FF"/>
                </a:solidFill>
                <a:latin typeface="Verdana" panose="22635452340000000000" pitchFamily="2"/>
              </a:rPr>
              <a:t>:	</a:t>
            </a:r>
            <a:r>
              <a:rPr lang="en-US" sz="1150" b="1" spc="0" dirty="0">
                <a:solidFill>
                  <a:srgbClr val="000080"/>
                </a:solidFill>
                <a:latin typeface="Arial Narrow" panose="22635452340000000000" pitchFamily="2"/>
              </a:rPr>
              <a:t>Page 24</a:t>
            </a:r>
          </a:p>
        </p:txBody>
      </p:sp>
      <p:sp>
        <p:nvSpPr>
          <p:cNvPr id="345" name="Text Placeholder 344"/>
          <p:cNvSpPr>
            <a:spLocks noGrp="1"/>
          </p:cNvSpPr>
          <p:nvPr>
            <p:ph type="body" idx="10"/>
          </p:nvPr>
        </p:nvSpPr>
        <p:spPr>
          <a:xfrm>
            <a:off x="707390" y="720090"/>
            <a:ext cx="3924300" cy="79756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lIns="0" tIns="137160" rIns="0" bIns="0" anchor="t"/>
          <a:lstStyle/>
          <a:p>
            <a:pPr marL="0" marR="0" indent="0" algn="ctr">
              <a:lnSpc>
                <a:spcPct val="95999"/>
              </a:lnSpc>
              <a:spcAft>
                <a:spcPts val="1620"/>
              </a:spcAft>
            </a:pPr>
            <a:r>
              <a:rPr lang="en-US" sz="2800" spc="-70">
                <a:solidFill>
                  <a:srgbClr val="000000"/>
                </a:solidFill>
                <a:latin typeface="Arial" panose="22635452340000000000" pitchFamily="2"/>
              </a:rPr>
              <a:t>A phasor transformation:</a:t>
            </a:r>
          </a:p>
        </p:txBody>
      </p:sp>
      <p:cxnSp>
        <p:nvCxnSpPr>
          <p:cNvPr id="348" name="Straight Connector 347"/>
          <p:cNvCxnSpPr/>
          <p:nvPr/>
        </p:nvCxnSpPr>
        <p:spPr>
          <a:xfrm>
            <a:off x="661670" y="701040"/>
            <a:ext cx="7803515" cy="0"/>
          </a:xfrm>
          <a:prstGeom prst="line">
            <a:avLst/>
          </a:prstGeom>
          <a:ln w="36830" cmpd="sng">
            <a:solidFill>
              <a:srgbClr val="333366"/>
            </a:solidFill>
          </a:ln>
        </p:spPr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2492896"/>
            <a:ext cx="4419971" cy="496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3968" y="3356992"/>
            <a:ext cx="4576544" cy="433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7584" y="1484784"/>
            <a:ext cx="3305919" cy="5139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Text Placeholder 350"/>
          <p:cNvSpPr>
            <a:spLocks noGrp="1"/>
          </p:cNvSpPr>
          <p:nvPr>
            <p:ph type="body" idx="10"/>
          </p:nvPr>
        </p:nvSpPr>
        <p:spPr>
          <a:xfrm>
            <a:off x="100330" y="208191"/>
            <a:ext cx="9006840" cy="484505"/>
          </a:xfrm>
          <a:prstGeom prst="rect">
            <a:avLst/>
          </a:prstGeom>
          <a:noFill/>
          <a:ln w="240030" cmpd="sng">
            <a:noFill/>
            <a:prstDash val="solid"/>
          </a:ln>
        </p:spPr>
        <p:txBody>
          <a:bodyPr lIns="0" tIns="0" rIns="0" bIns="0" anchor="t"/>
          <a:lstStyle/>
          <a:p>
            <a:pPr marL="685800" marR="0" indent="0" algn="l">
              <a:lnSpc>
                <a:spcPts val="3000"/>
              </a:lnSpc>
              <a:spcAft>
                <a:spcPts val="0"/>
              </a:spcAft>
              <a:tabLst>
                <a:tab pos="8952230" algn="r"/>
              </a:tabLst>
            </a:pPr>
            <a:r>
              <a:rPr lang="en-US" sz="3600" spc="-50" dirty="0">
                <a:solidFill>
                  <a:srgbClr val="0066FF"/>
                </a:solidFill>
                <a:latin typeface="Verdana" panose="22635452340000000000" pitchFamily="2"/>
              </a:rPr>
              <a:t>Practice: 	</a:t>
            </a:r>
            <a:endParaRPr lang="en-US" sz="1150" b="1" spc="0" dirty="0">
              <a:solidFill>
                <a:srgbClr val="000080"/>
              </a:solidFill>
              <a:latin typeface="Arial Narrow" panose="22635452340000000000" pitchFamily="2"/>
            </a:endParaRPr>
          </a:p>
        </p:txBody>
      </p:sp>
      <p:cxnSp>
        <p:nvCxnSpPr>
          <p:cNvPr id="354" name="Straight Connector 353"/>
          <p:cNvCxnSpPr/>
          <p:nvPr/>
        </p:nvCxnSpPr>
        <p:spPr>
          <a:xfrm>
            <a:off x="661670" y="701040"/>
            <a:ext cx="7803515" cy="0"/>
          </a:xfrm>
          <a:prstGeom prst="line">
            <a:avLst/>
          </a:prstGeom>
          <a:ln w="36830" cmpd="sng">
            <a:solidFill>
              <a:srgbClr val="333366"/>
            </a:solidFill>
          </a:ln>
        </p:spPr>
      </p:cxn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764704"/>
            <a:ext cx="8220075" cy="255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3861048"/>
            <a:ext cx="7467297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Text Placeholder 370"/>
          <p:cNvSpPr>
            <a:spLocks noGrp="1"/>
          </p:cNvSpPr>
          <p:nvPr>
            <p:ph type="body" idx="10"/>
          </p:nvPr>
        </p:nvSpPr>
        <p:spPr>
          <a:xfrm>
            <a:off x="100965" y="208191"/>
            <a:ext cx="9006840" cy="484505"/>
          </a:xfrm>
          <a:prstGeom prst="rect">
            <a:avLst/>
          </a:prstGeom>
          <a:noFill/>
          <a:ln w="250825" cmpd="sng">
            <a:noFill/>
            <a:prstDash val="solid"/>
          </a:ln>
        </p:spPr>
        <p:txBody>
          <a:bodyPr lIns="0" tIns="0" rIns="0" bIns="0" anchor="t"/>
          <a:lstStyle/>
          <a:p>
            <a:pPr marL="685800" marR="0" indent="0" algn="l">
              <a:lnSpc>
                <a:spcPts val="3000"/>
              </a:lnSpc>
              <a:spcAft>
                <a:spcPts val="0"/>
              </a:spcAft>
              <a:tabLst>
                <a:tab pos="8952230" algn="r"/>
              </a:tabLst>
            </a:pPr>
            <a:r>
              <a:rPr lang="en-US" sz="3600" spc="-50" dirty="0">
                <a:solidFill>
                  <a:srgbClr val="0066FF"/>
                </a:solidFill>
                <a:latin typeface="Verdana" panose="22635452340000000000" pitchFamily="2"/>
              </a:rPr>
              <a:t>Practice: 	</a:t>
            </a:r>
            <a:endParaRPr lang="en-US" sz="1150" b="1" spc="0" dirty="0">
              <a:solidFill>
                <a:srgbClr val="000080"/>
              </a:solidFill>
              <a:latin typeface="Arial Narrow" panose="22635452340000000000" pitchFamily="2"/>
            </a:endParaRPr>
          </a:p>
        </p:txBody>
      </p:sp>
      <p:cxnSp>
        <p:nvCxnSpPr>
          <p:cNvPr id="376" name="Straight Connector 375"/>
          <p:cNvCxnSpPr/>
          <p:nvPr/>
        </p:nvCxnSpPr>
        <p:spPr>
          <a:xfrm>
            <a:off x="661670" y="701040"/>
            <a:ext cx="7803515" cy="0"/>
          </a:xfrm>
          <a:prstGeom prst="line">
            <a:avLst/>
          </a:prstGeom>
          <a:ln w="36830" cmpd="sng">
            <a:solidFill>
              <a:srgbClr val="333366"/>
            </a:solidFill>
          </a:ln>
        </p:spPr>
      </p:cxn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836711"/>
            <a:ext cx="6048672" cy="2834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4005064"/>
            <a:ext cx="8628616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50"/>
          <p:cNvSpPr>
            <a:spLocks noGrp="1"/>
          </p:cNvSpPr>
          <p:nvPr>
            <p:ph type="body" idx="10"/>
          </p:nvPr>
        </p:nvSpPr>
        <p:spPr>
          <a:xfrm>
            <a:off x="100330" y="114300"/>
            <a:ext cx="9006840" cy="484505"/>
          </a:xfrm>
          <a:prstGeom prst="rect">
            <a:avLst/>
          </a:prstGeom>
          <a:noFill/>
          <a:ln w="240030" cmpd="sng">
            <a:noFill/>
            <a:prstDash val="solid"/>
          </a:ln>
        </p:spPr>
        <p:txBody>
          <a:bodyPr lIns="0" tIns="0" rIns="0" bIns="0" anchor="t"/>
          <a:lstStyle/>
          <a:p>
            <a:pPr marL="685800" marR="0" indent="0" algn="l">
              <a:lnSpc>
                <a:spcPts val="3000"/>
              </a:lnSpc>
              <a:spcAft>
                <a:spcPts val="0"/>
              </a:spcAft>
              <a:tabLst>
                <a:tab pos="8952230" algn="r"/>
              </a:tabLst>
            </a:pPr>
            <a:r>
              <a:rPr lang="en-US" sz="3600" spc="-50" dirty="0">
                <a:solidFill>
                  <a:srgbClr val="0066FF"/>
                </a:solidFill>
                <a:latin typeface="Verdana" panose="22635452340000000000" pitchFamily="2"/>
              </a:rPr>
              <a:t>Practice: 	</a:t>
            </a:r>
            <a:endParaRPr lang="en-US" sz="1150" b="1" spc="0" dirty="0">
              <a:solidFill>
                <a:srgbClr val="000080"/>
              </a:solidFill>
              <a:latin typeface="Arial Narrow" panose="22635452340000000000" pitchFamily="2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661670" y="476672"/>
            <a:ext cx="7803515" cy="0"/>
          </a:xfrm>
          <a:prstGeom prst="line">
            <a:avLst/>
          </a:prstGeom>
          <a:ln w="36830" cmpd="sng">
            <a:solidFill>
              <a:srgbClr val="333366"/>
            </a:solidFill>
          </a:ln>
        </p:spPr>
      </p:cxnSp>
      <p:sp>
        <p:nvSpPr>
          <p:cNvPr id="8" name="TextBox 7"/>
          <p:cNvSpPr txBox="1"/>
          <p:nvPr/>
        </p:nvSpPr>
        <p:spPr>
          <a:xfrm>
            <a:off x="683568" y="447055"/>
            <a:ext cx="7560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 smtClean="0">
                <a:latin typeface="Times New Roman" pitchFamily="18" charset="0"/>
                <a:cs typeface="Times New Roman" pitchFamily="18" charset="0"/>
              </a:rPr>
              <a:t>Transform from </a:t>
            </a:r>
            <a:r>
              <a:rPr lang="en-AU" sz="2400" u="sng" dirty="0" smtClean="0">
                <a:latin typeface="Times New Roman" pitchFamily="18" charset="0"/>
                <a:cs typeface="Times New Roman" pitchFamily="18" charset="0"/>
              </a:rPr>
              <a:t>frequency domain </a:t>
            </a:r>
            <a:r>
              <a:rPr lang="en-AU" sz="2400" dirty="0" smtClean="0">
                <a:latin typeface="Times New Roman" pitchFamily="18" charset="0"/>
                <a:cs typeface="Times New Roman" pitchFamily="18" charset="0"/>
              </a:rPr>
              <a:t>into </a:t>
            </a:r>
            <a:r>
              <a:rPr lang="en-AU" sz="2400" u="sng" dirty="0" smtClean="0">
                <a:latin typeface="Times New Roman" pitchFamily="18" charset="0"/>
                <a:cs typeface="Times New Roman" pitchFamily="18" charset="0"/>
              </a:rPr>
              <a:t>time domain</a:t>
            </a:r>
            <a:endParaRPr lang="en-AU" sz="2400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908721"/>
            <a:ext cx="7056784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2420888"/>
            <a:ext cx="4265587" cy="439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496" y="2996952"/>
            <a:ext cx="8928992" cy="60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496" y="3933056"/>
            <a:ext cx="8676456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5013176"/>
            <a:ext cx="8953500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Text Placeholder 403"/>
          <p:cNvSpPr>
            <a:spLocks noGrp="1"/>
          </p:cNvSpPr>
          <p:nvPr>
            <p:ph type="body" idx="10"/>
          </p:nvPr>
        </p:nvSpPr>
        <p:spPr>
          <a:xfrm>
            <a:off x="354965" y="114300"/>
            <a:ext cx="8775700" cy="90678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lIns="0" tIns="0" rIns="0" bIns="0" anchor="t"/>
          <a:lstStyle/>
          <a:p>
            <a:pPr marL="457200" marR="0" indent="0" algn="l">
              <a:lnSpc>
                <a:spcPct val="95999"/>
              </a:lnSpc>
              <a:spcAft>
                <a:spcPts val="2340"/>
              </a:spcAft>
              <a:tabLst>
                <a:tab pos="8697595" algn="r"/>
              </a:tabLst>
            </a:pPr>
            <a:r>
              <a:rPr lang="en-US" sz="3600" spc="-50" dirty="0">
                <a:solidFill>
                  <a:srgbClr val="0066FF"/>
                </a:solidFill>
                <a:latin typeface="Verdana" panose="22635452340000000000" pitchFamily="2"/>
              </a:rPr>
              <a:t>Phasor Relationship:	</a:t>
            </a:r>
            <a:endParaRPr lang="en-US" sz="1150" b="1" spc="0" dirty="0">
              <a:solidFill>
                <a:srgbClr val="000080"/>
              </a:solidFill>
              <a:latin typeface="Arial Narrow" panose="22635452340000000000" pitchFamily="2"/>
            </a:endParaRPr>
          </a:p>
        </p:txBody>
      </p:sp>
      <p:cxnSp>
        <p:nvCxnSpPr>
          <p:cNvPr id="413" name="Straight Connector 412"/>
          <p:cNvCxnSpPr/>
          <p:nvPr/>
        </p:nvCxnSpPr>
        <p:spPr>
          <a:xfrm>
            <a:off x="661670" y="701040"/>
            <a:ext cx="7803515" cy="0"/>
          </a:xfrm>
          <a:prstGeom prst="line">
            <a:avLst/>
          </a:prstGeom>
          <a:ln w="36830" cmpd="sng">
            <a:solidFill>
              <a:srgbClr val="333366"/>
            </a:solidFill>
          </a:ln>
        </p:spPr>
      </p:cxn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736476"/>
            <a:ext cx="1627634" cy="227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836712"/>
            <a:ext cx="1469901" cy="2109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3068960"/>
            <a:ext cx="2088232" cy="522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64088" y="2996952"/>
            <a:ext cx="153670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16016" y="3573016"/>
            <a:ext cx="3024336" cy="616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4"/>
          <p:cNvSpPr/>
          <p:nvPr/>
        </p:nvSpPr>
        <p:spPr>
          <a:xfrm>
            <a:off x="0" y="4365104"/>
            <a:ext cx="85689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000" dirty="0" smtClean="0">
                <a:latin typeface="Times New Roman" pitchFamily="18" charset="0"/>
                <a:cs typeface="Times New Roman" pitchFamily="18" charset="0"/>
              </a:rPr>
              <a:t>let us assume that a voltage of 8 </a:t>
            </a:r>
            <a:r>
              <a:rPr lang="en-AU" sz="2000" dirty="0" err="1" smtClean="0">
                <a:latin typeface="Times New Roman" pitchFamily="18" charset="0"/>
                <a:cs typeface="Times New Roman" pitchFamily="18" charset="0"/>
              </a:rPr>
              <a:t>cos</a:t>
            </a:r>
            <a:r>
              <a:rPr lang="en-AU" sz="2000" dirty="0" smtClean="0">
                <a:latin typeface="Times New Roman" pitchFamily="18" charset="0"/>
                <a:cs typeface="Times New Roman" pitchFamily="18" charset="0"/>
              </a:rPr>
              <a:t>(100t − 50◦) V is across a 4  resistor. Working in the time domain, we find that the current must be</a:t>
            </a:r>
            <a:endParaRPr lang="en-A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55776" y="5013176"/>
            <a:ext cx="3882671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5589240"/>
            <a:ext cx="6787537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8"/>
          <p:cNvSpPr txBox="1"/>
          <p:nvPr/>
        </p:nvSpPr>
        <p:spPr>
          <a:xfrm>
            <a:off x="2771800" y="980728"/>
            <a:ext cx="2520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u="sng" dirty="0" smtClean="0">
                <a:latin typeface="Times New Roman" pitchFamily="18" charset="0"/>
                <a:cs typeface="Times New Roman" pitchFamily="18" charset="0"/>
              </a:rPr>
              <a:t>The resistance R</a:t>
            </a:r>
            <a:endParaRPr lang="en-AU" sz="2400" u="sng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7"/>
          <p:cNvSpPr>
            <a:spLocks noGrp="1"/>
          </p:cNvSpPr>
          <p:nvPr>
            <p:ph type="body" idx="10"/>
          </p:nvPr>
        </p:nvSpPr>
        <p:spPr>
          <a:xfrm>
            <a:off x="661670" y="114300"/>
            <a:ext cx="8356600" cy="56769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lIns="0" tIns="0" rIns="0" bIns="0" anchor="t"/>
          <a:lstStyle/>
          <a:p>
            <a:pPr marL="91440" marR="0" indent="0" algn="l">
              <a:lnSpc>
                <a:spcPct val="95999"/>
              </a:lnSpc>
              <a:spcAft>
                <a:spcPts val="0"/>
              </a:spcAft>
              <a:tabLst>
                <a:tab pos="8348345" algn="r"/>
              </a:tabLst>
            </a:pPr>
            <a:r>
              <a:rPr lang="en-US" sz="3550" spc="0" dirty="0">
                <a:solidFill>
                  <a:srgbClr val="0066CC"/>
                </a:solidFill>
                <a:latin typeface="Verdana" panose="22635452340000000000" pitchFamily="2"/>
              </a:rPr>
              <a:t>Objectives : 	</a:t>
            </a:r>
            <a:endParaRPr lang="en-US" sz="1150" b="1" spc="0" dirty="0">
              <a:solidFill>
                <a:srgbClr val="000080"/>
              </a:solidFill>
              <a:latin typeface="Arial Narrow" panose="22635452340000000000" pitchFamily="2"/>
            </a:endParaRPr>
          </a:p>
        </p:txBody>
      </p:sp>
      <p:sp>
        <p:nvSpPr>
          <p:cNvPr id="19" name="Text Placeholder 18"/>
          <p:cNvSpPr>
            <a:spLocks noGrp="1"/>
          </p:cNvSpPr>
          <p:nvPr>
            <p:ph type="body" idx="10"/>
          </p:nvPr>
        </p:nvSpPr>
        <p:spPr>
          <a:xfrm>
            <a:off x="661670" y="681990"/>
            <a:ext cx="8356600" cy="603885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lIns="0" tIns="662940" rIns="0" bIns="0" anchor="t"/>
          <a:lstStyle/>
          <a:p>
            <a:pPr marR="0" algn="l">
              <a:lnSpc>
                <a:spcPct val="74879"/>
              </a:lnSpc>
              <a:spcBef>
                <a:spcPts val="600"/>
              </a:spcBef>
              <a:spcAft>
                <a:spcPts val="1200"/>
              </a:spcAft>
            </a:pPr>
            <a:r>
              <a:rPr lang="en-US" sz="2800" dirty="0" smtClean="0">
                <a:solidFill>
                  <a:srgbClr val="000000"/>
                </a:solidFill>
                <a:latin typeface="Arial" panose="22635452340000000000" pitchFamily="2"/>
              </a:rPr>
              <a:t>‒ To introduce s</a:t>
            </a:r>
            <a:r>
              <a:rPr lang="en-US" sz="2800" spc="0" dirty="0" smtClean="0">
                <a:solidFill>
                  <a:srgbClr val="000000"/>
                </a:solidFill>
                <a:latin typeface="Arial" panose="22635452340000000000" pitchFamily="2"/>
              </a:rPr>
              <a:t>inusoidal functions</a:t>
            </a:r>
          </a:p>
          <a:p>
            <a:pPr marR="0" algn="l">
              <a:lnSpc>
                <a:spcPct val="95999"/>
              </a:lnSpc>
              <a:spcBef>
                <a:spcPts val="600"/>
              </a:spcBef>
              <a:spcAft>
                <a:spcPts val="1200"/>
              </a:spcAft>
            </a:pPr>
            <a:r>
              <a:rPr lang="en-US" sz="2800" dirty="0" smtClean="0">
                <a:solidFill>
                  <a:srgbClr val="000000"/>
                </a:solidFill>
                <a:latin typeface="Arial" panose="22635452340000000000" pitchFamily="2"/>
              </a:rPr>
              <a:t>‒ Define i</a:t>
            </a:r>
            <a:r>
              <a:rPr lang="en-US" sz="2800" spc="0" dirty="0" smtClean="0">
                <a:solidFill>
                  <a:srgbClr val="000000"/>
                </a:solidFill>
                <a:latin typeface="Arial" panose="22635452340000000000" pitchFamily="2"/>
              </a:rPr>
              <a:t>mpedance</a:t>
            </a:r>
          </a:p>
          <a:p>
            <a:pPr marR="0" algn="l">
              <a:lnSpc>
                <a:spcPct val="95999"/>
              </a:lnSpc>
              <a:spcBef>
                <a:spcPts val="600"/>
              </a:spcBef>
              <a:spcAft>
                <a:spcPts val="1200"/>
              </a:spcAft>
            </a:pPr>
            <a:r>
              <a:rPr lang="en-US" sz="2800" dirty="0" smtClean="0">
                <a:solidFill>
                  <a:srgbClr val="000000"/>
                </a:solidFill>
                <a:latin typeface="Arial" panose="22635452340000000000" pitchFamily="2"/>
              </a:rPr>
              <a:t>‒ To u</a:t>
            </a:r>
            <a:r>
              <a:rPr lang="en-US" sz="2800" spc="-40" dirty="0" smtClean="0">
                <a:solidFill>
                  <a:srgbClr val="000000"/>
                </a:solidFill>
                <a:latin typeface="Arial" panose="22635452340000000000" pitchFamily="2"/>
              </a:rPr>
              <a:t>se </a:t>
            </a:r>
            <a:r>
              <a:rPr lang="en-US" sz="2800" spc="-40" dirty="0" err="1">
                <a:solidFill>
                  <a:srgbClr val="000000"/>
                </a:solidFill>
                <a:latin typeface="Arial" panose="22635452340000000000" pitchFamily="2"/>
              </a:rPr>
              <a:t>phasors</a:t>
            </a:r>
            <a:r>
              <a:rPr lang="en-US" sz="2800" spc="-40" dirty="0">
                <a:solidFill>
                  <a:srgbClr val="000000"/>
                </a:solidFill>
                <a:latin typeface="Arial" panose="22635452340000000000" pitchFamily="2"/>
              </a:rPr>
              <a:t> to determine the forced response </a:t>
            </a:r>
            <a:r>
              <a:rPr lang="en-US" sz="2800" spc="-40" dirty="0" smtClean="0">
                <a:solidFill>
                  <a:srgbClr val="000000"/>
                </a:solidFill>
                <a:latin typeface="Arial" panose="22635452340000000000" pitchFamily="2"/>
              </a:rPr>
              <a:t>of </a:t>
            </a:r>
            <a:r>
              <a:rPr lang="en-US" sz="2800" spc="-30" dirty="0" smtClean="0">
                <a:solidFill>
                  <a:srgbClr val="000000"/>
                </a:solidFill>
                <a:latin typeface="Arial" panose="22635452340000000000" pitchFamily="2"/>
              </a:rPr>
              <a:t>a </a:t>
            </a:r>
            <a:r>
              <a:rPr lang="en-US" sz="2800" spc="-30" dirty="0">
                <a:solidFill>
                  <a:srgbClr val="000000"/>
                </a:solidFill>
                <a:latin typeface="Arial" panose="22635452340000000000" pitchFamily="2"/>
              </a:rPr>
              <a:t>circuit subjected to sinusoidal </a:t>
            </a:r>
            <a:r>
              <a:rPr lang="en-US" sz="2800" spc="-30" dirty="0" smtClean="0">
                <a:solidFill>
                  <a:srgbClr val="000000"/>
                </a:solidFill>
                <a:latin typeface="Arial" panose="22635452340000000000" pitchFamily="2"/>
              </a:rPr>
              <a:t>excitation</a:t>
            </a:r>
            <a:endParaRPr lang="ar-JO" sz="2800" spc="-30" dirty="0" smtClean="0">
              <a:solidFill>
                <a:srgbClr val="000000"/>
              </a:solidFill>
              <a:latin typeface="Arial" panose="22635452340000000000" pitchFamily="2"/>
            </a:endParaRPr>
          </a:p>
          <a:p>
            <a:pPr marR="0" algn="l">
              <a:lnSpc>
                <a:spcPct val="95999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dirty="0" smtClean="0">
                <a:solidFill>
                  <a:srgbClr val="000000"/>
                </a:solidFill>
                <a:latin typeface="Arial" panose="22635452340000000000" pitchFamily="2"/>
              </a:rPr>
              <a:t>‒ To a</a:t>
            </a:r>
            <a:r>
              <a:rPr lang="en-US" sz="2800" spc="-40" dirty="0" smtClean="0">
                <a:solidFill>
                  <a:srgbClr val="000000"/>
                </a:solidFill>
                <a:latin typeface="Arial" panose="22635452340000000000" pitchFamily="2"/>
              </a:rPr>
              <a:t>pply </a:t>
            </a:r>
            <a:r>
              <a:rPr lang="en-US" sz="2800" spc="-40" dirty="0">
                <a:solidFill>
                  <a:srgbClr val="000000"/>
                </a:solidFill>
                <a:latin typeface="Arial" panose="22635452340000000000" pitchFamily="2"/>
              </a:rPr>
              <a:t>techniques using </a:t>
            </a:r>
            <a:r>
              <a:rPr lang="en-US" sz="2800" spc="-40" dirty="0" err="1">
                <a:solidFill>
                  <a:srgbClr val="000000"/>
                </a:solidFill>
                <a:latin typeface="Arial" panose="22635452340000000000" pitchFamily="2"/>
              </a:rPr>
              <a:t>phasors</a:t>
            </a:r>
            <a:endParaRPr lang="en-US" sz="2800" spc="-40" dirty="0">
              <a:solidFill>
                <a:srgbClr val="000000"/>
              </a:solidFill>
              <a:latin typeface="Arial" panose="22635452340000000000" pitchFamily="2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661670" y="701040"/>
            <a:ext cx="7803515" cy="0"/>
          </a:xfrm>
          <a:prstGeom prst="line">
            <a:avLst/>
          </a:prstGeom>
          <a:ln w="36830" cmpd="sng">
            <a:solidFill>
              <a:srgbClr val="333366"/>
            </a:solidFill>
          </a:ln>
        </p:spPr>
      </p:cxn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Text Placeholder 415"/>
          <p:cNvSpPr>
            <a:spLocks noGrp="1"/>
          </p:cNvSpPr>
          <p:nvPr>
            <p:ph type="body" idx="10"/>
          </p:nvPr>
        </p:nvSpPr>
        <p:spPr>
          <a:xfrm>
            <a:off x="100965" y="197649"/>
            <a:ext cx="9006205" cy="567055"/>
          </a:xfrm>
          <a:prstGeom prst="rect">
            <a:avLst/>
          </a:prstGeom>
          <a:noFill/>
          <a:ln w="292100" cmpd="sng">
            <a:noFill/>
            <a:prstDash val="solid"/>
          </a:ln>
        </p:spPr>
        <p:txBody>
          <a:bodyPr lIns="0" tIns="0" rIns="0" bIns="0" anchor="t"/>
          <a:lstStyle/>
          <a:p>
            <a:pPr marL="685800" marR="0" indent="0" algn="l">
              <a:lnSpc>
                <a:spcPts val="3200"/>
              </a:lnSpc>
              <a:spcAft>
                <a:spcPts val="0"/>
              </a:spcAft>
              <a:tabLst>
                <a:tab pos="8951595" algn="r"/>
              </a:tabLst>
            </a:pPr>
            <a:r>
              <a:rPr lang="en-US" sz="3600" spc="-50" dirty="0">
                <a:solidFill>
                  <a:srgbClr val="0066FF"/>
                </a:solidFill>
                <a:latin typeface="Verdana" panose="22635452340000000000" pitchFamily="2"/>
              </a:rPr>
              <a:t>Phasor Relationship:	</a:t>
            </a:r>
            <a:endParaRPr lang="en-US" sz="1150" b="1" spc="0" dirty="0">
              <a:solidFill>
                <a:srgbClr val="000080"/>
              </a:solidFill>
              <a:latin typeface="Arial Narrow" panose="22635452340000000000" pitchFamily="2"/>
            </a:endParaRPr>
          </a:p>
        </p:txBody>
      </p:sp>
      <p:cxnSp>
        <p:nvCxnSpPr>
          <p:cNvPr id="420" name="Straight Connector 419"/>
          <p:cNvCxnSpPr/>
          <p:nvPr/>
        </p:nvCxnSpPr>
        <p:spPr>
          <a:xfrm>
            <a:off x="661670" y="701040"/>
            <a:ext cx="7803515" cy="0"/>
          </a:xfrm>
          <a:prstGeom prst="line">
            <a:avLst/>
          </a:prstGeom>
          <a:ln w="36830" cmpd="sng">
            <a:solidFill>
              <a:srgbClr val="333366"/>
            </a:solidFill>
          </a:ln>
        </p:spPr>
      </p:cxnSp>
      <p:sp>
        <p:nvSpPr>
          <p:cNvPr id="7" name="TextBox 6"/>
          <p:cNvSpPr txBox="1"/>
          <p:nvPr/>
        </p:nvSpPr>
        <p:spPr>
          <a:xfrm>
            <a:off x="2771800" y="980728"/>
            <a:ext cx="2520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u="sng" dirty="0" smtClean="0">
                <a:latin typeface="Times New Roman" pitchFamily="18" charset="0"/>
                <a:cs typeface="Times New Roman" pitchFamily="18" charset="0"/>
              </a:rPr>
              <a:t>The inductance L</a:t>
            </a:r>
            <a:endParaRPr lang="en-AU" sz="2400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764704"/>
            <a:ext cx="2160240" cy="235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764704"/>
            <a:ext cx="2123307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3140968"/>
            <a:ext cx="1764196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84168" y="3140968"/>
            <a:ext cx="1656184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94940" y="3861048"/>
            <a:ext cx="894906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1520" y="4509120"/>
            <a:ext cx="6768752" cy="1128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79512" y="5805264"/>
            <a:ext cx="7272808" cy="812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179512" y="3429000"/>
            <a:ext cx="2520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u="sng" dirty="0" smtClean="0">
                <a:latin typeface="Times New Roman" pitchFamily="18" charset="0"/>
                <a:cs typeface="Times New Roman" pitchFamily="18" charset="0"/>
              </a:rPr>
              <a:t>Example</a:t>
            </a:r>
            <a:endParaRPr lang="en-AU" sz="2400" u="sng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Text Placeholder 423"/>
          <p:cNvSpPr>
            <a:spLocks noGrp="1"/>
          </p:cNvSpPr>
          <p:nvPr>
            <p:ph type="body" idx="10"/>
          </p:nvPr>
        </p:nvSpPr>
        <p:spPr>
          <a:xfrm>
            <a:off x="100330" y="115570"/>
            <a:ext cx="5316220" cy="565785"/>
          </a:xfrm>
          <a:prstGeom prst="rect">
            <a:avLst/>
          </a:prstGeom>
          <a:noFill/>
          <a:ln w="304165" cmpd="sng">
            <a:noFill/>
            <a:prstDash val="solid"/>
          </a:ln>
        </p:spPr>
        <p:txBody>
          <a:bodyPr lIns="0" tIns="0" rIns="0" bIns="0" anchor="t"/>
          <a:lstStyle/>
          <a:p>
            <a:pPr marL="0" marR="0" indent="0" algn="r">
              <a:lnSpc>
                <a:spcPts val="3800"/>
              </a:lnSpc>
              <a:spcAft>
                <a:spcPts val="0"/>
              </a:spcAft>
            </a:pPr>
            <a:r>
              <a:rPr lang="en-US" sz="3600" spc="-40">
                <a:solidFill>
                  <a:srgbClr val="0066FF"/>
                </a:solidFill>
                <a:latin typeface="Verdana" panose="22635452340000000000" pitchFamily="2"/>
              </a:rPr>
              <a:t>Phasor Relationship:</a:t>
            </a:r>
          </a:p>
        </p:txBody>
      </p:sp>
      <p:sp>
        <p:nvSpPr>
          <p:cNvPr id="428" name="Text Placeholder 427"/>
          <p:cNvSpPr>
            <a:spLocks noGrp="1"/>
          </p:cNvSpPr>
          <p:nvPr>
            <p:ph type="body" idx="10"/>
          </p:nvPr>
        </p:nvSpPr>
        <p:spPr>
          <a:xfrm>
            <a:off x="2780382" y="764704"/>
            <a:ext cx="3087762" cy="504056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lIns="0" tIns="0" rIns="0" bIns="0" anchor="t"/>
          <a:lstStyle/>
          <a:p>
            <a:pPr marL="0" marR="0" indent="0" algn="ctr">
              <a:lnSpc>
                <a:spcPct val="95999"/>
              </a:lnSpc>
            </a:pPr>
            <a:r>
              <a:rPr lang="en-US" sz="2800" spc="-40" dirty="0">
                <a:solidFill>
                  <a:srgbClr val="000000"/>
                </a:solidFill>
                <a:latin typeface="Arial" panose="22635452340000000000" pitchFamily="2"/>
              </a:rPr>
              <a:t>The </a:t>
            </a:r>
            <a:r>
              <a:rPr lang="en-US" sz="2800" spc="-40" dirty="0" smtClean="0">
                <a:solidFill>
                  <a:srgbClr val="000000"/>
                </a:solidFill>
                <a:latin typeface="Arial" panose="22635452340000000000" pitchFamily="2"/>
              </a:rPr>
              <a:t>Capacitor C</a:t>
            </a:r>
            <a:endParaRPr lang="en-US" sz="2800" spc="-40" dirty="0">
              <a:solidFill>
                <a:srgbClr val="000000"/>
              </a:solidFill>
              <a:latin typeface="Arial" panose="22635452340000000000" pitchFamily="2"/>
            </a:endParaRPr>
          </a:p>
        </p:txBody>
      </p:sp>
      <p:cxnSp>
        <p:nvCxnSpPr>
          <p:cNvPr id="429" name="Straight Connector 428"/>
          <p:cNvCxnSpPr/>
          <p:nvPr/>
        </p:nvCxnSpPr>
        <p:spPr>
          <a:xfrm>
            <a:off x="661670" y="701040"/>
            <a:ext cx="7803515" cy="0"/>
          </a:xfrm>
          <a:prstGeom prst="line">
            <a:avLst/>
          </a:prstGeom>
          <a:ln w="36830" cmpd="sng">
            <a:solidFill>
              <a:srgbClr val="333366"/>
            </a:solidFill>
          </a:ln>
        </p:spPr>
      </p:cxn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340767"/>
            <a:ext cx="2952328" cy="3768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1772816"/>
            <a:ext cx="2505075" cy="334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576" y="5229200"/>
            <a:ext cx="1764196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96136" y="5157192"/>
            <a:ext cx="2070230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Text Placeholder 431"/>
          <p:cNvSpPr>
            <a:spLocks noGrp="1"/>
          </p:cNvSpPr>
          <p:nvPr>
            <p:ph type="body" idx="10"/>
          </p:nvPr>
        </p:nvSpPr>
        <p:spPr>
          <a:xfrm>
            <a:off x="100330" y="115570"/>
            <a:ext cx="9006840" cy="565785"/>
          </a:xfrm>
          <a:prstGeom prst="rect">
            <a:avLst/>
          </a:prstGeom>
          <a:noFill/>
          <a:ln w="314325" cmpd="sng">
            <a:noFill/>
            <a:prstDash val="solid"/>
          </a:ln>
        </p:spPr>
        <p:txBody>
          <a:bodyPr lIns="0" tIns="0" rIns="0" bIns="0" anchor="t"/>
          <a:lstStyle/>
          <a:p>
            <a:pPr marL="685800" marR="0" indent="0" algn="l">
              <a:lnSpc>
                <a:spcPct val="95999"/>
              </a:lnSpc>
              <a:spcAft>
                <a:spcPts val="0"/>
              </a:spcAft>
              <a:tabLst>
                <a:tab pos="8930640" algn="r"/>
              </a:tabLst>
            </a:pPr>
            <a:r>
              <a:rPr lang="en-US" sz="3600" spc="-50" dirty="0">
                <a:solidFill>
                  <a:srgbClr val="0066FF"/>
                </a:solidFill>
                <a:latin typeface="Verdana" panose="22635452340000000000" pitchFamily="2"/>
              </a:rPr>
              <a:t>Phasor Relationship:	</a:t>
            </a:r>
            <a:endParaRPr lang="en-US" sz="1150" b="1" spc="0" dirty="0">
              <a:solidFill>
                <a:srgbClr val="000080"/>
              </a:solidFill>
              <a:latin typeface="Arial Narrow" panose="22635452340000000000" pitchFamily="2"/>
            </a:endParaRPr>
          </a:p>
        </p:txBody>
      </p:sp>
      <p:pic>
        <p:nvPicPr>
          <p:cNvPr id="435" name="Image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44880" y="932815"/>
            <a:ext cx="7452360" cy="2139315"/>
          </a:xfrm>
          <a:prstGeom prst="rect">
            <a:avLst/>
          </a:prstGeom>
        </p:spPr>
      </p:pic>
      <p:pic>
        <p:nvPicPr>
          <p:cNvPr id="437" name="Image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804160" y="3877310"/>
            <a:ext cx="3590290" cy="1929130"/>
          </a:xfrm>
          <a:prstGeom prst="rect">
            <a:avLst/>
          </a:prstGeom>
        </p:spPr>
      </p:pic>
      <p:cxnSp>
        <p:nvCxnSpPr>
          <p:cNvPr id="438" name="Straight Connector 437"/>
          <p:cNvCxnSpPr/>
          <p:nvPr/>
        </p:nvCxnSpPr>
        <p:spPr>
          <a:xfrm>
            <a:off x="661670" y="701040"/>
            <a:ext cx="7803515" cy="0"/>
          </a:xfrm>
          <a:prstGeom prst="line">
            <a:avLst/>
          </a:prstGeom>
          <a:ln w="36830" cmpd="sng">
            <a:solidFill>
              <a:srgbClr val="333366"/>
            </a:solidFill>
          </a:ln>
        </p:spPr>
      </p:cxn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Text Placeholder 440"/>
          <p:cNvSpPr>
            <a:spLocks noGrp="1"/>
          </p:cNvSpPr>
          <p:nvPr>
            <p:ph type="body" idx="10"/>
          </p:nvPr>
        </p:nvSpPr>
        <p:spPr>
          <a:xfrm>
            <a:off x="100330" y="197649"/>
            <a:ext cx="9006840" cy="567055"/>
          </a:xfrm>
          <a:prstGeom prst="rect">
            <a:avLst/>
          </a:prstGeom>
          <a:noFill/>
          <a:ln w="325120" cmpd="sng">
            <a:noFill/>
            <a:prstDash val="solid"/>
          </a:ln>
        </p:spPr>
        <p:txBody>
          <a:bodyPr lIns="0" tIns="0" rIns="0" bIns="0" anchor="t"/>
          <a:lstStyle/>
          <a:p>
            <a:pPr marL="685800" marR="0" indent="0" algn="l">
              <a:lnSpc>
                <a:spcPts val="3200"/>
              </a:lnSpc>
              <a:spcAft>
                <a:spcPts val="0"/>
              </a:spcAft>
              <a:tabLst>
                <a:tab pos="8952230" algn="r"/>
              </a:tabLst>
            </a:pPr>
            <a:r>
              <a:rPr lang="en-US" sz="3600" spc="-50" dirty="0">
                <a:solidFill>
                  <a:srgbClr val="0066FF"/>
                </a:solidFill>
                <a:latin typeface="Verdana" panose="22635452340000000000" pitchFamily="2"/>
              </a:rPr>
              <a:t>Phasor Relationship:	</a:t>
            </a:r>
            <a:endParaRPr lang="en-US" sz="1150" b="1" spc="0" dirty="0">
              <a:solidFill>
                <a:srgbClr val="000080"/>
              </a:solidFill>
              <a:latin typeface="Arial Narrow" panose="22635452340000000000" pitchFamily="2"/>
            </a:endParaRPr>
          </a:p>
        </p:txBody>
      </p:sp>
      <p:pic>
        <p:nvPicPr>
          <p:cNvPr id="444" name="Image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28930" y="1539240"/>
            <a:ext cx="8400415" cy="4297680"/>
          </a:xfrm>
          <a:prstGeom prst="rect">
            <a:avLst/>
          </a:prstGeom>
        </p:spPr>
      </p:pic>
      <p:cxnSp>
        <p:nvCxnSpPr>
          <p:cNvPr id="445" name="Straight Connector 444"/>
          <p:cNvCxnSpPr/>
          <p:nvPr/>
        </p:nvCxnSpPr>
        <p:spPr>
          <a:xfrm>
            <a:off x="661670" y="701040"/>
            <a:ext cx="7803515" cy="0"/>
          </a:xfrm>
          <a:prstGeom prst="line">
            <a:avLst/>
          </a:prstGeom>
          <a:ln w="36830" cmpd="sng">
            <a:solidFill>
              <a:srgbClr val="333366"/>
            </a:solidFill>
          </a:ln>
        </p:spPr>
      </p:cxn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Text Placeholder 449"/>
          <p:cNvSpPr>
            <a:spLocks noGrp="1"/>
          </p:cNvSpPr>
          <p:nvPr>
            <p:ph type="body" idx="10"/>
          </p:nvPr>
        </p:nvSpPr>
        <p:spPr>
          <a:xfrm>
            <a:off x="100965" y="115570"/>
            <a:ext cx="9006840" cy="483235"/>
          </a:xfrm>
          <a:prstGeom prst="rect">
            <a:avLst/>
          </a:prstGeom>
          <a:noFill/>
          <a:ln w="334645" cmpd="sng">
            <a:noFill/>
            <a:prstDash val="solid"/>
          </a:ln>
        </p:spPr>
        <p:txBody>
          <a:bodyPr lIns="0" tIns="0" rIns="0" bIns="0" anchor="t"/>
          <a:lstStyle/>
          <a:p>
            <a:pPr marL="685800" marR="0" indent="0" algn="l">
              <a:lnSpc>
                <a:spcPct val="82559"/>
              </a:lnSpc>
              <a:spcAft>
                <a:spcPts val="0"/>
              </a:spcAft>
              <a:tabLst>
                <a:tab pos="8952230" algn="r"/>
              </a:tabLst>
            </a:pPr>
            <a:r>
              <a:rPr lang="en-US" sz="3600" spc="-160" dirty="0">
                <a:solidFill>
                  <a:srgbClr val="0066FF"/>
                </a:solidFill>
                <a:latin typeface="Verdana" panose="22635452340000000000" pitchFamily="2"/>
              </a:rPr>
              <a:t>Phasor:	</a:t>
            </a:r>
            <a:endParaRPr lang="en-US" sz="1150" b="1" spc="0" dirty="0">
              <a:solidFill>
                <a:srgbClr val="000080"/>
              </a:solidFill>
              <a:latin typeface="Arial Narrow" panose="22635452340000000000" pitchFamily="2"/>
            </a:endParaRPr>
          </a:p>
        </p:txBody>
      </p:sp>
      <p:pic>
        <p:nvPicPr>
          <p:cNvPr id="453" name="Image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67544" y="908720"/>
            <a:ext cx="5212080" cy="360045"/>
          </a:xfrm>
          <a:prstGeom prst="rect">
            <a:avLst/>
          </a:prstGeom>
        </p:spPr>
      </p:pic>
      <p:pic>
        <p:nvPicPr>
          <p:cNvPr id="455" name="Image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95536" y="1412776"/>
            <a:ext cx="5379720" cy="865505"/>
          </a:xfrm>
          <a:prstGeom prst="rect">
            <a:avLst/>
          </a:prstGeom>
        </p:spPr>
      </p:pic>
      <p:pic>
        <p:nvPicPr>
          <p:cNvPr id="457" name="Image.jp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67544" y="2348880"/>
            <a:ext cx="4912995" cy="780415"/>
          </a:xfrm>
          <a:prstGeom prst="rect">
            <a:avLst/>
          </a:prstGeom>
        </p:spPr>
      </p:pic>
      <p:cxnSp>
        <p:nvCxnSpPr>
          <p:cNvPr id="458" name="Straight Connector 457"/>
          <p:cNvCxnSpPr/>
          <p:nvPr/>
        </p:nvCxnSpPr>
        <p:spPr>
          <a:xfrm>
            <a:off x="661670" y="701040"/>
            <a:ext cx="7803515" cy="0"/>
          </a:xfrm>
          <a:prstGeom prst="line">
            <a:avLst/>
          </a:prstGeom>
          <a:ln w="36830" cmpd="sng">
            <a:solidFill>
              <a:srgbClr val="333366"/>
            </a:solidFill>
          </a:ln>
        </p:spPr>
      </p:cxn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528" y="3573016"/>
            <a:ext cx="65532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Text Placeholder 471"/>
          <p:cNvSpPr>
            <a:spLocks noGrp="1"/>
          </p:cNvSpPr>
          <p:nvPr>
            <p:ph type="body" idx="10"/>
          </p:nvPr>
        </p:nvSpPr>
        <p:spPr>
          <a:xfrm>
            <a:off x="646430" y="114300"/>
            <a:ext cx="8458200" cy="56769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lIns="0" tIns="0" rIns="0" bIns="0" anchor="t"/>
          <a:lstStyle/>
          <a:p>
            <a:pPr marL="137160" marR="0" indent="0" algn="l">
              <a:lnSpc>
                <a:spcPct val="82559"/>
              </a:lnSpc>
              <a:spcAft>
                <a:spcPts val="540"/>
              </a:spcAft>
              <a:tabLst>
                <a:tab pos="8406130" algn="r"/>
              </a:tabLst>
            </a:pPr>
            <a:r>
              <a:rPr lang="en-US" sz="3600" spc="-50" dirty="0" smtClean="0">
                <a:solidFill>
                  <a:srgbClr val="0066FF"/>
                </a:solidFill>
                <a:latin typeface="Verdana" panose="22635452340000000000" pitchFamily="2"/>
              </a:rPr>
              <a:t>Practice: 10.8</a:t>
            </a:r>
            <a:r>
              <a:rPr lang="en-US" sz="3600" spc="-50" dirty="0">
                <a:solidFill>
                  <a:srgbClr val="0066FF"/>
                </a:solidFill>
                <a:latin typeface="Verdana" panose="22635452340000000000" pitchFamily="2"/>
              </a:rPr>
              <a:t>	</a:t>
            </a:r>
            <a:endParaRPr lang="en-US" sz="1150" b="1" spc="0" dirty="0">
              <a:solidFill>
                <a:srgbClr val="000080"/>
              </a:solidFill>
              <a:latin typeface="Arial Narrow" panose="22635452340000000000" pitchFamily="2"/>
            </a:endParaRPr>
          </a:p>
        </p:txBody>
      </p:sp>
      <p:pic>
        <p:nvPicPr>
          <p:cNvPr id="475" name="Image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67544" y="1844824"/>
            <a:ext cx="7778115" cy="3322320"/>
          </a:xfrm>
          <a:prstGeom prst="rect">
            <a:avLst/>
          </a:prstGeom>
        </p:spPr>
      </p:pic>
      <p:cxnSp>
        <p:nvCxnSpPr>
          <p:cNvPr id="476" name="Straight Connector 475"/>
          <p:cNvCxnSpPr/>
          <p:nvPr/>
        </p:nvCxnSpPr>
        <p:spPr>
          <a:xfrm>
            <a:off x="646430" y="701040"/>
            <a:ext cx="7818755" cy="0"/>
          </a:xfrm>
          <a:prstGeom prst="line">
            <a:avLst/>
          </a:prstGeom>
          <a:ln w="36830" cmpd="sng">
            <a:solidFill>
              <a:srgbClr val="333366"/>
            </a:solidFill>
          </a:ln>
        </p:spPr>
      </p:cxn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836712"/>
            <a:ext cx="7639050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0" name="Image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0330" y="57785"/>
            <a:ext cx="9006840" cy="6800215"/>
          </a:xfrm>
          <a:prstGeom prst="rect">
            <a:avLst/>
          </a:prstGeom>
        </p:spPr>
      </p:pic>
      <p:sp>
        <p:nvSpPr>
          <p:cNvPr id="481" name="Text Placeholder 480"/>
          <p:cNvSpPr>
            <a:spLocks noGrp="1"/>
          </p:cNvSpPr>
          <p:nvPr>
            <p:ph type="body" idx="10"/>
          </p:nvPr>
        </p:nvSpPr>
        <p:spPr>
          <a:xfrm>
            <a:off x="814070" y="152400"/>
            <a:ext cx="3139440" cy="44640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lIns="0" tIns="0" rIns="0" bIns="0" anchor="t"/>
          <a:lstStyle/>
          <a:p>
            <a:pPr marL="0" marR="0" indent="0" algn="ctr">
              <a:lnSpc>
                <a:spcPct val="76799"/>
              </a:lnSpc>
              <a:spcAft>
                <a:spcPts val="0"/>
              </a:spcAft>
            </a:pPr>
            <a:r>
              <a:rPr lang="en-US" sz="3600" spc="-60">
                <a:solidFill>
                  <a:srgbClr val="0066FF"/>
                </a:solidFill>
                <a:latin typeface="Verdana" panose="22635452340000000000" pitchFamily="2"/>
              </a:rPr>
              <a:t>Practice: 10.8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Text Placeholder 488"/>
          <p:cNvSpPr>
            <a:spLocks noGrp="1"/>
          </p:cNvSpPr>
          <p:nvPr>
            <p:ph type="body" idx="10"/>
          </p:nvPr>
        </p:nvSpPr>
        <p:spPr>
          <a:xfrm>
            <a:off x="798830" y="143510"/>
            <a:ext cx="3197225" cy="53848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lIns="0" tIns="0" rIns="0" bIns="0" anchor="t"/>
          <a:lstStyle/>
          <a:p>
            <a:pPr marL="0" marR="0" indent="0" algn="ctr">
              <a:lnSpc>
                <a:spcPct val="93119"/>
              </a:lnSpc>
              <a:spcAft>
                <a:spcPts val="0"/>
              </a:spcAft>
            </a:pPr>
            <a:r>
              <a:rPr lang="en-US" sz="3600" spc="-45">
                <a:solidFill>
                  <a:srgbClr val="0066FF"/>
                </a:solidFill>
                <a:latin typeface="Verdana" panose="22635452340000000000" pitchFamily="2"/>
              </a:rPr>
              <a:t>Impedance: </a:t>
            </a:r>
            <a:r>
              <a:rPr lang="en-US" sz="3600" b="1" spc="-45">
                <a:solidFill>
                  <a:srgbClr val="0066FF"/>
                </a:solidFill>
                <a:latin typeface="Verdana" panose="22635452340000000000" pitchFamily="2"/>
              </a:rPr>
              <a:t>Z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836712"/>
            <a:ext cx="6552728" cy="5787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" name="Straight Connector 12"/>
          <p:cNvCxnSpPr/>
          <p:nvPr/>
        </p:nvCxnSpPr>
        <p:spPr>
          <a:xfrm>
            <a:off x="646430" y="701040"/>
            <a:ext cx="7818755" cy="0"/>
          </a:xfrm>
          <a:prstGeom prst="line">
            <a:avLst/>
          </a:prstGeom>
          <a:ln w="36830" cmpd="sng">
            <a:solidFill>
              <a:srgbClr val="333366"/>
            </a:solidFill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Text Placeholder 498"/>
          <p:cNvSpPr>
            <a:spLocks noGrp="1"/>
          </p:cNvSpPr>
          <p:nvPr>
            <p:ph type="body" idx="10"/>
          </p:nvPr>
        </p:nvSpPr>
        <p:spPr>
          <a:xfrm>
            <a:off x="624840" y="114300"/>
            <a:ext cx="8458200" cy="56769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lIns="0" tIns="0" rIns="0" bIns="0" anchor="t"/>
          <a:lstStyle/>
          <a:p>
            <a:pPr marL="182880" marR="0" indent="0" algn="l">
              <a:lnSpc>
                <a:spcPct val="82559"/>
              </a:lnSpc>
              <a:spcAft>
                <a:spcPts val="540"/>
              </a:spcAft>
              <a:tabLst>
                <a:tab pos="8427720" algn="r"/>
              </a:tabLst>
            </a:pPr>
            <a:r>
              <a:rPr lang="en-US" sz="3600" spc="-50" dirty="0">
                <a:solidFill>
                  <a:srgbClr val="0066FF"/>
                </a:solidFill>
                <a:latin typeface="Verdana" panose="22635452340000000000" pitchFamily="2"/>
              </a:rPr>
              <a:t>Practice: 10.9	</a:t>
            </a:r>
            <a:endParaRPr lang="en-US" sz="1150" b="1" spc="0" dirty="0">
              <a:solidFill>
                <a:srgbClr val="000080"/>
              </a:solidFill>
              <a:latin typeface="Arial Narrow" panose="22635452340000000000" pitchFamily="2"/>
            </a:endParaRPr>
          </a:p>
        </p:txBody>
      </p:sp>
      <p:sp>
        <p:nvSpPr>
          <p:cNvPr id="500" name="Text Placeholder 499"/>
          <p:cNvSpPr>
            <a:spLocks noGrp="1"/>
          </p:cNvSpPr>
          <p:nvPr>
            <p:ph type="body" idx="10"/>
          </p:nvPr>
        </p:nvSpPr>
        <p:spPr>
          <a:xfrm>
            <a:off x="624840" y="681990"/>
            <a:ext cx="8458200" cy="205232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lIns="0" tIns="342900" rIns="0" bIns="0" anchor="t"/>
          <a:lstStyle/>
          <a:p>
            <a:pPr marL="0" marR="0" indent="0" algn="l">
              <a:lnSpc>
                <a:spcPct val="95999"/>
              </a:lnSpc>
              <a:spcAft>
                <a:spcPts val="0"/>
              </a:spcAft>
            </a:pPr>
            <a:r>
              <a:rPr lang="en-US" sz="2800" spc="-60">
                <a:solidFill>
                  <a:srgbClr val="000000"/>
                </a:solidFill>
                <a:latin typeface="Arial" panose="22635452340000000000" pitchFamily="2"/>
              </a:rPr>
              <a:t>With reference to the network shown, find the input</a:t>
            </a:r>
          </a:p>
          <a:p>
            <a:pPr marL="0" marR="0" indent="0" algn="l">
              <a:lnSpc>
                <a:spcPct val="95999"/>
              </a:lnSpc>
              <a:spcBef>
                <a:spcPts val="180"/>
              </a:spcBef>
              <a:spcAft>
                <a:spcPts val="0"/>
              </a:spcAft>
            </a:pPr>
            <a:r>
              <a:rPr lang="en-US" sz="2800" spc="10">
                <a:solidFill>
                  <a:srgbClr val="000000"/>
                </a:solidFill>
                <a:latin typeface="Arial" panose="22635452340000000000" pitchFamily="2"/>
              </a:rPr>
              <a:t>impedance  that would be measured between</a:t>
            </a:r>
          </a:p>
          <a:p>
            <a:pPr marL="0" marR="0" indent="0" algn="l">
              <a:lnSpc>
                <a:spcPct val="95999"/>
              </a:lnSpc>
              <a:spcBef>
                <a:spcPts val="0"/>
              </a:spcBef>
              <a:spcAft>
                <a:spcPts val="3240"/>
              </a:spcAft>
            </a:pPr>
            <a:r>
              <a:rPr lang="en-US" sz="2800" spc="-50">
                <a:solidFill>
                  <a:srgbClr val="000000"/>
                </a:solidFill>
                <a:latin typeface="Arial" panose="22635452340000000000" pitchFamily="2"/>
              </a:rPr>
              <a:t>terminals: (a) a and g; (b) b and g; (c) a and b</a:t>
            </a:r>
          </a:p>
        </p:txBody>
      </p:sp>
      <p:pic>
        <p:nvPicPr>
          <p:cNvPr id="502" name="Image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46760" y="2734310"/>
            <a:ext cx="7696200" cy="2919730"/>
          </a:xfrm>
          <a:prstGeom prst="rect">
            <a:avLst/>
          </a:prstGeom>
        </p:spPr>
      </p:pic>
      <p:cxnSp>
        <p:nvCxnSpPr>
          <p:cNvPr id="503" name="Straight Connector 502"/>
          <p:cNvCxnSpPr/>
          <p:nvPr/>
        </p:nvCxnSpPr>
        <p:spPr>
          <a:xfrm>
            <a:off x="624840" y="701040"/>
            <a:ext cx="7840345" cy="0"/>
          </a:xfrm>
          <a:prstGeom prst="line">
            <a:avLst/>
          </a:prstGeom>
          <a:ln w="36830" cmpd="sng">
            <a:solidFill>
              <a:srgbClr val="333366"/>
            </a:solidFill>
          </a:ln>
        </p:spPr>
      </p:cxn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9" name="Image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92480" y="2472055"/>
            <a:ext cx="6260465" cy="2377440"/>
          </a:xfrm>
          <a:prstGeom prst="rect">
            <a:avLst/>
          </a:prstGeom>
        </p:spPr>
      </p:pic>
      <p:pic>
        <p:nvPicPr>
          <p:cNvPr id="511" name="Image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92480" y="5367655"/>
            <a:ext cx="6541135" cy="1173480"/>
          </a:xfrm>
          <a:prstGeom prst="rect">
            <a:avLst/>
          </a:prstGeom>
        </p:spPr>
      </p:pic>
      <p:pic>
        <p:nvPicPr>
          <p:cNvPr id="513" name="Image.jp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14070" y="73025"/>
            <a:ext cx="8241665" cy="1871345"/>
          </a:xfrm>
          <a:prstGeom prst="rect">
            <a:avLst/>
          </a:prstGeom>
        </p:spPr>
      </p:pic>
      <p:sp>
        <p:nvSpPr>
          <p:cNvPr id="514" name="Text Placeholder 513"/>
          <p:cNvSpPr>
            <a:spLocks noGrp="1"/>
          </p:cNvSpPr>
          <p:nvPr>
            <p:ph type="body" idx="10"/>
          </p:nvPr>
        </p:nvSpPr>
        <p:spPr>
          <a:xfrm>
            <a:off x="792480" y="152400"/>
            <a:ext cx="3157855" cy="44640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lIns="0" tIns="0" rIns="0" bIns="0" anchor="t"/>
          <a:lstStyle/>
          <a:p>
            <a:pPr marL="0" marR="0" indent="0" algn="ctr">
              <a:lnSpc>
                <a:spcPct val="76799"/>
              </a:lnSpc>
              <a:spcAft>
                <a:spcPts val="0"/>
              </a:spcAft>
            </a:pPr>
            <a:r>
              <a:rPr lang="en-US" sz="3600" spc="-50">
                <a:solidFill>
                  <a:srgbClr val="0066FF"/>
                </a:solidFill>
                <a:latin typeface="Verdana" panose="22635452340000000000" pitchFamily="2"/>
              </a:rPr>
              <a:t>Practice: 10.9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Placeholder 29"/>
          <p:cNvSpPr>
            <a:spLocks noGrp="1"/>
          </p:cNvSpPr>
          <p:nvPr>
            <p:ph type="body" idx="10"/>
          </p:nvPr>
        </p:nvSpPr>
        <p:spPr>
          <a:xfrm>
            <a:off x="100330" y="895900"/>
            <a:ext cx="9006840" cy="516876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lIns="0" tIns="0" rIns="0" bIns="0" anchor="t"/>
          <a:lstStyle/>
          <a:p>
            <a:pPr marL="594360" marR="0" indent="0" algn="l">
              <a:lnSpc>
                <a:spcPct val="82559"/>
              </a:lnSpc>
              <a:spcAft>
                <a:spcPts val="7740"/>
              </a:spcAft>
            </a:pPr>
            <a:r>
              <a:rPr lang="en-US" sz="2800" spc="-20" dirty="0">
                <a:solidFill>
                  <a:srgbClr val="000000"/>
                </a:solidFill>
                <a:latin typeface="Arial" panose="22635452340000000000" pitchFamily="2"/>
              </a:rPr>
              <a:t>Characteristics of </a:t>
            </a:r>
            <a:r>
              <a:rPr lang="en-US" sz="2800" spc="-20" dirty="0" smtClean="0">
                <a:solidFill>
                  <a:srgbClr val="000000"/>
                </a:solidFill>
                <a:latin typeface="Arial" panose="22635452340000000000" pitchFamily="2"/>
              </a:rPr>
              <a:t>Sinusoids:</a:t>
            </a:r>
            <a:endParaRPr lang="en-US" sz="2800" spc="-20" dirty="0">
              <a:solidFill>
                <a:srgbClr val="000000"/>
              </a:solidFill>
              <a:latin typeface="Arial" panose="22635452340000000000" pitchFamily="2"/>
            </a:endParaRPr>
          </a:p>
        </p:txBody>
      </p:sp>
      <p:pic>
        <p:nvPicPr>
          <p:cNvPr id="34" name="Image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85720" y="3857628"/>
            <a:ext cx="8592185" cy="2063750"/>
          </a:xfrm>
          <a:prstGeom prst="rect">
            <a:avLst/>
          </a:prstGeom>
        </p:spPr>
      </p:pic>
      <p:sp>
        <p:nvSpPr>
          <p:cNvPr id="18" name="Text Placeholder 17"/>
          <p:cNvSpPr>
            <a:spLocks noGrp="1"/>
          </p:cNvSpPr>
          <p:nvPr>
            <p:ph type="body" idx="10"/>
          </p:nvPr>
        </p:nvSpPr>
        <p:spPr>
          <a:xfrm>
            <a:off x="661670" y="114300"/>
            <a:ext cx="8356600" cy="56769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lIns="0" tIns="0" rIns="0" bIns="0" anchor="t"/>
          <a:lstStyle/>
          <a:p>
            <a:pPr marL="91440" algn="l">
              <a:lnSpc>
                <a:spcPct val="95999"/>
              </a:lnSpc>
              <a:tabLst>
                <a:tab pos="8348345" algn="r"/>
              </a:tabLst>
            </a:pPr>
            <a:r>
              <a:rPr lang="en-US" sz="3600" spc="-10" dirty="0" smtClean="0">
                <a:solidFill>
                  <a:srgbClr val="0066CC"/>
                </a:solidFill>
                <a:latin typeface="Verdana" panose="22635452340000000000" pitchFamily="2"/>
              </a:rPr>
              <a:t>Introduction:</a:t>
            </a:r>
          </a:p>
          <a:p>
            <a:pPr marL="91440" marR="0" indent="0" algn="l">
              <a:lnSpc>
                <a:spcPct val="95999"/>
              </a:lnSpc>
              <a:spcAft>
                <a:spcPts val="0"/>
              </a:spcAft>
              <a:tabLst>
                <a:tab pos="8348345" algn="r"/>
              </a:tabLst>
            </a:pPr>
            <a:r>
              <a:rPr lang="en-US" sz="3550" spc="0" dirty="0" smtClean="0">
                <a:solidFill>
                  <a:srgbClr val="0066CC"/>
                </a:solidFill>
                <a:latin typeface="Verdana" panose="22635452340000000000" pitchFamily="2"/>
              </a:rPr>
              <a:t>	</a:t>
            </a:r>
            <a:endParaRPr lang="en-US" sz="1150" b="1" spc="0" dirty="0">
              <a:solidFill>
                <a:srgbClr val="000080"/>
              </a:solidFill>
              <a:latin typeface="Arial Narrow" panose="22635452340000000000" pitchFamily="2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661670" y="701040"/>
            <a:ext cx="7803515" cy="0"/>
          </a:xfrm>
          <a:prstGeom prst="line">
            <a:avLst/>
          </a:prstGeom>
          <a:ln w="36830" cmpd="sng">
            <a:solidFill>
              <a:srgbClr val="333366"/>
            </a:solidFill>
          </a:ln>
        </p:spPr>
      </p:cxnSp>
      <p:sp>
        <p:nvSpPr>
          <p:cNvPr id="20" name="Rectangle 19"/>
          <p:cNvSpPr/>
          <p:nvPr/>
        </p:nvSpPr>
        <p:spPr>
          <a:xfrm>
            <a:off x="285720" y="1714488"/>
            <a:ext cx="700092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200" b="1" i="1" baseline="-25000" dirty="0" err="1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200" i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is the amplitude of the sine wave.</a:t>
            </a:r>
          </a:p>
          <a:p>
            <a:r>
              <a:rPr lang="el-GR" sz="2200" b="1" i="1" dirty="0" smtClean="0">
                <a:latin typeface="Times New Roman" pitchFamily="18" charset="0"/>
                <a:cs typeface="Times New Roman" pitchFamily="18" charset="0"/>
              </a:rPr>
              <a:t>ω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200" i="1" dirty="0" smtClean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is the argument.</a:t>
            </a:r>
          </a:p>
          <a:p>
            <a:r>
              <a:rPr lang="el-GR" sz="2200" b="1" i="1" dirty="0" smtClean="0">
                <a:latin typeface="Times New Roman" pitchFamily="18" charset="0"/>
                <a:cs typeface="Times New Roman" pitchFamily="18" charset="0"/>
              </a:rPr>
              <a:t>ω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l-GR" sz="2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is the radian frequency, or angular frequency</a:t>
            </a:r>
            <a:r>
              <a:rPr lang="el-GR" sz="2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ar-JO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71670" y="1214422"/>
            <a:ext cx="257175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3108" y="2928934"/>
            <a:ext cx="1037952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00496" y="3071810"/>
            <a:ext cx="1447800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86578" y="3000372"/>
            <a:ext cx="13620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27584" y="5955562"/>
            <a:ext cx="7698564" cy="90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Text Placeholder 521"/>
          <p:cNvSpPr>
            <a:spLocks noGrp="1"/>
          </p:cNvSpPr>
          <p:nvPr>
            <p:ph type="body" idx="10"/>
          </p:nvPr>
        </p:nvSpPr>
        <p:spPr>
          <a:xfrm>
            <a:off x="326390" y="114300"/>
            <a:ext cx="8737600" cy="56769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lIns="0" tIns="0" rIns="0" bIns="0" anchor="t"/>
          <a:lstStyle/>
          <a:p>
            <a:pPr marL="457200" marR="0" indent="0" algn="l">
              <a:lnSpc>
                <a:spcPct val="95999"/>
              </a:lnSpc>
              <a:spcAft>
                <a:spcPts val="0"/>
              </a:spcAft>
              <a:tabLst>
                <a:tab pos="8722995" algn="r"/>
              </a:tabLst>
            </a:pPr>
            <a:r>
              <a:rPr lang="en-US" sz="3600" spc="-50" dirty="0">
                <a:solidFill>
                  <a:srgbClr val="0066FF"/>
                </a:solidFill>
                <a:latin typeface="Verdana" panose="22635452340000000000" pitchFamily="2"/>
              </a:rPr>
              <a:t>Example: </a:t>
            </a:r>
            <a:r>
              <a:rPr lang="en-US" sz="3600" spc="-50" dirty="0" smtClean="0">
                <a:solidFill>
                  <a:srgbClr val="0066FF"/>
                </a:solidFill>
                <a:latin typeface="Verdana" panose="22635452340000000000" pitchFamily="2"/>
              </a:rPr>
              <a:t>Find </a:t>
            </a:r>
            <a:r>
              <a:rPr lang="en-US" sz="3600" spc="-50" dirty="0" err="1" smtClean="0">
                <a:solidFill>
                  <a:srgbClr val="0066FF"/>
                </a:solidFill>
                <a:latin typeface="Verdana" panose="22635452340000000000" pitchFamily="2"/>
              </a:rPr>
              <a:t>i</a:t>
            </a:r>
            <a:r>
              <a:rPr lang="en-US" sz="3600" spc="-50" dirty="0" smtClean="0">
                <a:solidFill>
                  <a:srgbClr val="0066FF"/>
                </a:solidFill>
                <a:latin typeface="Verdana" panose="22635452340000000000" pitchFamily="2"/>
              </a:rPr>
              <a:t>(t</a:t>
            </a:r>
            <a:r>
              <a:rPr lang="en-US" sz="3600" spc="-50" dirty="0">
                <a:solidFill>
                  <a:srgbClr val="0066FF"/>
                </a:solidFill>
                <a:latin typeface="Verdana" panose="22635452340000000000" pitchFamily="2"/>
              </a:rPr>
              <a:t>)	</a:t>
            </a:r>
            <a:endParaRPr lang="en-US" sz="1150" b="1" spc="0" dirty="0">
              <a:solidFill>
                <a:srgbClr val="000080"/>
              </a:solidFill>
              <a:latin typeface="Arial Narrow" panose="22635452340000000000" pitchFamily="2"/>
            </a:endParaRPr>
          </a:p>
        </p:txBody>
      </p:sp>
      <p:pic>
        <p:nvPicPr>
          <p:cNvPr id="524" name="Image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26390" y="847090"/>
            <a:ext cx="6281420" cy="1899285"/>
          </a:xfrm>
          <a:prstGeom prst="rect">
            <a:avLst/>
          </a:prstGeom>
        </p:spPr>
      </p:pic>
      <p:cxnSp>
        <p:nvCxnSpPr>
          <p:cNvPr id="533" name="Straight Connector 532"/>
          <p:cNvCxnSpPr/>
          <p:nvPr/>
        </p:nvCxnSpPr>
        <p:spPr>
          <a:xfrm>
            <a:off x="661670" y="701040"/>
            <a:ext cx="7803515" cy="0"/>
          </a:xfrm>
          <a:prstGeom prst="line">
            <a:avLst/>
          </a:prstGeom>
          <a:ln w="36830" cmpd="sng">
            <a:solidFill>
              <a:srgbClr val="333366"/>
            </a:solidFill>
          </a:ln>
        </p:spPr>
      </p:cxn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3140968"/>
            <a:ext cx="7620000" cy="288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Text Placeholder 535"/>
          <p:cNvSpPr>
            <a:spLocks noGrp="1"/>
          </p:cNvSpPr>
          <p:nvPr>
            <p:ph type="body" idx="10"/>
          </p:nvPr>
        </p:nvSpPr>
        <p:spPr>
          <a:xfrm>
            <a:off x="71755" y="115570"/>
            <a:ext cx="9034780" cy="565785"/>
          </a:xfrm>
          <a:prstGeom prst="rect">
            <a:avLst/>
          </a:prstGeom>
          <a:noFill/>
          <a:ln w="363855" cmpd="sng">
            <a:noFill/>
            <a:prstDash val="solid"/>
          </a:ln>
        </p:spPr>
        <p:txBody>
          <a:bodyPr lIns="0" tIns="0" rIns="0" bIns="0" anchor="t"/>
          <a:lstStyle/>
          <a:p>
            <a:pPr marL="731520" marR="0" indent="0" algn="l">
              <a:lnSpc>
                <a:spcPct val="95999"/>
              </a:lnSpc>
              <a:spcAft>
                <a:spcPts val="0"/>
              </a:spcAft>
              <a:tabLst>
                <a:tab pos="8958580" algn="r"/>
              </a:tabLst>
            </a:pPr>
            <a:r>
              <a:rPr lang="en-US" sz="3600" spc="-120" dirty="0">
                <a:solidFill>
                  <a:srgbClr val="0066FF"/>
                </a:solidFill>
                <a:latin typeface="Verdana" panose="22635452340000000000" pitchFamily="2"/>
              </a:rPr>
              <a:t>Example</a:t>
            </a:r>
            <a:r>
              <a:rPr lang="en-US" sz="3600" spc="-120" dirty="0" smtClean="0">
                <a:solidFill>
                  <a:srgbClr val="0066FF"/>
                </a:solidFill>
                <a:latin typeface="Verdana" panose="22635452340000000000" pitchFamily="2"/>
              </a:rPr>
              <a:t>:</a:t>
            </a:r>
            <a:r>
              <a:rPr lang="en-US" sz="3600" spc="-50" dirty="0" smtClean="0">
                <a:solidFill>
                  <a:srgbClr val="0066FF"/>
                </a:solidFill>
                <a:latin typeface="Verdana" panose="22635452340000000000" pitchFamily="2"/>
              </a:rPr>
              <a:t> Find </a:t>
            </a:r>
            <a:r>
              <a:rPr lang="en-US" sz="3600" spc="-50" dirty="0" err="1" smtClean="0">
                <a:solidFill>
                  <a:srgbClr val="0066FF"/>
                </a:solidFill>
                <a:latin typeface="Verdana" panose="22635452340000000000" pitchFamily="2"/>
              </a:rPr>
              <a:t>i</a:t>
            </a:r>
            <a:r>
              <a:rPr lang="en-US" sz="3600" spc="-50" dirty="0" smtClean="0">
                <a:solidFill>
                  <a:srgbClr val="0066FF"/>
                </a:solidFill>
                <a:latin typeface="Verdana" panose="22635452340000000000" pitchFamily="2"/>
              </a:rPr>
              <a:t>(t) </a:t>
            </a:r>
            <a:r>
              <a:rPr lang="en-US" sz="3600" spc="-120" dirty="0">
                <a:solidFill>
                  <a:srgbClr val="0066FF"/>
                </a:solidFill>
                <a:latin typeface="Verdana" panose="22635452340000000000" pitchFamily="2"/>
              </a:rPr>
              <a:t>	</a:t>
            </a:r>
            <a:endParaRPr lang="en-US" sz="1150" b="1" spc="0" dirty="0">
              <a:solidFill>
                <a:srgbClr val="000080"/>
              </a:solidFill>
              <a:latin typeface="Arial Narrow" panose="22635452340000000000" pitchFamily="2"/>
            </a:endParaRPr>
          </a:p>
        </p:txBody>
      </p:sp>
      <p:pic>
        <p:nvPicPr>
          <p:cNvPr id="539" name="Image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58570" y="838200"/>
            <a:ext cx="6364605" cy="2060575"/>
          </a:xfrm>
          <a:prstGeom prst="rect">
            <a:avLst/>
          </a:prstGeom>
        </p:spPr>
      </p:pic>
      <p:cxnSp>
        <p:nvCxnSpPr>
          <p:cNvPr id="546" name="Straight Connector 545"/>
          <p:cNvCxnSpPr/>
          <p:nvPr/>
        </p:nvCxnSpPr>
        <p:spPr>
          <a:xfrm>
            <a:off x="661670" y="701040"/>
            <a:ext cx="7803515" cy="0"/>
          </a:xfrm>
          <a:prstGeom prst="line">
            <a:avLst/>
          </a:prstGeom>
          <a:ln w="36830" cmpd="sng">
            <a:solidFill>
              <a:srgbClr val="333366"/>
            </a:solidFill>
          </a:ln>
        </p:spPr>
      </p:cxn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3140968"/>
            <a:ext cx="7219950" cy="330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Text Placeholder 548"/>
          <p:cNvSpPr>
            <a:spLocks noGrp="1"/>
          </p:cNvSpPr>
          <p:nvPr>
            <p:ph type="body" idx="10"/>
          </p:nvPr>
        </p:nvSpPr>
        <p:spPr>
          <a:xfrm>
            <a:off x="71755" y="54903"/>
            <a:ext cx="9034780" cy="565785"/>
          </a:xfrm>
          <a:prstGeom prst="rect">
            <a:avLst/>
          </a:prstGeom>
          <a:noFill/>
          <a:ln w="363855" cmpd="sng">
            <a:noFill/>
            <a:prstDash val="solid"/>
          </a:ln>
        </p:spPr>
        <p:txBody>
          <a:bodyPr lIns="0" tIns="0" rIns="0" bIns="0" anchor="t"/>
          <a:lstStyle/>
          <a:p>
            <a:pPr marL="731520" marR="0" indent="0" algn="l">
              <a:lnSpc>
                <a:spcPct val="95999"/>
              </a:lnSpc>
              <a:spcAft>
                <a:spcPts val="0"/>
              </a:spcAft>
              <a:tabLst>
                <a:tab pos="8958580" algn="r"/>
              </a:tabLst>
            </a:pPr>
            <a:r>
              <a:rPr lang="en-US" sz="3600" spc="-120" dirty="0" smtClean="0">
                <a:solidFill>
                  <a:srgbClr val="0066FF"/>
                </a:solidFill>
                <a:latin typeface="Verdana" panose="22635452340000000000" pitchFamily="2"/>
              </a:rPr>
              <a:t>Practice 10.10:</a:t>
            </a:r>
            <a:r>
              <a:rPr lang="en-US" sz="3600" spc="-120" dirty="0">
                <a:solidFill>
                  <a:srgbClr val="0066FF"/>
                </a:solidFill>
                <a:latin typeface="Verdana" panose="22635452340000000000" pitchFamily="2"/>
              </a:rPr>
              <a:t>	</a:t>
            </a:r>
            <a:endParaRPr lang="en-US" sz="1150" b="1" spc="0" dirty="0">
              <a:solidFill>
                <a:srgbClr val="000080"/>
              </a:solidFill>
              <a:latin typeface="Arial Narrow" panose="22635452340000000000" pitchFamily="2"/>
            </a:endParaRPr>
          </a:p>
        </p:txBody>
      </p:sp>
      <p:pic>
        <p:nvPicPr>
          <p:cNvPr id="556" name="Image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355976" y="620688"/>
            <a:ext cx="4032448" cy="2016224"/>
          </a:xfrm>
          <a:prstGeom prst="rect">
            <a:avLst/>
          </a:prstGeom>
        </p:spPr>
      </p:pic>
      <p:cxnSp>
        <p:nvCxnSpPr>
          <p:cNvPr id="557" name="Straight Connector 556"/>
          <p:cNvCxnSpPr/>
          <p:nvPr/>
        </p:nvCxnSpPr>
        <p:spPr>
          <a:xfrm>
            <a:off x="655320" y="620688"/>
            <a:ext cx="7809865" cy="0"/>
          </a:xfrm>
          <a:prstGeom prst="line">
            <a:avLst/>
          </a:prstGeom>
          <a:ln w="36830" cmpd="sng">
            <a:solidFill>
              <a:srgbClr val="333366"/>
            </a:solidFill>
          </a:ln>
        </p:spPr>
      </p:cxn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3" y="2768252"/>
            <a:ext cx="6840760" cy="3974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1" y="715343"/>
            <a:ext cx="421196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In the frequency-domain circuit, find (a) </a:t>
            </a:r>
            <a:r>
              <a:rPr kumimoji="0" lang="en-AU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</a:t>
            </a:r>
            <a:r>
              <a:rPr kumimoji="0" lang="en-AU" sz="2200" b="0" i="0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</a:t>
            </a:r>
            <a:r>
              <a:rPr kumimoji="0" lang="en-AU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 (b) I</a:t>
            </a:r>
            <a:r>
              <a:rPr kumimoji="0" lang="en-AU" sz="2200" b="0" i="0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en-AU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 (c) I</a:t>
            </a:r>
            <a:r>
              <a:rPr kumimoji="0" lang="en-AU" sz="2200" b="0" i="0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</a:t>
            </a:r>
            <a:endParaRPr kumimoji="0" lang="en-A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Text Placeholder 622"/>
          <p:cNvSpPr>
            <a:spLocks noGrp="1"/>
          </p:cNvSpPr>
          <p:nvPr>
            <p:ph type="body" idx="10"/>
          </p:nvPr>
        </p:nvSpPr>
        <p:spPr>
          <a:xfrm>
            <a:off x="518160" y="114300"/>
            <a:ext cx="8547100" cy="56769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lIns="0" tIns="0" rIns="0" bIns="0" anchor="t"/>
          <a:lstStyle/>
          <a:p>
            <a:pPr marL="274320" marR="0" indent="0" algn="l">
              <a:lnSpc>
                <a:spcPct val="95999"/>
              </a:lnSpc>
              <a:spcAft>
                <a:spcPts val="0"/>
              </a:spcAft>
              <a:tabLst>
                <a:tab pos="8534400" algn="r"/>
              </a:tabLst>
            </a:pPr>
            <a:r>
              <a:rPr lang="en-US" sz="3600" spc="-40" dirty="0">
                <a:solidFill>
                  <a:srgbClr val="0066FF"/>
                </a:solidFill>
                <a:latin typeface="Verdana" panose="22635452340000000000" pitchFamily="2"/>
              </a:rPr>
              <a:t>Nodal and Mesh Analysis:	</a:t>
            </a:r>
            <a:endParaRPr lang="en-US" sz="1150" b="1" spc="0" dirty="0">
              <a:solidFill>
                <a:srgbClr val="000080"/>
              </a:solidFill>
              <a:latin typeface="Arial Narrow" panose="22635452340000000000" pitchFamily="2"/>
            </a:endParaRPr>
          </a:p>
        </p:txBody>
      </p:sp>
      <p:sp>
        <p:nvSpPr>
          <p:cNvPr id="624" name="Text Placeholder 623"/>
          <p:cNvSpPr>
            <a:spLocks noGrp="1"/>
          </p:cNvSpPr>
          <p:nvPr>
            <p:ph type="body" idx="10"/>
          </p:nvPr>
        </p:nvSpPr>
        <p:spPr>
          <a:xfrm>
            <a:off x="518160" y="404664"/>
            <a:ext cx="8547100" cy="87566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lIns="0" tIns="320040" rIns="0" bIns="0" anchor="t"/>
          <a:lstStyle/>
          <a:p>
            <a:pPr marL="182880" marR="0" indent="0" algn="l">
              <a:lnSpc>
                <a:spcPct val="95999"/>
              </a:lnSpc>
              <a:spcAft>
                <a:spcPts val="720"/>
              </a:spcAft>
            </a:pPr>
            <a:r>
              <a:rPr lang="en-US" sz="2800" spc="-20" dirty="0">
                <a:solidFill>
                  <a:srgbClr val="0066FF"/>
                </a:solidFill>
                <a:latin typeface="Arial" panose="22635452340000000000" pitchFamily="2"/>
              </a:rPr>
              <a:t>Example: find v</a:t>
            </a:r>
            <a:r>
              <a:rPr lang="en-US" sz="1850" spc="-20" dirty="0">
                <a:solidFill>
                  <a:srgbClr val="0066FF"/>
                </a:solidFill>
                <a:latin typeface="Arial" panose="22635452340000000000" pitchFamily="2"/>
              </a:rPr>
              <a:t>1</a:t>
            </a:r>
            <a:r>
              <a:rPr lang="en-US" sz="2800" spc="-20" dirty="0">
                <a:solidFill>
                  <a:srgbClr val="0066FF"/>
                </a:solidFill>
                <a:latin typeface="Arial" panose="22635452340000000000" pitchFamily="2"/>
              </a:rPr>
              <a:t>(t) and v</a:t>
            </a:r>
            <a:r>
              <a:rPr lang="en-US" sz="1850" spc="-20" dirty="0">
                <a:solidFill>
                  <a:srgbClr val="0066FF"/>
                </a:solidFill>
                <a:latin typeface="Arial" panose="22635452340000000000" pitchFamily="2"/>
              </a:rPr>
              <a:t>2</a:t>
            </a:r>
            <a:r>
              <a:rPr lang="en-US" sz="2800" spc="-20" dirty="0">
                <a:solidFill>
                  <a:srgbClr val="0066FF"/>
                </a:solidFill>
                <a:latin typeface="Arial" panose="22635452340000000000" pitchFamily="2"/>
              </a:rPr>
              <a:t>(t)</a:t>
            </a:r>
          </a:p>
        </p:txBody>
      </p:sp>
      <p:pic>
        <p:nvPicPr>
          <p:cNvPr id="626" name="Image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27050" y="1124744"/>
            <a:ext cx="8178165" cy="2267585"/>
          </a:xfrm>
          <a:prstGeom prst="rect">
            <a:avLst/>
          </a:prstGeom>
        </p:spPr>
      </p:pic>
      <p:cxnSp>
        <p:nvCxnSpPr>
          <p:cNvPr id="637" name="Straight Connector 636"/>
          <p:cNvCxnSpPr/>
          <p:nvPr/>
        </p:nvCxnSpPr>
        <p:spPr>
          <a:xfrm>
            <a:off x="661670" y="658788"/>
            <a:ext cx="7803515" cy="0"/>
          </a:xfrm>
          <a:prstGeom prst="line">
            <a:avLst/>
          </a:prstGeom>
          <a:ln w="36830" cmpd="sng">
            <a:solidFill>
              <a:srgbClr val="333366"/>
            </a:solidFill>
          </a:ln>
        </p:spPr>
      </p:cxnSp>
      <p:pic>
        <p:nvPicPr>
          <p:cNvPr id="61441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0513" y="3429000"/>
            <a:ext cx="7233815" cy="2044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5733256"/>
            <a:ext cx="5788335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1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1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665"/>
          <p:cNvSpPr>
            <a:spLocks noGrp="1"/>
          </p:cNvSpPr>
          <p:nvPr>
            <p:ph type="body" idx="10"/>
          </p:nvPr>
        </p:nvSpPr>
        <p:spPr>
          <a:xfrm>
            <a:off x="100330" y="115570"/>
            <a:ext cx="9006840" cy="562610"/>
          </a:xfrm>
          <a:prstGeom prst="rect">
            <a:avLst/>
          </a:prstGeom>
          <a:noFill/>
          <a:ln w="412750" cmpd="sng">
            <a:noFill/>
            <a:prstDash val="solid"/>
          </a:ln>
        </p:spPr>
        <p:txBody>
          <a:bodyPr lIns="0" tIns="0" rIns="0" bIns="0" anchor="t"/>
          <a:lstStyle/>
          <a:p>
            <a:pPr marL="685800" marR="0" indent="0" algn="l">
              <a:lnSpc>
                <a:spcPct val="95999"/>
              </a:lnSpc>
              <a:spcAft>
                <a:spcPts val="0"/>
              </a:spcAft>
              <a:tabLst>
                <a:tab pos="8949055" algn="r"/>
              </a:tabLst>
            </a:pPr>
            <a:r>
              <a:rPr lang="en-US" sz="3600" spc="-40" dirty="0">
                <a:solidFill>
                  <a:srgbClr val="0066FF"/>
                </a:solidFill>
                <a:latin typeface="Verdana" panose="22635452340000000000" pitchFamily="2"/>
              </a:rPr>
              <a:t>Nodal and Mesh Analysis:	</a:t>
            </a:r>
            <a:endParaRPr lang="en-US" sz="1150" b="1" spc="0" dirty="0">
              <a:solidFill>
                <a:srgbClr val="000080"/>
              </a:solidFill>
              <a:latin typeface="Arial Narrow" panose="22635452340000000000" pitchFamily="2"/>
            </a:endParaRPr>
          </a:p>
        </p:txBody>
      </p:sp>
      <p:sp>
        <p:nvSpPr>
          <p:cNvPr id="7" name="Text Placeholder 667"/>
          <p:cNvSpPr>
            <a:spLocks noGrp="1"/>
          </p:cNvSpPr>
          <p:nvPr>
            <p:ph type="body" idx="10"/>
          </p:nvPr>
        </p:nvSpPr>
        <p:spPr>
          <a:xfrm>
            <a:off x="307975" y="720091"/>
            <a:ext cx="8509000" cy="476662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lIns="0" tIns="0" rIns="0" bIns="0" anchor="t"/>
          <a:lstStyle/>
          <a:p>
            <a:pPr marL="365760" marR="0" indent="0" algn="l">
              <a:lnSpc>
                <a:spcPct val="95999"/>
              </a:lnSpc>
            </a:pPr>
            <a:r>
              <a:rPr lang="en-US" sz="2800" spc="-50" dirty="0">
                <a:solidFill>
                  <a:srgbClr val="0066FF"/>
                </a:solidFill>
                <a:latin typeface="Arial" panose="22635452340000000000" pitchFamily="2"/>
              </a:rPr>
              <a:t>Example: </a:t>
            </a:r>
            <a:r>
              <a:rPr lang="en-US" sz="2800" spc="-50" dirty="0" smtClean="0">
                <a:solidFill>
                  <a:srgbClr val="0066FF"/>
                </a:solidFill>
                <a:latin typeface="Arial" panose="22635452340000000000" pitchFamily="2"/>
              </a:rPr>
              <a:t>Using mesh analysis, find i</a:t>
            </a:r>
            <a:r>
              <a:rPr lang="en-US" sz="1850" spc="-50" dirty="0" smtClean="0">
                <a:solidFill>
                  <a:srgbClr val="0066FF"/>
                </a:solidFill>
                <a:latin typeface="Arial" panose="22635452340000000000" pitchFamily="2"/>
              </a:rPr>
              <a:t>1(t) </a:t>
            </a:r>
            <a:r>
              <a:rPr lang="en-US" sz="2800" spc="-50" dirty="0">
                <a:solidFill>
                  <a:srgbClr val="0066FF"/>
                </a:solidFill>
                <a:latin typeface="Arial" panose="22635452340000000000" pitchFamily="2"/>
              </a:rPr>
              <a:t>and </a:t>
            </a:r>
            <a:r>
              <a:rPr lang="en-US" sz="2800" spc="-50" dirty="0" smtClean="0">
                <a:solidFill>
                  <a:srgbClr val="0066FF"/>
                </a:solidFill>
                <a:latin typeface="Arial" panose="22635452340000000000" pitchFamily="2"/>
              </a:rPr>
              <a:t>i</a:t>
            </a:r>
            <a:r>
              <a:rPr lang="en-US" sz="1850" spc="-50" dirty="0" smtClean="0">
                <a:solidFill>
                  <a:srgbClr val="0066FF"/>
                </a:solidFill>
                <a:latin typeface="Arial" panose="22635452340000000000" pitchFamily="2"/>
              </a:rPr>
              <a:t>2(t)</a:t>
            </a:r>
            <a:endParaRPr lang="en-US" sz="1850" spc="-50" dirty="0">
              <a:solidFill>
                <a:srgbClr val="0066FF"/>
              </a:solidFill>
              <a:latin typeface="Arial" panose="22635452340000000000" pitchFamily="2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661670" y="681990"/>
            <a:ext cx="7803515" cy="0"/>
          </a:xfrm>
          <a:prstGeom prst="line">
            <a:avLst/>
          </a:prstGeom>
          <a:ln w="36830" cmpd="sng">
            <a:solidFill>
              <a:srgbClr val="333366"/>
            </a:solidFill>
          </a:ln>
        </p:spPr>
      </p:cxnSp>
      <p:pic>
        <p:nvPicPr>
          <p:cNvPr id="1812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268760"/>
            <a:ext cx="4283821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12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1268760"/>
            <a:ext cx="4011112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125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3068960"/>
            <a:ext cx="2906276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1253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528" y="4293096"/>
            <a:ext cx="3039585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1254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27984" y="3140968"/>
            <a:ext cx="3384376" cy="1750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1255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355976" y="5229200"/>
            <a:ext cx="3619311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1256" name="AutoShape 8"/>
          <p:cNvSpPr>
            <a:spLocks noChangeArrowheads="1"/>
          </p:cNvSpPr>
          <p:nvPr/>
        </p:nvSpPr>
        <p:spPr bwMode="auto">
          <a:xfrm>
            <a:off x="4353297" y="1628800"/>
            <a:ext cx="866775" cy="214313"/>
          </a:xfrm>
          <a:prstGeom prst="rightArrow">
            <a:avLst>
              <a:gd name="adj1" fmla="val 50000"/>
              <a:gd name="adj2" fmla="val 101111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81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81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81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81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81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81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1256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" name="Text Placeholder 665"/>
          <p:cNvSpPr>
            <a:spLocks noGrp="1"/>
          </p:cNvSpPr>
          <p:nvPr>
            <p:ph type="body" idx="10"/>
          </p:nvPr>
        </p:nvSpPr>
        <p:spPr>
          <a:xfrm>
            <a:off x="100330" y="115570"/>
            <a:ext cx="9006840" cy="562610"/>
          </a:xfrm>
          <a:prstGeom prst="rect">
            <a:avLst/>
          </a:prstGeom>
          <a:noFill/>
          <a:ln w="412750" cmpd="sng">
            <a:noFill/>
            <a:prstDash val="solid"/>
          </a:ln>
        </p:spPr>
        <p:txBody>
          <a:bodyPr lIns="0" tIns="0" rIns="0" bIns="0" anchor="t"/>
          <a:lstStyle/>
          <a:p>
            <a:pPr marL="685800" marR="0" indent="0" algn="l">
              <a:lnSpc>
                <a:spcPct val="95999"/>
              </a:lnSpc>
              <a:spcAft>
                <a:spcPts val="0"/>
              </a:spcAft>
              <a:tabLst>
                <a:tab pos="8949055" algn="r"/>
              </a:tabLst>
            </a:pPr>
            <a:r>
              <a:rPr lang="en-US" sz="3600" spc="-40" dirty="0">
                <a:solidFill>
                  <a:srgbClr val="0066FF"/>
                </a:solidFill>
                <a:latin typeface="Verdana" panose="22635452340000000000" pitchFamily="2"/>
              </a:rPr>
              <a:t>Nodal and Mesh Analysis:	</a:t>
            </a:r>
            <a:endParaRPr lang="en-US" sz="1150" b="1" spc="0" dirty="0">
              <a:solidFill>
                <a:srgbClr val="000080"/>
              </a:solidFill>
              <a:latin typeface="Arial Narrow" panose="22635452340000000000" pitchFamily="2"/>
            </a:endParaRPr>
          </a:p>
        </p:txBody>
      </p:sp>
      <p:sp>
        <p:nvSpPr>
          <p:cNvPr id="668" name="Text Placeholder 667"/>
          <p:cNvSpPr>
            <a:spLocks noGrp="1"/>
          </p:cNvSpPr>
          <p:nvPr>
            <p:ph type="body" idx="10"/>
          </p:nvPr>
        </p:nvSpPr>
        <p:spPr>
          <a:xfrm>
            <a:off x="307975" y="720091"/>
            <a:ext cx="8509000" cy="476662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lIns="0" tIns="0" rIns="0" bIns="0" anchor="t"/>
          <a:lstStyle/>
          <a:p>
            <a:pPr marL="365760" marR="0" indent="0" algn="l">
              <a:lnSpc>
                <a:spcPct val="95999"/>
              </a:lnSpc>
            </a:pPr>
            <a:r>
              <a:rPr lang="en-US" sz="2800" spc="-50" dirty="0">
                <a:solidFill>
                  <a:srgbClr val="0066FF"/>
                </a:solidFill>
                <a:latin typeface="Arial" panose="22635452340000000000" pitchFamily="2"/>
              </a:rPr>
              <a:t>Example: </a:t>
            </a:r>
            <a:r>
              <a:rPr lang="en-US" sz="2800" spc="-50" dirty="0" smtClean="0">
                <a:solidFill>
                  <a:srgbClr val="0066FF"/>
                </a:solidFill>
                <a:latin typeface="Arial" panose="22635452340000000000" pitchFamily="2"/>
              </a:rPr>
              <a:t>Using mesh analysis, find </a:t>
            </a:r>
            <a:r>
              <a:rPr lang="en-US" sz="2800" spc="-50" dirty="0">
                <a:solidFill>
                  <a:srgbClr val="0066FF"/>
                </a:solidFill>
                <a:latin typeface="Arial" panose="22635452340000000000" pitchFamily="2"/>
              </a:rPr>
              <a:t>I</a:t>
            </a:r>
            <a:r>
              <a:rPr lang="en-US" sz="1850" spc="-50" dirty="0">
                <a:solidFill>
                  <a:srgbClr val="0066FF"/>
                </a:solidFill>
                <a:latin typeface="Arial" panose="22635452340000000000" pitchFamily="2"/>
              </a:rPr>
              <a:t>1 </a:t>
            </a:r>
            <a:r>
              <a:rPr lang="en-US" sz="2800" spc="-50" dirty="0">
                <a:solidFill>
                  <a:srgbClr val="0066FF"/>
                </a:solidFill>
                <a:latin typeface="Arial" panose="22635452340000000000" pitchFamily="2"/>
              </a:rPr>
              <a:t>and I</a:t>
            </a:r>
            <a:r>
              <a:rPr lang="en-US" sz="1850" spc="-50" dirty="0">
                <a:solidFill>
                  <a:srgbClr val="0066FF"/>
                </a:solidFill>
                <a:latin typeface="Arial" panose="22635452340000000000" pitchFamily="2"/>
              </a:rPr>
              <a:t>2</a:t>
            </a:r>
          </a:p>
        </p:txBody>
      </p:sp>
      <p:pic>
        <p:nvPicPr>
          <p:cNvPr id="670" name="Image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499992" y="1268760"/>
            <a:ext cx="4462145" cy="2453640"/>
          </a:xfrm>
          <a:prstGeom prst="rect">
            <a:avLst/>
          </a:prstGeom>
        </p:spPr>
      </p:pic>
      <p:cxnSp>
        <p:nvCxnSpPr>
          <p:cNvPr id="675" name="Straight Connector 674"/>
          <p:cNvCxnSpPr/>
          <p:nvPr/>
        </p:nvCxnSpPr>
        <p:spPr>
          <a:xfrm>
            <a:off x="661670" y="681990"/>
            <a:ext cx="7803515" cy="0"/>
          </a:xfrm>
          <a:prstGeom prst="line">
            <a:avLst/>
          </a:prstGeom>
          <a:ln w="36830" cmpd="sng">
            <a:solidFill>
              <a:srgbClr val="333366"/>
            </a:solidFill>
          </a:ln>
        </p:spPr>
      </p:cxnSp>
      <p:pic>
        <p:nvPicPr>
          <p:cNvPr id="55297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4077072"/>
            <a:ext cx="7038975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4797152"/>
            <a:ext cx="69913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299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5576" y="5661247"/>
            <a:ext cx="2088232" cy="781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Text Placeholder 681"/>
          <p:cNvSpPr>
            <a:spLocks noGrp="1"/>
          </p:cNvSpPr>
          <p:nvPr>
            <p:ph type="body" idx="10"/>
          </p:nvPr>
        </p:nvSpPr>
        <p:spPr>
          <a:xfrm>
            <a:off x="100330" y="114300"/>
            <a:ext cx="9006840" cy="56769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lIns="0" tIns="0" rIns="0" bIns="0" anchor="t"/>
          <a:lstStyle/>
          <a:p>
            <a:pPr marL="685800" marR="0" indent="0" algn="l">
              <a:lnSpc>
                <a:spcPct val="95999"/>
              </a:lnSpc>
              <a:spcAft>
                <a:spcPts val="0"/>
              </a:spcAft>
              <a:tabLst>
                <a:tab pos="8930640" algn="r"/>
              </a:tabLst>
            </a:pPr>
            <a:r>
              <a:rPr lang="en-US" sz="3600" spc="-70" dirty="0">
                <a:solidFill>
                  <a:srgbClr val="0066FF"/>
                </a:solidFill>
                <a:latin typeface="Verdana" panose="22635452340000000000" pitchFamily="2"/>
              </a:rPr>
              <a:t>Superposition:	</a:t>
            </a:r>
            <a:endParaRPr lang="en-US" sz="1150" b="1" spc="0" dirty="0">
              <a:solidFill>
                <a:srgbClr val="000080"/>
              </a:solidFill>
              <a:latin typeface="Arial Narrow" panose="22635452340000000000" pitchFamily="2"/>
            </a:endParaRPr>
          </a:p>
        </p:txBody>
      </p:sp>
      <p:cxnSp>
        <p:nvCxnSpPr>
          <p:cNvPr id="686" name="Straight Connector 685"/>
          <p:cNvCxnSpPr/>
          <p:nvPr/>
        </p:nvCxnSpPr>
        <p:spPr>
          <a:xfrm>
            <a:off x="661670" y="701040"/>
            <a:ext cx="7803515" cy="0"/>
          </a:xfrm>
          <a:prstGeom prst="line">
            <a:avLst/>
          </a:prstGeom>
          <a:ln w="36830" cmpd="sng">
            <a:solidFill>
              <a:srgbClr val="333366"/>
            </a:solidFill>
          </a:ln>
        </p:spPr>
      </p:cxnSp>
      <p:sp>
        <p:nvSpPr>
          <p:cNvPr id="12" name="Rectangle 11"/>
          <p:cNvSpPr/>
          <p:nvPr/>
        </p:nvSpPr>
        <p:spPr>
          <a:xfrm>
            <a:off x="142844" y="785794"/>
            <a:ext cx="778674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Use superposition to find V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for the following circuit</a:t>
            </a:r>
            <a:endParaRPr lang="ar-JO" dirty="0"/>
          </a:p>
        </p:txBody>
      </p:sp>
      <p:pic>
        <p:nvPicPr>
          <p:cNvPr id="13" name="Image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71472" y="1142984"/>
            <a:ext cx="7188222" cy="1947066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57356" y="3857628"/>
            <a:ext cx="4410605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681"/>
          <p:cNvSpPr>
            <a:spLocks noGrp="1"/>
          </p:cNvSpPr>
          <p:nvPr>
            <p:ph type="body" idx="10"/>
          </p:nvPr>
        </p:nvSpPr>
        <p:spPr>
          <a:xfrm>
            <a:off x="100330" y="114300"/>
            <a:ext cx="9006840" cy="56769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lIns="0" tIns="0" rIns="0" bIns="0" anchor="t"/>
          <a:lstStyle/>
          <a:p>
            <a:pPr marL="685800" marR="0" indent="0" algn="l">
              <a:lnSpc>
                <a:spcPct val="95999"/>
              </a:lnSpc>
              <a:spcAft>
                <a:spcPts val="0"/>
              </a:spcAft>
              <a:tabLst>
                <a:tab pos="8930640" algn="r"/>
              </a:tabLst>
            </a:pPr>
            <a:r>
              <a:rPr lang="en-US" sz="3600" spc="-70" dirty="0">
                <a:solidFill>
                  <a:srgbClr val="0066FF"/>
                </a:solidFill>
                <a:latin typeface="Verdana" panose="22635452340000000000" pitchFamily="2"/>
              </a:rPr>
              <a:t>Superposition:	</a:t>
            </a:r>
            <a:endParaRPr lang="en-US" sz="1150" b="1" spc="0" dirty="0">
              <a:solidFill>
                <a:srgbClr val="000080"/>
              </a:solidFill>
              <a:latin typeface="Arial Narrow" panose="22635452340000000000" pitchFamily="2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661670" y="701040"/>
            <a:ext cx="7803515" cy="0"/>
          </a:xfrm>
          <a:prstGeom prst="line">
            <a:avLst/>
          </a:prstGeom>
          <a:ln w="36830" cmpd="sng">
            <a:solidFill>
              <a:srgbClr val="333366"/>
            </a:solidFill>
          </a:ln>
        </p:spPr>
      </p:cxnSp>
      <p:sp>
        <p:nvSpPr>
          <p:cNvPr id="8" name="Rectangle 7"/>
          <p:cNvSpPr/>
          <p:nvPr/>
        </p:nvSpPr>
        <p:spPr>
          <a:xfrm>
            <a:off x="142844" y="785794"/>
            <a:ext cx="38576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Use superposition to find V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for the following circuit</a:t>
            </a:r>
            <a:endParaRPr lang="ar-JO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928802"/>
            <a:ext cx="3811145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3" y="2071678"/>
            <a:ext cx="4367625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32" y="4143380"/>
            <a:ext cx="3714776" cy="1314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43371" y="4143380"/>
            <a:ext cx="4923727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928794" y="5929330"/>
            <a:ext cx="5328828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714876" y="285728"/>
            <a:ext cx="4000528" cy="1490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785794"/>
            <a:ext cx="414337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Determine the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Thévenin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equivalent seen by the −j10  impedance in the following Figure and use this to compute V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ar-JO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 Placeholder 681"/>
          <p:cNvSpPr>
            <a:spLocks noGrp="1"/>
          </p:cNvSpPr>
          <p:nvPr>
            <p:ph type="body" idx="10"/>
          </p:nvPr>
        </p:nvSpPr>
        <p:spPr>
          <a:xfrm>
            <a:off x="100330" y="114300"/>
            <a:ext cx="9043670" cy="56769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lIns="0" tIns="0" rIns="0" bIns="0" anchor="t"/>
          <a:lstStyle/>
          <a:p>
            <a:pPr marL="685800" marR="0" indent="0" algn="l">
              <a:lnSpc>
                <a:spcPct val="95999"/>
              </a:lnSpc>
              <a:spcAft>
                <a:spcPts val="0"/>
              </a:spcAft>
              <a:tabLst>
                <a:tab pos="8930640" algn="r"/>
              </a:tabLst>
            </a:pPr>
            <a:r>
              <a:rPr lang="en-US" sz="3600" spc="-70" dirty="0" err="1" smtClean="0">
                <a:solidFill>
                  <a:srgbClr val="0066FF"/>
                </a:solidFill>
                <a:latin typeface="Verdana" panose="22635452340000000000" pitchFamily="2"/>
              </a:rPr>
              <a:t>Thevenin</a:t>
            </a:r>
            <a:r>
              <a:rPr lang="en-US" sz="3600" spc="-70" dirty="0" smtClean="0">
                <a:solidFill>
                  <a:srgbClr val="0066FF"/>
                </a:solidFill>
                <a:latin typeface="Verdana" panose="22635452340000000000" pitchFamily="2"/>
              </a:rPr>
              <a:t> and Norton equivalent CCT:</a:t>
            </a:r>
            <a:r>
              <a:rPr lang="en-US" sz="3600" spc="-70" dirty="0">
                <a:solidFill>
                  <a:srgbClr val="0066FF"/>
                </a:solidFill>
                <a:latin typeface="Verdana" panose="22635452340000000000" pitchFamily="2"/>
              </a:rPr>
              <a:t>	</a:t>
            </a:r>
            <a:endParaRPr lang="en-US" sz="1150" b="1" spc="0" dirty="0">
              <a:solidFill>
                <a:srgbClr val="000080"/>
              </a:solidFill>
              <a:latin typeface="Arial Narrow" panose="22635452340000000000" pitchFamily="2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661670" y="701040"/>
            <a:ext cx="7803515" cy="0"/>
          </a:xfrm>
          <a:prstGeom prst="line">
            <a:avLst/>
          </a:prstGeom>
          <a:ln w="36830" cmpd="sng">
            <a:solidFill>
              <a:srgbClr val="333366"/>
            </a:solidFill>
          </a:ln>
        </p:spPr>
      </p:cxn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9058" y="799085"/>
            <a:ext cx="4810121" cy="1915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15074" y="2643182"/>
            <a:ext cx="2428892" cy="1415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1538" y="4929198"/>
            <a:ext cx="2214578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2910" y="4071942"/>
            <a:ext cx="4143404" cy="651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86578" y="4071942"/>
            <a:ext cx="1607355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42844" y="2428868"/>
            <a:ext cx="5008726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000496" y="4929198"/>
            <a:ext cx="3370707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786182" y="5572140"/>
            <a:ext cx="3800502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857620" y="6215082"/>
            <a:ext cx="3992874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6" name="Image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929190" y="1281434"/>
            <a:ext cx="3907228" cy="1933252"/>
          </a:xfrm>
          <a:prstGeom prst="rect">
            <a:avLst/>
          </a:prstGeom>
        </p:spPr>
      </p:pic>
      <p:sp>
        <p:nvSpPr>
          <p:cNvPr id="722" name="Text Placeholder 721"/>
          <p:cNvSpPr>
            <a:spLocks noGrp="1"/>
          </p:cNvSpPr>
          <p:nvPr>
            <p:ph type="body" idx="10"/>
          </p:nvPr>
        </p:nvSpPr>
        <p:spPr>
          <a:xfrm>
            <a:off x="100330" y="114300"/>
            <a:ext cx="9006840" cy="484505"/>
          </a:xfrm>
          <a:prstGeom prst="rect">
            <a:avLst/>
          </a:prstGeom>
          <a:noFill/>
          <a:ln w="440055" cmpd="sng">
            <a:noFill/>
            <a:prstDash val="solid"/>
          </a:ln>
        </p:spPr>
        <p:txBody>
          <a:bodyPr lIns="0" tIns="0" rIns="0" bIns="0" anchor="t"/>
          <a:lstStyle/>
          <a:p>
            <a:pPr marL="685800" marR="0" indent="0" algn="l">
              <a:lnSpc>
                <a:spcPts val="3000"/>
              </a:lnSpc>
              <a:spcAft>
                <a:spcPts val="0"/>
              </a:spcAft>
              <a:tabLst>
                <a:tab pos="8952230" algn="r"/>
              </a:tabLst>
            </a:pPr>
            <a:r>
              <a:rPr lang="en-US" sz="3600" spc="-50" dirty="0">
                <a:solidFill>
                  <a:srgbClr val="0066FF"/>
                </a:solidFill>
                <a:latin typeface="Verdana" panose="22635452340000000000" pitchFamily="2"/>
              </a:rPr>
              <a:t>Practice: 10.15	</a:t>
            </a:r>
            <a:endParaRPr lang="en-US" sz="1150" b="1" spc="0" dirty="0">
              <a:solidFill>
                <a:srgbClr val="000080"/>
              </a:solidFill>
              <a:latin typeface="Arial Narrow" panose="22635452340000000000" pitchFamily="2"/>
            </a:endParaRPr>
          </a:p>
        </p:txBody>
      </p:sp>
      <p:sp>
        <p:nvSpPr>
          <p:cNvPr id="724" name="Text Placeholder 723"/>
          <p:cNvSpPr>
            <a:spLocks noGrp="1"/>
          </p:cNvSpPr>
          <p:nvPr>
            <p:ph type="body" idx="10"/>
          </p:nvPr>
        </p:nvSpPr>
        <p:spPr>
          <a:xfrm>
            <a:off x="57464" y="500042"/>
            <a:ext cx="5300354" cy="1889754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lIns="0" tIns="320040" rIns="0" bIns="0" anchor="t"/>
          <a:lstStyle/>
          <a:p>
            <a:pPr marL="0" marR="0" indent="0" algn="l" rtl="0">
              <a:lnSpc>
                <a:spcPct val="71999"/>
              </a:lnSpc>
              <a:spcAft>
                <a:spcPts val="0"/>
              </a:spcAft>
            </a:pPr>
            <a:r>
              <a:rPr lang="en-US" sz="2000" spc="-5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For the circuit, find </a:t>
            </a:r>
            <a:r>
              <a:rPr lang="en-US" sz="2000" spc="-5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</a:p>
          <a:p>
            <a:pPr marL="0" marR="0" indent="0" algn="l" rtl="0">
              <a:lnSpc>
                <a:spcPct val="71999"/>
              </a:lnSpc>
              <a:spcAft>
                <a:spcPts val="600"/>
              </a:spcAft>
            </a:pPr>
            <a:r>
              <a:rPr lang="en-US" sz="2000" spc="-5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000" spc="-5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a) open-circuit voltage </a:t>
            </a:r>
            <a:r>
              <a:rPr lang="en-US" sz="2000" spc="-5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000" spc="-50" baseline="-25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ab</a:t>
            </a:r>
            <a:r>
              <a:rPr lang="en-US" sz="2000" spc="-5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0" marR="0" indent="0" algn="l" rtl="0">
              <a:lnSpc>
                <a:spcPct val="95999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000" spc="-6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(b) downward current in a short circuit between </a:t>
            </a:r>
            <a:r>
              <a:rPr lang="en-US" sz="2000" spc="-6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2000" spc="-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sz="2000" spc="-8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b; </a:t>
            </a:r>
            <a:endParaRPr lang="en-US" sz="2000" spc="-8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indent="0" algn="l" rtl="0">
              <a:lnSpc>
                <a:spcPct val="95999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spc="-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000" spc="-8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c) </a:t>
            </a:r>
            <a:r>
              <a:rPr lang="en-US" sz="2000" spc="-8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Thevenin</a:t>
            </a:r>
            <a:r>
              <a:rPr lang="en-US" sz="2000" spc="-8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-equivalent impedance </a:t>
            </a:r>
            <a:r>
              <a:rPr lang="en-US" sz="2000" spc="-8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sz="2000" spc="-80" baseline="-25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ab</a:t>
            </a:r>
            <a:r>
              <a:rPr lang="en-US" sz="2000" spc="-8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spc="-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US" sz="2000" spc="-3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parallel </a:t>
            </a:r>
            <a:r>
              <a:rPr lang="en-US" sz="2000" spc="-3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with the current source.</a:t>
            </a:r>
          </a:p>
        </p:txBody>
      </p:sp>
      <p:cxnSp>
        <p:nvCxnSpPr>
          <p:cNvPr id="727" name="Straight Connector 726"/>
          <p:cNvCxnSpPr/>
          <p:nvPr/>
        </p:nvCxnSpPr>
        <p:spPr>
          <a:xfrm>
            <a:off x="661670" y="620688"/>
            <a:ext cx="8174748" cy="13316"/>
          </a:xfrm>
          <a:prstGeom prst="line">
            <a:avLst/>
          </a:prstGeom>
          <a:ln w="36830" cmpd="sng">
            <a:solidFill>
              <a:srgbClr val="333366"/>
            </a:solidFill>
          </a:ln>
        </p:spPr>
      </p:cxnSp>
      <p:pic>
        <p:nvPicPr>
          <p:cNvPr id="9" name="Image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42844" y="3500438"/>
            <a:ext cx="8150860" cy="433070"/>
          </a:xfrm>
          <a:prstGeom prst="rect">
            <a:avLst/>
          </a:prstGeom>
        </p:spPr>
      </p:pic>
      <p:pic>
        <p:nvPicPr>
          <p:cNvPr id="10" name="Image.jp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42844" y="4214818"/>
            <a:ext cx="6598920" cy="1362710"/>
          </a:xfrm>
          <a:prstGeom prst="rect">
            <a:avLst/>
          </a:prstGeom>
        </p:spPr>
      </p:pic>
      <p:pic>
        <p:nvPicPr>
          <p:cNvPr id="11" name="Image.jpg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42844" y="5810904"/>
            <a:ext cx="6022975" cy="3327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xt Placeholder 39"/>
          <p:cNvSpPr>
            <a:spLocks noGrp="1"/>
          </p:cNvSpPr>
          <p:nvPr>
            <p:ph type="body" idx="10"/>
          </p:nvPr>
        </p:nvSpPr>
        <p:spPr>
          <a:xfrm>
            <a:off x="100330" y="197014"/>
            <a:ext cx="9006840" cy="567690"/>
          </a:xfrm>
          <a:prstGeom prst="rect">
            <a:avLst/>
          </a:prstGeom>
          <a:noFill/>
          <a:ln w="10160" cmpd="sng">
            <a:noFill/>
            <a:prstDash val="solid"/>
          </a:ln>
        </p:spPr>
        <p:txBody>
          <a:bodyPr lIns="0" tIns="0" rIns="0" bIns="0" anchor="t"/>
          <a:lstStyle/>
          <a:p>
            <a:pPr marL="685800" marR="0" indent="0" algn="l">
              <a:lnSpc>
                <a:spcPts val="3200"/>
              </a:lnSpc>
              <a:spcAft>
                <a:spcPts val="0"/>
              </a:spcAft>
              <a:tabLst>
                <a:tab pos="8909685" algn="r"/>
              </a:tabLst>
            </a:pPr>
            <a:r>
              <a:rPr lang="en-US" sz="3600" spc="-50" dirty="0">
                <a:solidFill>
                  <a:srgbClr val="0066FF"/>
                </a:solidFill>
                <a:latin typeface="Verdana" panose="22635452340000000000" pitchFamily="2"/>
              </a:rPr>
              <a:t>Lagging and </a:t>
            </a:r>
            <a:r>
              <a:rPr lang="en-US" sz="3600" spc="-50" dirty="0" smtClean="0">
                <a:solidFill>
                  <a:srgbClr val="0066FF"/>
                </a:solidFill>
                <a:latin typeface="Verdana" panose="22635452340000000000" pitchFamily="2"/>
              </a:rPr>
              <a:t>leading signals :</a:t>
            </a:r>
            <a:r>
              <a:rPr lang="en-US" sz="3600" spc="-50" dirty="0">
                <a:solidFill>
                  <a:srgbClr val="0066FF"/>
                </a:solidFill>
                <a:latin typeface="Verdana" panose="22635452340000000000" pitchFamily="2"/>
              </a:rPr>
              <a:t>	</a:t>
            </a:r>
            <a:endParaRPr lang="en-US" sz="1150" b="1" spc="0" dirty="0">
              <a:solidFill>
                <a:srgbClr val="000080"/>
              </a:solidFill>
              <a:latin typeface="Arial Narrow" panose="22635452340000000000" pitchFamily="2"/>
            </a:endParaRPr>
          </a:p>
        </p:txBody>
      </p:sp>
      <p:pic>
        <p:nvPicPr>
          <p:cNvPr id="43" name="Image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14414" y="1918758"/>
            <a:ext cx="5929322" cy="2643206"/>
          </a:xfrm>
          <a:prstGeom prst="rect">
            <a:avLst/>
          </a:prstGeom>
        </p:spPr>
      </p:pic>
      <p:cxnSp>
        <p:nvCxnSpPr>
          <p:cNvPr id="45" name="Straight Connector 44"/>
          <p:cNvCxnSpPr/>
          <p:nvPr/>
        </p:nvCxnSpPr>
        <p:spPr>
          <a:xfrm>
            <a:off x="661670" y="701040"/>
            <a:ext cx="7803515" cy="0"/>
          </a:xfrm>
          <a:prstGeom prst="line">
            <a:avLst/>
          </a:prstGeom>
          <a:ln w="36830" cmpd="sng">
            <a:solidFill>
              <a:srgbClr val="333366"/>
            </a:solidFill>
          </a:ln>
        </p:spPr>
      </p:cxnSp>
      <p:sp>
        <p:nvSpPr>
          <p:cNvPr id="8" name="Rectangle 7"/>
          <p:cNvSpPr/>
          <p:nvPr/>
        </p:nvSpPr>
        <p:spPr>
          <a:xfrm>
            <a:off x="142844" y="797803"/>
            <a:ext cx="862676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Arial" panose="22635452340000000000" pitchFamily="2"/>
              </a:rPr>
              <a:t>‒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more general form of the sinusoid, includes a 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phase 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angle </a:t>
            </a:r>
            <a:r>
              <a:rPr lang="el-GR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θ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its argument.</a:t>
            </a:r>
            <a:endParaRPr lang="ar-JO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57422" y="1347254"/>
            <a:ext cx="3695726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Rectangle 13"/>
          <p:cNvSpPr/>
          <p:nvPr/>
        </p:nvSpPr>
        <p:spPr>
          <a:xfrm>
            <a:off x="1214414" y="4561964"/>
            <a:ext cx="60435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800" i="1" baseline="-25000" dirty="0" err="1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sin(</a:t>
            </a:r>
            <a:r>
              <a:rPr lang="el-GR" sz="2800" i="1" dirty="0" smtClean="0">
                <a:latin typeface="Times New Roman" pitchFamily="18" charset="0"/>
                <a:cs typeface="Times New Roman" pitchFamily="18" charset="0"/>
              </a:rPr>
              <a:t>ω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t + </a:t>
            </a:r>
            <a:r>
              <a:rPr lang="el-GR" sz="2800" i="1" dirty="0" smtClean="0">
                <a:latin typeface="Times New Roman" pitchFamily="18" charset="0"/>
                <a:cs typeface="Times New Roman" pitchFamily="18" charset="0"/>
              </a:rPr>
              <a:t>θ) 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leads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800" i="1" baseline="-25000" dirty="0" err="1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sin</a:t>
            </a:r>
            <a:r>
              <a:rPr lang="el-GR" sz="2800" i="1" dirty="0" smtClean="0">
                <a:latin typeface="Times New Roman" pitchFamily="18" charset="0"/>
                <a:cs typeface="Times New Roman" pitchFamily="18" charset="0"/>
              </a:rPr>
              <a:t>ω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t by </a:t>
            </a:r>
            <a:r>
              <a:rPr lang="el-GR" sz="2800" i="1" dirty="0" smtClean="0">
                <a:latin typeface="Times New Roman" pitchFamily="18" charset="0"/>
                <a:cs typeface="Times New Roman" pitchFamily="18" charset="0"/>
              </a:rPr>
              <a:t>θ 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rad.</a:t>
            </a:r>
            <a:endParaRPr lang="ar-JO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42844" y="5214950"/>
            <a:ext cx="8858312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0000"/>
                </a:solidFill>
                <a:latin typeface="Arial" panose="22635452340000000000" pitchFamily="2"/>
              </a:rPr>
              <a:t>‒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In either case, leading or lagging, we say that the sinusoids are 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out of phase. </a:t>
            </a:r>
          </a:p>
          <a:p>
            <a:r>
              <a:rPr lang="en-US" sz="2400" dirty="0">
                <a:solidFill>
                  <a:srgbClr val="000000"/>
                </a:solidFill>
                <a:latin typeface="Arial" panose="22635452340000000000" pitchFamily="2"/>
              </a:rPr>
              <a:t>‒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If the phase angles are equal, the sinusoids are said to be 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 phase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ar-JO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5" name="Image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286380" y="285728"/>
            <a:ext cx="3214710" cy="1785950"/>
          </a:xfrm>
          <a:prstGeom prst="rect">
            <a:avLst/>
          </a:prstGeom>
        </p:spPr>
      </p:pic>
      <p:pic>
        <p:nvPicPr>
          <p:cNvPr id="737" name="Image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50850" y="2541905"/>
            <a:ext cx="8150860" cy="433070"/>
          </a:xfrm>
          <a:prstGeom prst="rect">
            <a:avLst/>
          </a:prstGeom>
        </p:spPr>
      </p:pic>
      <p:pic>
        <p:nvPicPr>
          <p:cNvPr id="739" name="Image.jp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50850" y="3441065"/>
            <a:ext cx="6598920" cy="1362710"/>
          </a:xfrm>
          <a:prstGeom prst="rect">
            <a:avLst/>
          </a:prstGeom>
        </p:spPr>
      </p:pic>
      <p:pic>
        <p:nvPicPr>
          <p:cNvPr id="741" name="Image.jpg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50850" y="5281930"/>
            <a:ext cx="6022975" cy="332740"/>
          </a:xfrm>
          <a:prstGeom prst="rect">
            <a:avLst/>
          </a:prstGeom>
        </p:spPr>
      </p:pic>
      <p:sp>
        <p:nvSpPr>
          <p:cNvPr id="13" name="Text Placeholder 721"/>
          <p:cNvSpPr>
            <a:spLocks noGrp="1"/>
          </p:cNvSpPr>
          <p:nvPr>
            <p:ph type="body" idx="10"/>
          </p:nvPr>
        </p:nvSpPr>
        <p:spPr>
          <a:xfrm>
            <a:off x="100330" y="208191"/>
            <a:ext cx="9006840" cy="484505"/>
          </a:xfrm>
          <a:prstGeom prst="rect">
            <a:avLst/>
          </a:prstGeom>
          <a:noFill/>
          <a:ln w="440055" cmpd="sng">
            <a:noFill/>
            <a:prstDash val="solid"/>
          </a:ln>
        </p:spPr>
        <p:txBody>
          <a:bodyPr lIns="0" tIns="0" rIns="0" bIns="0" anchor="t"/>
          <a:lstStyle/>
          <a:p>
            <a:pPr marL="685800" marR="0" indent="0" algn="l">
              <a:lnSpc>
                <a:spcPts val="3000"/>
              </a:lnSpc>
              <a:spcAft>
                <a:spcPts val="0"/>
              </a:spcAft>
              <a:tabLst>
                <a:tab pos="8952230" algn="r"/>
              </a:tabLst>
            </a:pPr>
            <a:r>
              <a:rPr lang="en-US" sz="3600" spc="-50" dirty="0">
                <a:solidFill>
                  <a:srgbClr val="0066FF"/>
                </a:solidFill>
                <a:latin typeface="Verdana" panose="22635452340000000000" pitchFamily="2"/>
              </a:rPr>
              <a:t>Practice: 10.15	</a:t>
            </a:r>
            <a:endParaRPr lang="en-US" sz="1150" b="1" spc="0" dirty="0">
              <a:solidFill>
                <a:srgbClr val="000080"/>
              </a:solidFill>
              <a:latin typeface="Arial Narrow" panose="22635452340000000000" pitchFamily="2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661670" y="679380"/>
            <a:ext cx="4196082" cy="13316"/>
          </a:xfrm>
          <a:prstGeom prst="line">
            <a:avLst/>
          </a:prstGeom>
          <a:ln w="36830" cmpd="sng">
            <a:solidFill>
              <a:srgbClr val="333366"/>
            </a:solidFill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4" name="Text Placeholder 743"/>
          <p:cNvSpPr>
            <a:spLocks noGrp="1"/>
          </p:cNvSpPr>
          <p:nvPr>
            <p:ph type="body" idx="10"/>
          </p:nvPr>
        </p:nvSpPr>
        <p:spPr>
          <a:xfrm>
            <a:off x="100965" y="208191"/>
            <a:ext cx="9006840" cy="484505"/>
          </a:xfrm>
          <a:prstGeom prst="rect">
            <a:avLst/>
          </a:prstGeom>
          <a:noFill/>
          <a:ln w="456565" cmpd="sng">
            <a:noFill/>
            <a:prstDash val="solid"/>
          </a:ln>
        </p:spPr>
        <p:txBody>
          <a:bodyPr lIns="0" tIns="0" rIns="0" bIns="0" anchor="t"/>
          <a:lstStyle/>
          <a:p>
            <a:pPr marL="685800" marR="0" indent="0" algn="l">
              <a:lnSpc>
                <a:spcPts val="3000"/>
              </a:lnSpc>
              <a:spcAft>
                <a:spcPts val="0"/>
              </a:spcAft>
              <a:tabLst>
                <a:tab pos="8952230" algn="r"/>
              </a:tabLst>
            </a:pPr>
            <a:r>
              <a:rPr lang="en-US" sz="3600" spc="-50" dirty="0">
                <a:solidFill>
                  <a:srgbClr val="0066FF"/>
                </a:solidFill>
                <a:latin typeface="Verdana" panose="22635452340000000000" pitchFamily="2"/>
              </a:rPr>
              <a:t>Practice: 10.16	</a:t>
            </a:r>
            <a:endParaRPr lang="en-US" sz="1150" b="1" spc="0" dirty="0">
              <a:solidFill>
                <a:srgbClr val="000080"/>
              </a:solidFill>
              <a:latin typeface="Arial Narrow" panose="22635452340000000000" pitchFamily="2"/>
            </a:endParaRPr>
          </a:p>
        </p:txBody>
      </p:sp>
      <p:sp>
        <p:nvSpPr>
          <p:cNvPr id="746" name="Text Placeholder 745"/>
          <p:cNvSpPr>
            <a:spLocks noGrp="1"/>
          </p:cNvSpPr>
          <p:nvPr>
            <p:ph type="body" idx="10"/>
          </p:nvPr>
        </p:nvSpPr>
        <p:spPr>
          <a:xfrm>
            <a:off x="586105" y="681990"/>
            <a:ext cx="8509000" cy="210693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lIns="0" tIns="365760" rIns="0" bIns="0" anchor="t"/>
          <a:lstStyle/>
          <a:p>
            <a:pPr marL="137160" marR="0" indent="0" algn="l">
              <a:lnSpc>
                <a:spcPct val="95999"/>
              </a:lnSpc>
              <a:spcAft>
                <a:spcPts val="10080"/>
              </a:spcAft>
            </a:pPr>
            <a:r>
              <a:rPr lang="en-US" sz="2800" spc="20" dirty="0">
                <a:solidFill>
                  <a:srgbClr val="000000"/>
                </a:solidFill>
                <a:latin typeface="Arial" panose="22635452340000000000" pitchFamily="2"/>
              </a:rPr>
              <a:t>Determine the current</a:t>
            </a:r>
            <a:r>
              <a:rPr lang="en-US" sz="300" spc="20" dirty="0">
                <a:solidFill>
                  <a:srgbClr val="000000"/>
                </a:solidFill>
                <a:latin typeface="Arial Unicode MS" panose="22635452340000000000" pitchFamily="2"/>
              </a:rPr>
              <a:t>   </a:t>
            </a:r>
            <a:r>
              <a:rPr lang="en-US" sz="2800" spc="20" dirty="0">
                <a:solidFill>
                  <a:srgbClr val="000000"/>
                </a:solidFill>
                <a:latin typeface="Arial" panose="22635452340000000000" pitchFamily="2"/>
              </a:rPr>
              <a:t> through the 4-</a:t>
            </a:r>
            <a:r>
              <a:rPr lang="en-US" sz="300" spc="20" dirty="0">
                <a:solidFill>
                  <a:srgbClr val="000000"/>
                </a:solidFill>
                <a:latin typeface="AmdtSymbols" panose="22635452340000000000" pitchFamily="2"/>
              </a:rPr>
              <a:t>i)</a:t>
            </a:r>
            <a:r>
              <a:rPr lang="en-US" sz="2800" spc="20" dirty="0">
                <a:solidFill>
                  <a:srgbClr val="000000"/>
                </a:solidFill>
                <a:latin typeface="Arial" panose="22635452340000000000" pitchFamily="2"/>
              </a:rPr>
              <a:t> resistor</a:t>
            </a:r>
          </a:p>
        </p:txBody>
      </p:sp>
      <p:pic>
        <p:nvPicPr>
          <p:cNvPr id="748" name="Image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24840" y="2788920"/>
            <a:ext cx="7875905" cy="2273935"/>
          </a:xfrm>
          <a:prstGeom prst="rect">
            <a:avLst/>
          </a:prstGeom>
        </p:spPr>
      </p:pic>
      <p:cxnSp>
        <p:nvCxnSpPr>
          <p:cNvPr id="749" name="Straight Connector 748"/>
          <p:cNvCxnSpPr/>
          <p:nvPr/>
        </p:nvCxnSpPr>
        <p:spPr>
          <a:xfrm>
            <a:off x="661670" y="701040"/>
            <a:ext cx="7803515" cy="0"/>
          </a:xfrm>
          <a:prstGeom prst="line">
            <a:avLst/>
          </a:prstGeom>
          <a:ln w="36830" cmpd="sng">
            <a:solidFill>
              <a:srgbClr val="333366"/>
            </a:solidFill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E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" name="Text Placeholder 752"/>
          <p:cNvSpPr>
            <a:spLocks noGrp="1"/>
          </p:cNvSpPr>
          <p:nvPr>
            <p:ph type="body" idx="10"/>
          </p:nvPr>
        </p:nvSpPr>
        <p:spPr>
          <a:xfrm>
            <a:off x="100330" y="97790"/>
            <a:ext cx="9006840" cy="6760210"/>
          </a:xfrm>
          <a:prstGeom prst="rect">
            <a:avLst/>
          </a:prstGeom>
          <a:solidFill>
            <a:srgbClr val="FCFEF5"/>
          </a:solidFill>
          <a:ln w="0" cmpd="sng">
            <a:noFill/>
            <a:prstDash val="solid"/>
          </a:ln>
        </p:spPr>
        <p:txBody>
          <a:bodyPr lIns="0" tIns="0" rIns="0" bIns="0" anchor="t"/>
          <a:lstStyle/>
          <a:p>
            <a:pPr algn="l"/>
            <a:r>
              <a:rPr lang="en-US" sz="100"/>
              <a:t> </a:t>
            </a:r>
          </a:p>
        </p:txBody>
      </p:sp>
      <p:pic>
        <p:nvPicPr>
          <p:cNvPr id="755" name="Image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0330" y="97790"/>
            <a:ext cx="9006840" cy="6760210"/>
          </a:xfrm>
          <a:prstGeom prst="rect">
            <a:avLst/>
          </a:prstGeom>
        </p:spPr>
      </p:pic>
      <p:sp>
        <p:nvSpPr>
          <p:cNvPr id="756" name="Text Placeholder 755"/>
          <p:cNvSpPr>
            <a:spLocks noGrp="1"/>
          </p:cNvSpPr>
          <p:nvPr>
            <p:ph type="body" idx="10"/>
          </p:nvPr>
        </p:nvSpPr>
        <p:spPr>
          <a:xfrm>
            <a:off x="814070" y="152400"/>
            <a:ext cx="3431540" cy="44640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lIns="0" tIns="0" rIns="0" bIns="0" anchor="t"/>
          <a:lstStyle/>
          <a:p>
            <a:pPr marL="0" marR="0" indent="0" algn="ctr">
              <a:lnSpc>
                <a:spcPct val="76799"/>
              </a:lnSpc>
              <a:spcAft>
                <a:spcPts val="0"/>
              </a:spcAft>
            </a:pPr>
            <a:r>
              <a:rPr lang="en-US" sz="3600" spc="-55">
                <a:solidFill>
                  <a:srgbClr val="0066FF"/>
                </a:solidFill>
                <a:latin typeface="Verdana" panose="22635452340000000000" pitchFamily="2"/>
              </a:rPr>
              <a:t>Practice: 10.16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14282" y="928670"/>
            <a:ext cx="850112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In electrical engineering, the phase angle is commonly given in degrees, rather than radians</a:t>
            </a:r>
            <a:endParaRPr lang="ar-JO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 Placeholder 39"/>
          <p:cNvSpPr>
            <a:spLocks noGrp="1"/>
          </p:cNvSpPr>
          <p:nvPr>
            <p:ph type="body" idx="10"/>
          </p:nvPr>
        </p:nvSpPr>
        <p:spPr>
          <a:xfrm>
            <a:off x="100330" y="188640"/>
            <a:ext cx="9006840" cy="567690"/>
          </a:xfrm>
          <a:prstGeom prst="rect">
            <a:avLst/>
          </a:prstGeom>
          <a:noFill/>
          <a:ln w="10160" cmpd="sng">
            <a:noFill/>
            <a:prstDash val="solid"/>
          </a:ln>
        </p:spPr>
        <p:txBody>
          <a:bodyPr lIns="0" tIns="0" rIns="0" bIns="0" anchor="t"/>
          <a:lstStyle/>
          <a:p>
            <a:pPr marL="685800" marR="0" indent="0" algn="l">
              <a:lnSpc>
                <a:spcPts val="3200"/>
              </a:lnSpc>
              <a:spcAft>
                <a:spcPts val="0"/>
              </a:spcAft>
              <a:tabLst>
                <a:tab pos="8909685" algn="r"/>
              </a:tabLst>
            </a:pPr>
            <a:r>
              <a:rPr lang="en-US" sz="3600" spc="-50" dirty="0">
                <a:solidFill>
                  <a:srgbClr val="0066FF"/>
                </a:solidFill>
                <a:latin typeface="Verdana" panose="22635452340000000000" pitchFamily="2"/>
              </a:rPr>
              <a:t>Lagging </a:t>
            </a:r>
            <a:r>
              <a:rPr lang="en-US" sz="3600" spc="-50" dirty="0" smtClean="0">
                <a:solidFill>
                  <a:srgbClr val="0066FF"/>
                </a:solidFill>
                <a:latin typeface="Verdana" panose="22635452340000000000" pitchFamily="2"/>
              </a:rPr>
              <a:t>and leading signals:</a:t>
            </a:r>
            <a:r>
              <a:rPr lang="en-US" sz="3600" spc="-50" dirty="0">
                <a:solidFill>
                  <a:srgbClr val="0066FF"/>
                </a:solidFill>
                <a:latin typeface="Verdana" panose="22635452340000000000" pitchFamily="2"/>
              </a:rPr>
              <a:t>	</a:t>
            </a:r>
            <a:endParaRPr lang="en-US" sz="1150" b="1" spc="0" dirty="0">
              <a:solidFill>
                <a:srgbClr val="000080"/>
              </a:solidFill>
              <a:latin typeface="Arial Narrow" panose="22635452340000000000" pitchFamily="2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661670" y="701040"/>
            <a:ext cx="7803515" cy="0"/>
          </a:xfrm>
          <a:prstGeom prst="line">
            <a:avLst/>
          </a:prstGeom>
          <a:ln w="36830" cmpd="sng">
            <a:solidFill>
              <a:srgbClr val="333366"/>
            </a:solidFill>
          </a:ln>
        </p:spPr>
      </p:cxnSp>
      <p:sp>
        <p:nvSpPr>
          <p:cNvPr id="8" name="Rectangle 7"/>
          <p:cNvSpPr/>
          <p:nvPr/>
        </p:nvSpPr>
        <p:spPr>
          <a:xfrm>
            <a:off x="214282" y="1928802"/>
            <a:ext cx="23675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instead of writing</a:t>
            </a:r>
            <a:endParaRPr lang="ar-JO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42844" y="2643182"/>
            <a:ext cx="25800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we customarily use</a:t>
            </a:r>
            <a:endParaRPr lang="ar-JO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14282" y="3571876"/>
            <a:ext cx="19848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At t = 10</a:t>
            </a:r>
            <a:r>
              <a:rPr lang="en-US" sz="2800" baseline="30000" dirty="0" smtClean="0">
                <a:latin typeface="Times New Roman" pitchFamily="18" charset="0"/>
                <a:cs typeface="Times New Roman" pitchFamily="18" charset="0"/>
              </a:rPr>
              <a:t>−4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s</a:t>
            </a:r>
            <a:endParaRPr lang="ar-JO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071802" y="1785926"/>
            <a:ext cx="478634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i="1" dirty="0" smtClean="0">
                <a:latin typeface="AngsanaUPC" pitchFamily="18" charset="-34"/>
                <a:cs typeface="AngsanaUPC" pitchFamily="18" charset="-34"/>
              </a:rPr>
              <a:t>v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= 100 sin(</a:t>
            </a:r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2π1000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 − </a:t>
            </a:r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/6)</a:t>
            </a:r>
            <a:endParaRPr lang="ar-JO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071802" y="2500306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4800" i="1" dirty="0" smtClean="0">
                <a:latin typeface="AngsanaUPC" pitchFamily="18" charset="-34"/>
                <a:cs typeface="AngsanaUPC" pitchFamily="18" charset="-34"/>
              </a:rPr>
              <a:t>v</a:t>
            </a:r>
            <a:r>
              <a:rPr lang="en-US" sz="2800" i="1" dirty="0" smtClean="0"/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= 100 sin(2</a:t>
            </a:r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π1000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 − 30</a:t>
            </a:r>
            <a:r>
              <a:rPr lang="en-US" sz="3600" baseline="30000" dirty="0" smtClean="0">
                <a:latin typeface="Times New Roman" pitchFamily="18" charset="0"/>
                <a:cs typeface="Times New Roman" pitchFamily="18" charset="0"/>
              </a:rPr>
              <a:t>◦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ar-JO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714612" y="3357562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4800" i="1" dirty="0" smtClean="0">
                <a:latin typeface="AngsanaUPC" pitchFamily="18" charset="-34"/>
                <a:cs typeface="AngsanaUPC" pitchFamily="18" charset="-34"/>
              </a:rPr>
              <a:t>v</a:t>
            </a:r>
            <a:r>
              <a:rPr lang="en-US" sz="2800" i="1" dirty="0" smtClean="0"/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= 100 sin(0.2</a:t>
            </a:r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− 30</a:t>
            </a:r>
            <a:r>
              <a:rPr lang="en-US" sz="3600" baseline="30000" dirty="0" smtClean="0">
                <a:latin typeface="Times New Roman" pitchFamily="18" charset="0"/>
                <a:cs typeface="Times New Roman" pitchFamily="18" charset="0"/>
              </a:rPr>
              <a:t>◦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ar-JO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00034" y="4286256"/>
            <a:ext cx="357190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i="1" dirty="0" smtClean="0">
                <a:latin typeface="AngsanaUPC" pitchFamily="18" charset="-34"/>
                <a:cs typeface="AngsanaUPC" pitchFamily="18" charset="-34"/>
              </a:rPr>
              <a:t>v</a:t>
            </a:r>
            <a:r>
              <a:rPr lang="en-US" sz="2800" i="1" dirty="0" smtClean="0"/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= 100 sin(36</a:t>
            </a:r>
            <a:r>
              <a:rPr lang="en-US" sz="2800" baseline="30000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− 30</a:t>
            </a:r>
            <a:r>
              <a:rPr lang="en-US" sz="3600" baseline="30000" dirty="0" smtClean="0">
                <a:latin typeface="Times New Roman" pitchFamily="18" charset="0"/>
                <a:cs typeface="Times New Roman" pitchFamily="18" charset="0"/>
              </a:rPr>
              <a:t>◦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 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= 100 sin(6</a:t>
            </a:r>
            <a:r>
              <a:rPr lang="en-US" sz="2800" baseline="30000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 =10.45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786314" y="4429132"/>
            <a:ext cx="4071966" cy="136960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>
              <a:spcAft>
                <a:spcPts val="1800"/>
              </a:spcAft>
            </a:pPr>
            <a:r>
              <a:rPr lang="el-GR" sz="2400" i="1" dirty="0" smtClean="0">
                <a:latin typeface="Times New Roman" pitchFamily="18" charset="0"/>
                <a:cs typeface="Times New Roman" pitchFamily="18" charset="0"/>
              </a:rPr>
              <a:t>θ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(radian) = </a:t>
            </a:r>
            <a:r>
              <a:rPr lang="el-GR" sz="2400" i="1" dirty="0" smtClean="0">
                <a:latin typeface="Times New Roman" pitchFamily="18" charset="0"/>
                <a:cs typeface="Times New Roman" pitchFamily="18" charset="0"/>
              </a:rPr>
              <a:t>θ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(degree)*</a:t>
            </a:r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 π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/180</a:t>
            </a:r>
          </a:p>
          <a:p>
            <a:r>
              <a:rPr lang="el-GR" sz="2400" i="1" dirty="0" smtClean="0">
                <a:latin typeface="Times New Roman" pitchFamily="18" charset="0"/>
                <a:cs typeface="Times New Roman" pitchFamily="18" charset="0"/>
              </a:rPr>
              <a:t>θ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(degree) = </a:t>
            </a:r>
            <a:r>
              <a:rPr lang="el-GR" sz="2400" i="1" dirty="0" smtClean="0">
                <a:latin typeface="Times New Roman" pitchFamily="18" charset="0"/>
                <a:cs typeface="Times New Roman" pitchFamily="18" charset="0"/>
              </a:rPr>
              <a:t>θ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(radian)*</a:t>
            </a:r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180/</a:t>
            </a:r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 π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ar-JO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661670" y="701040"/>
            <a:ext cx="7803515" cy="0"/>
          </a:xfrm>
          <a:prstGeom prst="line">
            <a:avLst/>
          </a:prstGeom>
          <a:ln w="36830" cmpd="sng">
            <a:solidFill>
              <a:srgbClr val="333366"/>
            </a:solidFill>
          </a:ln>
        </p:spPr>
      </p:cxnSp>
      <p:sp>
        <p:nvSpPr>
          <p:cNvPr id="7" name="Rectangle 6"/>
          <p:cNvSpPr/>
          <p:nvPr/>
        </p:nvSpPr>
        <p:spPr>
          <a:xfrm>
            <a:off x="0" y="719578"/>
            <a:ext cx="9144000" cy="19236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Two sinusoidal waves whose phases are to be compared must:</a:t>
            </a:r>
          </a:p>
          <a:p>
            <a:pPr>
              <a:spcAft>
                <a:spcPts val="600"/>
              </a:spcAft>
            </a:pP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1. Both be written as sine waves, or both as cosine waves.</a:t>
            </a:r>
          </a:p>
          <a:p>
            <a:pPr>
              <a:spcAft>
                <a:spcPts val="600"/>
              </a:spcAft>
            </a:pP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2. Both be written with positive amplitudes.</a:t>
            </a:r>
          </a:p>
          <a:p>
            <a:pPr>
              <a:spcAft>
                <a:spcPts val="600"/>
              </a:spcAft>
            </a:pP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3. Each have the same frequency.</a:t>
            </a:r>
            <a:endParaRPr lang="ar-JO" sz="2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71472" y="4643162"/>
            <a:ext cx="4286280" cy="200054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Note that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−sin</a:t>
            </a:r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ω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 = sin(</a:t>
            </a:r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ω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 ± 180°)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−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cos</a:t>
            </a:r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ω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 =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cos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ω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 ± 180°)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∓sin</a:t>
            </a:r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ω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 =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cos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ω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 ± 90°)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±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cos</a:t>
            </a:r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ω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 = sin(</a:t>
            </a:r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ω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 ± 90°)</a:t>
            </a:r>
            <a:endParaRPr lang="ar-JO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608118"/>
            <a:ext cx="824459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500" dirty="0">
                <a:solidFill>
                  <a:srgbClr val="000000"/>
                </a:solidFill>
                <a:latin typeface="Arial" panose="22635452340000000000" pitchFamily="2"/>
              </a:rPr>
              <a:t>‒ 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The sine and cosine are essentially the same function, but with a 90° phase difference. Thus, sin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ωt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cos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ωt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− 90°).</a:t>
            </a:r>
            <a:endParaRPr lang="ar-JO" sz="2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708920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22860">
              <a:lnSpc>
                <a:spcPct val="95999"/>
              </a:lnSpc>
              <a:spcBef>
                <a:spcPts val="3420"/>
              </a:spcBef>
            </a:pPr>
            <a:r>
              <a:rPr lang="en-US" sz="2500" dirty="0">
                <a:solidFill>
                  <a:srgbClr val="000000"/>
                </a:solidFill>
                <a:latin typeface="Arial" panose="22635452340000000000" pitchFamily="2"/>
              </a:rPr>
              <a:t>‒ </a:t>
            </a:r>
            <a:r>
              <a:rPr lang="en-US" sz="2500" spc="-40" dirty="0" smtClean="0">
                <a:latin typeface="Times New Roman" pitchFamily="18" charset="0"/>
                <a:cs typeface="Times New Roman" pitchFamily="18" charset="0"/>
              </a:rPr>
              <a:t>Normally, the difference in phase between two </a:t>
            </a:r>
            <a:r>
              <a:rPr lang="en-US" sz="2500" spc="-60" dirty="0" smtClean="0">
                <a:latin typeface="Times New Roman" pitchFamily="18" charset="0"/>
                <a:cs typeface="Times New Roman" pitchFamily="18" charset="0"/>
              </a:rPr>
              <a:t>sinusoids is expressed by that angle which is </a:t>
            </a:r>
            <a:r>
              <a:rPr lang="en-US" sz="2500" spc="-30" dirty="0" smtClean="0">
                <a:latin typeface="Times New Roman" pitchFamily="18" charset="0"/>
                <a:cs typeface="Times New Roman" pitchFamily="18" charset="0"/>
              </a:rPr>
              <a:t>less than or equal to 180 degree in magnitude</a:t>
            </a:r>
            <a:endParaRPr lang="en-US" sz="2500" spc="-3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Placeholder 39"/>
          <p:cNvSpPr>
            <a:spLocks noGrp="1"/>
          </p:cNvSpPr>
          <p:nvPr>
            <p:ph type="body" idx="10"/>
          </p:nvPr>
        </p:nvSpPr>
        <p:spPr>
          <a:xfrm>
            <a:off x="100330" y="188640"/>
            <a:ext cx="9006840" cy="567690"/>
          </a:xfrm>
          <a:prstGeom prst="rect">
            <a:avLst/>
          </a:prstGeom>
          <a:noFill/>
          <a:ln w="10160" cmpd="sng">
            <a:noFill/>
            <a:prstDash val="solid"/>
          </a:ln>
        </p:spPr>
        <p:txBody>
          <a:bodyPr lIns="0" tIns="0" rIns="0" bIns="0" anchor="t"/>
          <a:lstStyle/>
          <a:p>
            <a:pPr marL="685800" marR="0" indent="0" algn="l">
              <a:lnSpc>
                <a:spcPts val="3200"/>
              </a:lnSpc>
              <a:spcAft>
                <a:spcPts val="0"/>
              </a:spcAft>
              <a:tabLst>
                <a:tab pos="8909685" algn="r"/>
              </a:tabLst>
            </a:pPr>
            <a:r>
              <a:rPr lang="en-US" sz="3600" spc="-50" dirty="0">
                <a:solidFill>
                  <a:srgbClr val="0066FF"/>
                </a:solidFill>
                <a:latin typeface="Verdana" panose="22635452340000000000" pitchFamily="2"/>
              </a:rPr>
              <a:t>Lagging and </a:t>
            </a:r>
            <a:r>
              <a:rPr lang="en-US" sz="3600" spc="-50" dirty="0" smtClean="0">
                <a:solidFill>
                  <a:srgbClr val="0066FF"/>
                </a:solidFill>
                <a:latin typeface="Verdana" panose="22635452340000000000" pitchFamily="2"/>
              </a:rPr>
              <a:t>leading signals:</a:t>
            </a:r>
            <a:r>
              <a:rPr lang="en-US" sz="3600" spc="-50" dirty="0">
                <a:solidFill>
                  <a:srgbClr val="0066FF"/>
                </a:solidFill>
                <a:latin typeface="Verdana" panose="22635452340000000000" pitchFamily="2"/>
              </a:rPr>
              <a:t>	</a:t>
            </a:r>
            <a:endParaRPr lang="en-US" sz="1150" b="1" spc="0" dirty="0">
              <a:solidFill>
                <a:srgbClr val="000080"/>
              </a:solidFill>
              <a:latin typeface="Arial Narrow" panose="22635452340000000000" pitchFamily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1651047"/>
            <a:ext cx="3384376" cy="2642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Placeholder 39"/>
          <p:cNvSpPr>
            <a:spLocks noGrp="1"/>
          </p:cNvSpPr>
          <p:nvPr>
            <p:ph type="body" idx="10"/>
          </p:nvPr>
        </p:nvSpPr>
        <p:spPr>
          <a:xfrm>
            <a:off x="100330" y="197014"/>
            <a:ext cx="9006840" cy="567690"/>
          </a:xfrm>
          <a:prstGeom prst="rect">
            <a:avLst/>
          </a:prstGeom>
          <a:noFill/>
          <a:ln w="10160" cmpd="sng">
            <a:noFill/>
            <a:prstDash val="solid"/>
          </a:ln>
        </p:spPr>
        <p:txBody>
          <a:bodyPr lIns="0" tIns="0" rIns="0" bIns="0" anchor="t"/>
          <a:lstStyle/>
          <a:p>
            <a:pPr marL="685800" marR="0" indent="0" algn="l">
              <a:lnSpc>
                <a:spcPts val="3200"/>
              </a:lnSpc>
              <a:spcAft>
                <a:spcPts val="0"/>
              </a:spcAft>
              <a:tabLst>
                <a:tab pos="8909685" algn="r"/>
              </a:tabLst>
            </a:pPr>
            <a:r>
              <a:rPr lang="en-US" sz="3600" spc="-50" dirty="0" smtClean="0">
                <a:solidFill>
                  <a:srgbClr val="0066FF"/>
                </a:solidFill>
                <a:latin typeface="Verdana" panose="22635452340000000000" pitchFamily="2"/>
              </a:rPr>
              <a:t>Lagging and leading: Example	</a:t>
            </a:r>
            <a:endParaRPr lang="en-US" sz="1150" b="1" spc="0" dirty="0">
              <a:solidFill>
                <a:srgbClr val="000080"/>
              </a:solidFill>
              <a:latin typeface="Arial Narrow" panose="22635452340000000000" pitchFamily="2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661670" y="701040"/>
            <a:ext cx="7803515" cy="0"/>
          </a:xfrm>
          <a:prstGeom prst="line">
            <a:avLst/>
          </a:prstGeom>
          <a:ln w="36830" cmpd="sng">
            <a:solidFill>
              <a:srgbClr val="333366"/>
            </a:solidFill>
          </a:ln>
        </p:spPr>
      </p:cxnSp>
      <p:sp>
        <p:nvSpPr>
          <p:cNvPr id="14" name="Rectangle 13"/>
          <p:cNvSpPr/>
          <p:nvPr/>
        </p:nvSpPr>
        <p:spPr>
          <a:xfrm>
            <a:off x="170620" y="4186823"/>
            <a:ext cx="879386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2400"/>
              </a:spcAft>
            </a:pPr>
            <a:r>
              <a:rPr lang="en-US" sz="3000" i="1" dirty="0" smtClean="0">
                <a:latin typeface="AngsanaUPC" pitchFamily="18" charset="-34"/>
                <a:cs typeface="AngsanaUPC" pitchFamily="18" charset="-34"/>
              </a:rPr>
              <a:t>v</a:t>
            </a:r>
            <a:r>
              <a:rPr lang="en-US" sz="3000" baseline="-25000" dirty="0" smtClean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leads </a:t>
            </a:r>
            <a:r>
              <a:rPr lang="en-US" sz="3000" i="1" dirty="0" smtClean="0">
                <a:latin typeface="Angsana New" pitchFamily="18" charset="-34"/>
                <a:cs typeface="Angsana New" pitchFamily="18" charset="-34"/>
              </a:rPr>
              <a:t>v</a:t>
            </a:r>
            <a:r>
              <a:rPr lang="en-US" sz="3000" baseline="-25000" dirty="0" smtClean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by -130°  or   </a:t>
            </a:r>
            <a:r>
              <a:rPr lang="en-US" sz="3000" i="1" dirty="0" smtClean="0">
                <a:latin typeface="AngsanaUPC" pitchFamily="18" charset="-34"/>
                <a:cs typeface="AngsanaUPC" pitchFamily="18" charset="-34"/>
              </a:rPr>
              <a:t>v</a:t>
            </a:r>
            <a:r>
              <a:rPr lang="en-US" sz="3000" baseline="-25000" dirty="0" smtClean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lags </a:t>
            </a:r>
            <a:r>
              <a:rPr lang="en-US" sz="3000" i="1" dirty="0" smtClean="0">
                <a:latin typeface="Angsana New" pitchFamily="18" charset="-34"/>
                <a:cs typeface="Angsana New" pitchFamily="18" charset="-34"/>
              </a:rPr>
              <a:t>v</a:t>
            </a:r>
            <a:r>
              <a:rPr lang="en-US" sz="3000" baseline="-25000" dirty="0" smtClean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by 130°. </a:t>
            </a:r>
          </a:p>
          <a:p>
            <a:pPr>
              <a:spcAft>
                <a:spcPts val="2400"/>
              </a:spcAft>
            </a:pPr>
            <a:r>
              <a:rPr lang="en-US" sz="3000" i="1" dirty="0" smtClean="0">
                <a:latin typeface="Angsana New" pitchFamily="18" charset="-34"/>
                <a:cs typeface="Angsana New" pitchFamily="18" charset="-34"/>
              </a:rPr>
              <a:t>v</a:t>
            </a:r>
            <a:r>
              <a:rPr lang="en-US" sz="3000" baseline="-25000" dirty="0" smtClean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leads </a:t>
            </a:r>
            <a:r>
              <a:rPr lang="en-US" sz="3000" i="1" dirty="0" smtClean="0">
                <a:latin typeface="AngsanaUPC" pitchFamily="18" charset="-34"/>
                <a:cs typeface="AngsanaUPC" pitchFamily="18" charset="-34"/>
              </a:rPr>
              <a:t>v</a:t>
            </a:r>
            <a:r>
              <a:rPr lang="en-US" sz="3000" baseline="-25000" dirty="0" smtClean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by 130°   or   </a:t>
            </a:r>
            <a:r>
              <a:rPr lang="en-US" sz="3000" i="1" dirty="0" smtClean="0">
                <a:latin typeface="Angsana New" pitchFamily="18" charset="-34"/>
                <a:cs typeface="Angsana New" pitchFamily="18" charset="-34"/>
              </a:rPr>
              <a:t>v</a:t>
            </a:r>
            <a:r>
              <a:rPr lang="en-US" sz="3000" baseline="-25000" dirty="0" smtClean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lags </a:t>
            </a:r>
            <a:r>
              <a:rPr lang="en-US" sz="3000" i="1" dirty="0" smtClean="0">
                <a:latin typeface="AngsanaUPC" pitchFamily="18" charset="-34"/>
                <a:cs typeface="AngsanaUPC" pitchFamily="18" charset="-34"/>
              </a:rPr>
              <a:t>v</a:t>
            </a:r>
            <a:r>
              <a:rPr lang="en-US" sz="3000" baseline="-25000" dirty="0" smtClean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by -130°. </a:t>
            </a:r>
          </a:p>
          <a:p>
            <a:pPr>
              <a:spcAft>
                <a:spcPts val="2400"/>
              </a:spcAft>
            </a:pP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It is also correct to say that </a:t>
            </a:r>
            <a:r>
              <a:rPr lang="en-US" sz="3000" i="1" dirty="0" smtClean="0">
                <a:latin typeface="Angsana New" pitchFamily="18" charset="-34"/>
                <a:cs typeface="Angsana New" pitchFamily="18" charset="-34"/>
              </a:rPr>
              <a:t>v</a:t>
            </a:r>
            <a:r>
              <a:rPr lang="en-US" sz="3000" baseline="-25000" dirty="0" smtClean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lags </a:t>
            </a:r>
            <a:r>
              <a:rPr lang="en-US" sz="3000" i="1" dirty="0" smtClean="0">
                <a:latin typeface="AngsanaUPC" pitchFamily="18" charset="-34"/>
                <a:cs typeface="AngsanaUPC" pitchFamily="18" charset="-34"/>
              </a:rPr>
              <a:t>v</a:t>
            </a:r>
            <a:r>
              <a:rPr lang="en-US" sz="3000" baseline="-25000" dirty="0" smtClean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by 230°, since </a:t>
            </a:r>
            <a:r>
              <a:rPr lang="en-US" sz="3000" i="1" dirty="0" smtClean="0">
                <a:latin typeface="Angsana New" pitchFamily="18" charset="-34"/>
                <a:cs typeface="Angsana New" pitchFamily="18" charset="-34"/>
              </a:rPr>
              <a:t>v</a:t>
            </a:r>
            <a:r>
              <a:rPr lang="en-US" sz="3000" baseline="-25000" dirty="0" smtClean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may be written as </a:t>
            </a:r>
            <a:r>
              <a:rPr lang="en-US" sz="3000" i="1" dirty="0" smtClean="0">
                <a:latin typeface="Angsana New" pitchFamily="18" charset="-34"/>
                <a:cs typeface="Angsana New" pitchFamily="18" charset="-34"/>
              </a:rPr>
              <a:t>v</a:t>
            </a:r>
            <a:r>
              <a:rPr lang="en-US" sz="3000" baseline="-25000" dirty="0" smtClean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3000" i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3000" i="1" baseline="-25000" dirty="0" smtClean="0">
                <a:latin typeface="Times New Roman" pitchFamily="18" charset="0"/>
                <a:cs typeface="Times New Roman" pitchFamily="18" charset="0"/>
              </a:rPr>
              <a:t>m1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sin(5t − 260°)</a:t>
            </a:r>
            <a:endParaRPr lang="ar-JO" sz="3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1520" y="849875"/>
            <a:ext cx="385874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i="1" dirty="0" smtClean="0">
                <a:latin typeface="Angsana New" pitchFamily="18" charset="-34"/>
                <a:cs typeface="Angsana New" pitchFamily="18" charset="-34"/>
              </a:rPr>
              <a:t>v</a:t>
            </a:r>
            <a:r>
              <a:rPr lang="en-US" sz="32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3200" i="1" baseline="-25000" dirty="0" smtClean="0">
                <a:latin typeface="Times New Roman" pitchFamily="18" charset="0"/>
                <a:cs typeface="Times New Roman" pitchFamily="18" charset="0"/>
              </a:rPr>
              <a:t>m1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cos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(5t + 10°)</a:t>
            </a:r>
            <a:endParaRPr lang="ar-JO" sz="3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004048" y="837101"/>
            <a:ext cx="378982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i="1" dirty="0" smtClean="0">
                <a:latin typeface="AngsanaUPC" pitchFamily="18" charset="-34"/>
                <a:cs typeface="AngsanaUPC" pitchFamily="18" charset="-34"/>
              </a:rPr>
              <a:t>v</a:t>
            </a:r>
            <a:r>
              <a:rPr lang="en-US" sz="32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3200" i="1" baseline="-25000" dirty="0" smtClean="0">
                <a:latin typeface="Times New Roman" pitchFamily="18" charset="0"/>
                <a:cs typeface="Times New Roman" pitchFamily="18" charset="0"/>
              </a:rPr>
              <a:t>m2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sin(5t − 30°)</a:t>
            </a:r>
            <a:endParaRPr lang="ar-JO" sz="32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1845213"/>
            <a:ext cx="4330997" cy="1655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Text Placeholder 65"/>
          <p:cNvSpPr>
            <a:spLocks noGrp="1"/>
          </p:cNvSpPr>
          <p:nvPr>
            <p:ph type="body" idx="10"/>
          </p:nvPr>
        </p:nvSpPr>
        <p:spPr>
          <a:xfrm>
            <a:off x="100330" y="136183"/>
            <a:ext cx="9006840" cy="484505"/>
          </a:xfrm>
          <a:prstGeom prst="rect">
            <a:avLst/>
          </a:prstGeom>
          <a:noFill/>
          <a:ln w="36195" cmpd="sng">
            <a:noFill/>
            <a:prstDash val="solid"/>
          </a:ln>
        </p:spPr>
        <p:txBody>
          <a:bodyPr lIns="0" tIns="0" rIns="0" bIns="0" anchor="t"/>
          <a:lstStyle/>
          <a:p>
            <a:pPr marL="685800" marR="0" indent="0" algn="l">
              <a:lnSpc>
                <a:spcPts val="3100"/>
              </a:lnSpc>
              <a:spcAft>
                <a:spcPts val="0"/>
              </a:spcAft>
              <a:tabLst>
                <a:tab pos="8909685" algn="r"/>
              </a:tabLst>
            </a:pPr>
            <a:r>
              <a:rPr lang="en-US" sz="3600" spc="-70" dirty="0">
                <a:solidFill>
                  <a:srgbClr val="0066FF"/>
                </a:solidFill>
                <a:latin typeface="Verdana" panose="22635452340000000000" pitchFamily="2"/>
              </a:rPr>
              <a:t>Practice: 10.1	</a:t>
            </a:r>
            <a:endParaRPr lang="en-US" sz="1150" b="1" spc="0" dirty="0">
              <a:solidFill>
                <a:srgbClr val="000080"/>
              </a:solidFill>
              <a:latin typeface="Arial Narrow" panose="22635452340000000000" pitchFamily="2"/>
            </a:endParaRPr>
          </a:p>
        </p:txBody>
      </p:sp>
      <p:cxnSp>
        <p:nvCxnSpPr>
          <p:cNvPr id="71" name="Straight Connector 70"/>
          <p:cNvCxnSpPr/>
          <p:nvPr/>
        </p:nvCxnSpPr>
        <p:spPr>
          <a:xfrm>
            <a:off x="661670" y="548680"/>
            <a:ext cx="7803515" cy="0"/>
          </a:xfrm>
          <a:prstGeom prst="line">
            <a:avLst/>
          </a:prstGeom>
          <a:ln w="36830" cmpd="sng">
            <a:solidFill>
              <a:srgbClr val="333366"/>
            </a:solidFill>
          </a:ln>
        </p:spPr>
      </p:cxnSp>
      <p:sp>
        <p:nvSpPr>
          <p:cNvPr id="9" name="Rectangle 8"/>
          <p:cNvSpPr/>
          <p:nvPr/>
        </p:nvSpPr>
        <p:spPr>
          <a:xfrm>
            <a:off x="179512" y="500479"/>
            <a:ext cx="85689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400" dirty="0" smtClean="0">
                <a:latin typeface="Times New Roman" pitchFamily="18" charset="0"/>
                <a:cs typeface="Times New Roman" pitchFamily="18" charset="0"/>
              </a:rPr>
              <a:t>Find the angle by which </a:t>
            </a:r>
            <a:r>
              <a:rPr lang="en-AU" sz="2400" i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AU" sz="2400" i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AU" sz="2400" i="1" dirty="0" smtClean="0">
                <a:latin typeface="Times New Roman" pitchFamily="18" charset="0"/>
                <a:cs typeface="Times New Roman" pitchFamily="18" charset="0"/>
              </a:rPr>
              <a:t> lags </a:t>
            </a:r>
            <a:r>
              <a:rPr lang="en-AU" sz="2400" i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AU" sz="2400" i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en-A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4717202"/>
            <a:ext cx="2250951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0" y="4645194"/>
            <a:ext cx="2520280" cy="2168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26010" y="4575436"/>
            <a:ext cx="2550446" cy="2237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9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AU"/>
          </a:p>
        </p:txBody>
      </p:sp>
      <p:sp>
        <p:nvSpPr>
          <p:cNvPr id="2060" name="Rectangle 12"/>
          <p:cNvSpPr>
            <a:spLocks noChangeArrowheads="1"/>
          </p:cNvSpPr>
          <p:nvPr/>
        </p:nvSpPr>
        <p:spPr bwMode="auto">
          <a:xfrm>
            <a:off x="0" y="1071852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62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AU"/>
          </a:p>
        </p:txBody>
      </p:sp>
      <p:sp>
        <p:nvSpPr>
          <p:cNvPr id="2063" name="Rectangle 15"/>
          <p:cNvSpPr>
            <a:spLocks noChangeArrowheads="1"/>
          </p:cNvSpPr>
          <p:nvPr/>
        </p:nvSpPr>
        <p:spPr bwMode="auto">
          <a:xfrm>
            <a:off x="0" y="1014702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65" name="Rectangle 1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AU"/>
          </a:p>
        </p:txBody>
      </p:sp>
      <p:sp>
        <p:nvSpPr>
          <p:cNvPr id="2066" name="Rectangle 18"/>
          <p:cNvSpPr>
            <a:spLocks noChangeArrowheads="1"/>
          </p:cNvSpPr>
          <p:nvPr/>
        </p:nvSpPr>
        <p:spPr bwMode="auto">
          <a:xfrm>
            <a:off x="0" y="1014702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48997" y="2080086"/>
            <a:ext cx="3442883" cy="775620"/>
            <a:chOff x="48997" y="2080086"/>
            <a:chExt cx="3442883" cy="775620"/>
          </a:xfrm>
        </p:grpSpPr>
        <p:pic>
          <p:nvPicPr>
            <p:cNvPr id="2070" name="Picture 22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8997" y="2080086"/>
              <a:ext cx="3442883" cy="3600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71" name="Picture 23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32048" y="2512134"/>
              <a:ext cx="2736304" cy="34357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</p:grpSp>
      <p:grpSp>
        <p:nvGrpSpPr>
          <p:cNvPr id="3" name="Group 2"/>
          <p:cNvGrpSpPr/>
          <p:nvPr/>
        </p:nvGrpSpPr>
        <p:grpSpPr>
          <a:xfrm>
            <a:off x="4572000" y="2063618"/>
            <a:ext cx="4460940" cy="1368152"/>
            <a:chOff x="4572000" y="2063618"/>
            <a:chExt cx="4460940" cy="1368152"/>
          </a:xfrm>
        </p:grpSpPr>
        <p:pic>
          <p:nvPicPr>
            <p:cNvPr id="2072" name="Picture 24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572000" y="2063618"/>
              <a:ext cx="4460940" cy="936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73" name="Picture 25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5148064" y="3071730"/>
              <a:ext cx="2866985" cy="3600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</p:grpSp>
      <p:grpSp>
        <p:nvGrpSpPr>
          <p:cNvPr id="4" name="Group 3"/>
          <p:cNvGrpSpPr/>
          <p:nvPr/>
        </p:nvGrpSpPr>
        <p:grpSpPr>
          <a:xfrm>
            <a:off x="0" y="3215746"/>
            <a:ext cx="4764530" cy="1509398"/>
            <a:chOff x="0" y="3215746"/>
            <a:chExt cx="4764530" cy="1509398"/>
          </a:xfrm>
        </p:grpSpPr>
        <p:pic>
          <p:nvPicPr>
            <p:cNvPr id="2074" name="Picture 26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0" y="3215746"/>
              <a:ext cx="4764530" cy="1008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75" name="Picture 27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323528" y="4367874"/>
              <a:ext cx="3096344" cy="35727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</p:grpSp>
      <p:pic>
        <p:nvPicPr>
          <p:cNvPr id="38" name="Picture 13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16016" y="767474"/>
            <a:ext cx="3435467" cy="338708"/>
          </a:xfrm>
          <a:prstGeom prst="rect">
            <a:avLst/>
          </a:prstGeom>
          <a:noFill/>
        </p:spPr>
      </p:pic>
      <p:pic>
        <p:nvPicPr>
          <p:cNvPr id="2076" name="Picture 28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979712" y="1199522"/>
            <a:ext cx="3384376" cy="310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7" name="Picture 29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508103" y="1199522"/>
            <a:ext cx="3456385" cy="271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8" name="Picture 30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945041" y="1559562"/>
            <a:ext cx="3563063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Text Placeholder 75"/>
          <p:cNvSpPr>
            <a:spLocks noGrp="1"/>
          </p:cNvSpPr>
          <p:nvPr>
            <p:ph type="body" idx="10"/>
          </p:nvPr>
        </p:nvSpPr>
        <p:spPr>
          <a:xfrm>
            <a:off x="100330" y="115570"/>
            <a:ext cx="9006840" cy="483235"/>
          </a:xfrm>
          <a:prstGeom prst="rect">
            <a:avLst/>
          </a:prstGeom>
          <a:noFill/>
          <a:ln w="45720" cmpd="sng">
            <a:noFill/>
            <a:prstDash val="solid"/>
          </a:ln>
        </p:spPr>
        <p:txBody>
          <a:bodyPr lIns="0" tIns="0" rIns="0" bIns="0" anchor="t"/>
          <a:lstStyle/>
          <a:p>
            <a:pPr marL="685800" marR="0" indent="0" algn="l">
              <a:lnSpc>
                <a:spcPct val="82559"/>
              </a:lnSpc>
              <a:spcAft>
                <a:spcPts val="0"/>
              </a:spcAft>
              <a:tabLst>
                <a:tab pos="8909685" algn="r"/>
              </a:tabLst>
            </a:pPr>
            <a:r>
              <a:rPr lang="en-US" sz="3600" spc="-50" dirty="0">
                <a:solidFill>
                  <a:srgbClr val="0066FF"/>
                </a:solidFill>
                <a:latin typeface="Verdana" panose="22635452340000000000" pitchFamily="2"/>
              </a:rPr>
              <a:t>Practice: 10.2	</a:t>
            </a:r>
            <a:endParaRPr lang="en-US" sz="1150" b="1" spc="0" dirty="0">
              <a:solidFill>
                <a:srgbClr val="000080"/>
              </a:solidFill>
              <a:latin typeface="Arial Narrow" panose="22635452340000000000" pitchFamily="2"/>
            </a:endParaRPr>
          </a:p>
        </p:txBody>
      </p:sp>
      <p:cxnSp>
        <p:nvCxnSpPr>
          <p:cNvPr id="83" name="Straight Connector 82"/>
          <p:cNvCxnSpPr/>
          <p:nvPr/>
        </p:nvCxnSpPr>
        <p:spPr>
          <a:xfrm>
            <a:off x="395536" y="620688"/>
            <a:ext cx="7803515" cy="0"/>
          </a:xfrm>
          <a:prstGeom prst="line">
            <a:avLst/>
          </a:prstGeom>
          <a:ln w="36830" cmpd="sng">
            <a:solidFill>
              <a:srgbClr val="333366"/>
            </a:solidFill>
          </a:ln>
        </p:spPr>
      </p:cxnSp>
      <p:sp>
        <p:nvSpPr>
          <p:cNvPr id="17" name="Rectangle 16"/>
          <p:cNvSpPr/>
          <p:nvPr/>
        </p:nvSpPr>
        <p:spPr>
          <a:xfrm>
            <a:off x="107504" y="764704"/>
            <a:ext cx="8856984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600" dirty="0" smtClean="0">
                <a:latin typeface="Times New Roman" pitchFamily="18" charset="0"/>
                <a:cs typeface="Times New Roman" pitchFamily="18" charset="0"/>
              </a:rPr>
              <a:t>Find </a:t>
            </a:r>
            <a:r>
              <a:rPr lang="en-AU" sz="2600" i="1" dirty="0" smtClean="0">
                <a:latin typeface="Times New Roman" pitchFamily="18" charset="0"/>
                <a:cs typeface="Times New Roman" pitchFamily="18" charset="0"/>
              </a:rPr>
              <a:t>A, B, C, and </a:t>
            </a:r>
            <a:r>
              <a:rPr lang="el-GR" sz="2600" i="1" dirty="0" smtClean="0">
                <a:latin typeface="Times New Roman" pitchFamily="18" charset="0"/>
                <a:cs typeface="Times New Roman" pitchFamily="18" charset="0"/>
              </a:rPr>
              <a:t>φ </a:t>
            </a:r>
            <a:r>
              <a:rPr lang="en-AU" sz="2600" i="1" dirty="0" smtClean="0">
                <a:latin typeface="Times New Roman" pitchFamily="18" charset="0"/>
                <a:cs typeface="Times New Roman" pitchFamily="18" charset="0"/>
              </a:rPr>
              <a:t>if </a:t>
            </a:r>
          </a:p>
          <a:p>
            <a:r>
              <a:rPr lang="en-AU" sz="2600" i="1" dirty="0" smtClean="0">
                <a:latin typeface="Times New Roman" pitchFamily="18" charset="0"/>
                <a:cs typeface="Times New Roman" pitchFamily="18" charset="0"/>
              </a:rPr>
              <a:t>40 </a:t>
            </a:r>
            <a:r>
              <a:rPr lang="en-AU" sz="2600" i="1" dirty="0" err="1" smtClean="0">
                <a:latin typeface="Times New Roman" pitchFamily="18" charset="0"/>
                <a:cs typeface="Times New Roman" pitchFamily="18" charset="0"/>
              </a:rPr>
              <a:t>cos</a:t>
            </a:r>
            <a:r>
              <a:rPr lang="en-AU" sz="2600" i="1" dirty="0" smtClean="0">
                <a:latin typeface="Times New Roman" pitchFamily="18" charset="0"/>
                <a:cs typeface="Times New Roman" pitchFamily="18" charset="0"/>
              </a:rPr>
              <a:t>(100t − 40</a:t>
            </a:r>
            <a:r>
              <a:rPr lang="en-AU" sz="2600" i="1" baseline="30000" dirty="0" smtClean="0">
                <a:latin typeface="Times New Roman" pitchFamily="18" charset="0"/>
                <a:cs typeface="Times New Roman" pitchFamily="18" charset="0"/>
              </a:rPr>
              <a:t>◦</a:t>
            </a:r>
            <a:r>
              <a:rPr lang="en-AU" sz="2600" i="1" dirty="0" smtClean="0">
                <a:latin typeface="Times New Roman" pitchFamily="18" charset="0"/>
                <a:cs typeface="Times New Roman" pitchFamily="18" charset="0"/>
              </a:rPr>
              <a:t>) − 20 sin(100t + 170</a:t>
            </a:r>
            <a:r>
              <a:rPr lang="en-AU" sz="2600" i="1" baseline="30000" dirty="0" smtClean="0">
                <a:latin typeface="Times New Roman" pitchFamily="18" charset="0"/>
                <a:cs typeface="Times New Roman" pitchFamily="18" charset="0"/>
              </a:rPr>
              <a:t>◦</a:t>
            </a:r>
            <a:r>
              <a:rPr lang="en-AU" sz="2600" i="1" dirty="0" smtClean="0">
                <a:latin typeface="Times New Roman" pitchFamily="18" charset="0"/>
                <a:cs typeface="Times New Roman" pitchFamily="18" charset="0"/>
              </a:rPr>
              <a:t>) </a:t>
            </a:r>
          </a:p>
          <a:p>
            <a:r>
              <a:rPr lang="en-AU" sz="2600" i="1" dirty="0" smtClean="0">
                <a:latin typeface="Times New Roman" pitchFamily="18" charset="0"/>
                <a:cs typeface="Times New Roman" pitchFamily="18" charset="0"/>
              </a:rPr>
              <a:t>= A </a:t>
            </a:r>
            <a:r>
              <a:rPr lang="en-AU" sz="2600" i="1" dirty="0" err="1" smtClean="0">
                <a:latin typeface="Times New Roman" pitchFamily="18" charset="0"/>
                <a:cs typeface="Times New Roman" pitchFamily="18" charset="0"/>
              </a:rPr>
              <a:t>cos</a:t>
            </a:r>
            <a:r>
              <a:rPr lang="en-AU" sz="2600" i="1" dirty="0" smtClean="0">
                <a:latin typeface="Times New Roman" pitchFamily="18" charset="0"/>
                <a:cs typeface="Times New Roman" pitchFamily="18" charset="0"/>
              </a:rPr>
              <a:t> 100t + B sin 100t = C </a:t>
            </a:r>
            <a:r>
              <a:rPr lang="en-AU" sz="2600" i="1" dirty="0" err="1" smtClean="0">
                <a:latin typeface="Times New Roman" pitchFamily="18" charset="0"/>
                <a:cs typeface="Times New Roman" pitchFamily="18" charset="0"/>
              </a:rPr>
              <a:t>cos</a:t>
            </a:r>
            <a:r>
              <a:rPr lang="en-AU" sz="2600" i="1" dirty="0" smtClean="0">
                <a:latin typeface="Times New Roman" pitchFamily="18" charset="0"/>
                <a:cs typeface="Times New Roman" pitchFamily="18" charset="0"/>
              </a:rPr>
              <a:t>(100t + </a:t>
            </a:r>
            <a:r>
              <a:rPr lang="el-GR" sz="2600" i="1" dirty="0" smtClean="0">
                <a:latin typeface="Times New Roman" pitchFamily="18" charset="0"/>
                <a:cs typeface="Times New Roman" pitchFamily="18" charset="0"/>
              </a:rPr>
              <a:t>φ).</a:t>
            </a:r>
            <a:endParaRPr lang="en-AU" sz="2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1553" name="Picture 1"/>
          <p:cNvPicPr>
            <a:picLocks noChangeAspect="1" noChangeArrowheads="1"/>
          </p:cNvPicPr>
          <p:nvPr/>
        </p:nvPicPr>
        <p:blipFill rotWithShape="1">
          <a:blip r:embed="rId3" cstate="print"/>
          <a:srcRect t="51882"/>
          <a:stretch/>
        </p:blipFill>
        <p:spPr bwMode="auto">
          <a:xfrm>
            <a:off x="179512" y="4289232"/>
            <a:ext cx="8677472" cy="2524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134382"/>
            <a:ext cx="8946452" cy="2086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Arab" typeface="Arial"/>
      </a:majorFont>
      <a:minorFont>
        <a:latin typeface="Calibri"/>
        <a:ea typeface=""/>
        <a:cs typeface=""/>
        <a:font script="Arab" typeface="Arial"/>
      </a:minorFont>
    </a:fontScheme>
    <a:fmtScheme name="Office">
      <a:fillStyleLst>
        <a:solidFill>
          <a:schemeClr val="bg1">
            <a:alpha val="0"/>
          </a:schemeClr>
        </a:solidFill>
        <a:gradFill/>
        <a:gradFill/>
      </a:fillStyleLst>
      <a:lnStyleLst>
        <a:ln/>
        <a:ln/>
        <a:ln/>
      </a:lnStyleLst>
      <a:effectStyleLst>
        <a:effectStyle>
          <a:effectLst/>
        </a:effectStyle>
        <a:effectStyle>
          <a:effectLst/>
        </a:effectStyle>
        <a:effectStyle>
          <a:effectLst/>
          <a:scene3d>
            <a:camera prst="orthographicFront"/>
            <a:lightRig rig="threePt" dir="t"/>
          </a:scene3d>
        </a:effectStyle>
      </a:effectStyleLst>
      <a:bgFillStyleLst>
        <a:solidFill>
          <a:schemeClr val="bg1">
            <a:alpha val="0"/>
          </a:schemeClr>
        </a:solidFill>
        <a:gradFill/>
        <a:gradFill/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1120</TotalTime>
  <Words>1037</Words>
  <Application>Microsoft Office PowerPoint</Application>
  <PresentationFormat>On-screen Show (4:3)</PresentationFormat>
  <Paragraphs>165</Paragraphs>
  <Slides>42</Slides>
  <Notes>42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/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Mohammad</dc:creator>
  <cp:lastModifiedBy>Samer</cp:lastModifiedBy>
  <cp:revision>86</cp:revision>
  <dcterms:modified xsi:type="dcterms:W3CDTF">2016-11-26T20:03:07Z</dcterms:modified>
</cp:coreProperties>
</file>