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9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310" r:id="rId12"/>
    <p:sldId id="268" r:id="rId13"/>
    <p:sldId id="271" r:id="rId14"/>
    <p:sldId id="31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12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4" r:id="rId36"/>
    <p:sldId id="313" r:id="rId37"/>
    <p:sldId id="292" r:id="rId38"/>
    <p:sldId id="293" r:id="rId39"/>
    <p:sldId id="294" r:id="rId40"/>
    <p:sldId id="295" r:id="rId4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2404D5-88E8-4081-AC1B-EB64F7D21222}" type="datetimeFigureOut">
              <a:rPr lang="en-AU" smtClean="0"/>
              <a:pPr/>
              <a:t>26/05/2016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2B28F8-2363-45C6-91F4-2BEB91BDEA5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04C794D-3ED4-4C0B-BA81-97BE42DDBD36}" type="datetimeFigureOut">
              <a:rPr lang="en-AU" smtClean="0"/>
              <a:pPr/>
              <a:t>26/05/2016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B2C271-EA31-4A85-95F4-517F72539FE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37</a:t>
            </a:fld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C271-EA31-4A85-95F4-517F72539FE4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715" cmpd="sng">
            <a:solidFill>
              <a:srgbClr val="18E5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715" cmpd="sng">
            <a:solidFill>
              <a:srgbClr val="18E5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715" cmpd="sng">
            <a:solidFill>
              <a:srgbClr val="18E5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4008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0"/>
              </a:spcAft>
              <a:tabLst>
                <a:tab pos="8369935" algn="r"/>
              </a:tabLst>
            </a:pPr>
            <a:r>
              <a:rPr lang="en-US" sz="3550" spc="-60">
                <a:solidFill>
                  <a:srgbClr val="0066CC"/>
                </a:solidFill>
                <a:latin typeface="Verdana" panose="22635452340000000000" pitchFamily="2"/>
              </a:rPr>
              <a:t>Objectives 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2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40080" y="681990"/>
            <a:ext cx="8458200" cy="5986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40080" rIns="0" bIns="0" anchor="t"/>
          <a:lstStyle/>
          <a:p>
            <a:pPr marL="0" marR="0" indent="228600" algn="l">
              <a:lnSpc>
                <a:spcPct val="9599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Definition of nodes, paths, loops, and branches</a:t>
            </a:r>
          </a:p>
          <a:p>
            <a:pPr marL="0" marR="0" indent="22860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100">
                <a:solidFill>
                  <a:srgbClr val="000000"/>
                </a:solidFill>
                <a:latin typeface="Arial" panose="22635452340000000000" pitchFamily="2"/>
              </a:rPr>
              <a:t>Kirchhoff’s current law (KCL)</a:t>
            </a:r>
          </a:p>
          <a:p>
            <a:pPr marL="0" marR="0" indent="22860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100">
                <a:solidFill>
                  <a:srgbClr val="000000"/>
                </a:solidFill>
                <a:latin typeface="Arial" panose="22635452340000000000" pitchFamily="2"/>
              </a:rPr>
              <a:t>Kirchhoff’s voltage law (KVL)</a:t>
            </a:r>
          </a:p>
          <a:p>
            <a:pPr marL="0" marR="0" indent="18288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40">
                <a:solidFill>
                  <a:srgbClr val="000000"/>
                </a:solidFill>
                <a:latin typeface="Arial" panose="22635452340000000000" pitchFamily="2"/>
              </a:rPr>
              <a:t>Analyzing simple series and parallel circuits</a:t>
            </a:r>
          </a:p>
          <a:p>
            <a:pPr marL="0" marR="0" indent="22860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00000"/>
                </a:solidFill>
                <a:latin typeface="Arial" panose="22635452340000000000" pitchFamily="2"/>
              </a:rPr>
              <a:t>Simplify series and parallel connected sources</a:t>
            </a:r>
          </a:p>
          <a:p>
            <a:pPr marL="0" marR="0" indent="228600" algn="l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Reducing series and parallel resistor</a:t>
            </a:r>
          </a:p>
          <a:p>
            <a:pPr marL="868680" marR="0" indent="0" algn="l">
              <a:lnSpc>
                <a:spcPct val="8063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combinations</a:t>
            </a:r>
          </a:p>
          <a:p>
            <a:pPr marL="0" marR="0" indent="182880" algn="l">
              <a:lnSpc>
                <a:spcPct val="95999"/>
              </a:lnSpc>
              <a:spcBef>
                <a:spcPts val="1080"/>
              </a:spcBef>
              <a:spcAft>
                <a:spcPts val="10620"/>
              </a:spcAft>
              <a:buFont typeface="Symbol"/>
              <a:buChar char="·"/>
            </a:pPr>
            <a:r>
              <a:rPr lang="en-US" sz="2800" spc="-40">
                <a:solidFill>
                  <a:srgbClr val="000000"/>
                </a:solidFill>
                <a:latin typeface="Arial" panose="22635452340000000000" pitchFamily="2"/>
              </a:rPr>
              <a:t>Voltage and current division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94615" cmpd="sng">
            <a:solidFill>
              <a:srgbClr val="E811B8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50">
                <a:solidFill>
                  <a:srgbClr val="0066CC"/>
                </a:solidFill>
                <a:latin typeface="Verdana" panose="22635452340000000000" pitchFamily="2"/>
              </a:rPr>
              <a:t>Example: 3.4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13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99695" cmpd="sng">
            <a:solidFill>
              <a:srgbClr val="B010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01600" cmpd="sng">
            <a:solidFill>
              <a:srgbClr val="780FB8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Placeholder 171"/>
          <p:cNvSpPr>
            <a:spLocks noGrp="1"/>
          </p:cNvSpPr>
          <p:nvPr>
            <p:ph type="body" idx="10"/>
          </p:nvPr>
        </p:nvSpPr>
        <p:spPr>
          <a:xfrm>
            <a:off x="344805" y="115570"/>
            <a:ext cx="8740140" cy="508635"/>
          </a:xfrm>
          <a:prstGeom prst="rect">
            <a:avLst/>
          </a:prstGeom>
          <a:noFill/>
          <a:ln w="135255" cmpd="sng">
            <a:solidFill>
              <a:srgbClr val="C8DD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  <a:tabLst>
                <a:tab pos="851598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3.5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16</a:t>
            </a:r>
          </a:p>
        </p:txBody>
      </p:sp>
      <p:sp>
        <p:nvSpPr>
          <p:cNvPr id="173" name="Text Placeholder 17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7732395" cy="158750"/>
          </a:xfrm>
          <a:prstGeom prst="rect">
            <a:avLst/>
          </a:prstGeom>
          <a:noFill/>
          <a:ln w="128905" cmpd="sng">
            <a:solidFill>
              <a:srgbClr val="5814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idx="10"/>
          </p:nvPr>
        </p:nvSpPr>
        <p:spPr>
          <a:xfrm>
            <a:off x="7830185" y="6668770"/>
            <a:ext cx="1309370" cy="158750"/>
          </a:xfrm>
          <a:prstGeom prst="rect">
            <a:avLst/>
          </a:prstGeom>
          <a:noFill/>
          <a:ln w="130810" cmpd="sng">
            <a:solidFill>
              <a:srgbClr val="9015B8"/>
            </a:solidFill>
            <a:prstDash val="solid"/>
          </a:ln>
        </p:spPr>
        <p:txBody>
          <a:bodyPr lIns="0" tIns="45720" rIns="0" bIns="0" anchor="t"/>
          <a:lstStyle/>
          <a:p>
            <a:pPr marL="0" marR="45720" indent="0" algn="r">
              <a:lnSpc>
                <a:spcPct val="95999"/>
              </a:lnSpc>
              <a:spcAft>
                <a:spcPts val="0"/>
              </a:spcAft>
            </a:pP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930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95999"/>
              </a:lnSpc>
              <a:spcAft>
                <a:spcPts val="1980"/>
              </a:spcAft>
              <a:tabLst>
                <a:tab pos="8390890" algn="r"/>
              </a:tabLst>
            </a:pPr>
            <a:r>
              <a:rPr lang="en-US" sz="4000" spc="-40">
                <a:solidFill>
                  <a:srgbClr val="0066CC"/>
                </a:solidFill>
                <a:latin typeface="Verdana" panose="22635452340000000000" pitchFamily="2"/>
              </a:rPr>
              <a:t>The Single Loop Circuit: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16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344805" y="115570"/>
            <a:ext cx="8740140" cy="508635"/>
          </a:xfrm>
          <a:prstGeom prst="rect">
            <a:avLst/>
          </a:prstGeom>
          <a:noFill/>
          <a:ln w="135255" cmpd="sng">
            <a:solidFill>
              <a:srgbClr val="C8DD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  <a:tabLst>
                <a:tab pos="851598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3.5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17</a:t>
            </a:r>
          </a:p>
        </p:txBody>
      </p:sp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536575" y="6668770"/>
            <a:ext cx="8519160" cy="175260"/>
          </a:xfrm>
          <a:prstGeom prst="rect">
            <a:avLst/>
          </a:prstGeom>
          <a:noFill/>
          <a:ln w="140335" cmpd="sng">
            <a:solidFill>
              <a:srgbClr val="487499"/>
            </a:solidFill>
            <a:prstDash val="solid"/>
          </a:ln>
        </p:spPr>
        <p:txBody>
          <a:bodyPr lIns="0" tIns="0" rIns="0" bIns="0" anchor="t"/>
          <a:lstStyle/>
          <a:p>
            <a:pPr marL="32004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902335" y="5538470"/>
            <a:ext cx="7086600" cy="1130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75">
                <a:solidFill>
                  <a:srgbClr val="000000"/>
                </a:solidFill>
                <a:latin typeface="Tahoma" panose="22635452340000000000" pitchFamily="2"/>
              </a:rPr>
              <a:t>Find the power absorbed by each of the five</a:t>
            </a:r>
          </a:p>
          <a:p>
            <a:pPr marL="91440" marR="0" indent="0" algn="l">
              <a:lnSpc>
                <a:spcPct val="77759"/>
              </a:lnSpc>
              <a:spcBef>
                <a:spcPts val="0"/>
              </a:spcBef>
              <a:spcAft>
                <a:spcPts val="2340"/>
              </a:spcAft>
            </a:pPr>
            <a:r>
              <a:rPr lang="en-US" sz="2800" spc="-20">
                <a:solidFill>
                  <a:srgbClr val="000000"/>
                </a:solidFill>
                <a:latin typeface="Tahoma" panose="22635452340000000000" pitchFamily="2"/>
              </a:rPr>
              <a:t>elements in the circuit.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Placeholder 190"/>
          <p:cNvSpPr>
            <a:spLocks noGrp="1"/>
          </p:cNvSpPr>
          <p:nvPr>
            <p:ph type="body" idx="10"/>
          </p:nvPr>
        </p:nvSpPr>
        <p:spPr>
          <a:xfrm>
            <a:off x="344805" y="115570"/>
            <a:ext cx="8740140" cy="508635"/>
          </a:xfrm>
          <a:prstGeom prst="rect">
            <a:avLst/>
          </a:prstGeom>
          <a:noFill/>
          <a:ln w="135255" cmpd="sng">
            <a:solidFill>
              <a:srgbClr val="C8DD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  <a:tabLst>
                <a:tab pos="851598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3.5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18</a:t>
            </a:r>
          </a:p>
        </p:txBody>
      </p:sp>
      <p:sp>
        <p:nvSpPr>
          <p:cNvPr id="192" name="Text Placeholder 19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44145" cmpd="sng">
            <a:solidFill>
              <a:srgbClr val="1073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68580" indent="0" algn="r">
              <a:lnSpc>
                <a:spcPct val="87359"/>
              </a:lnSpc>
              <a:spcAft>
                <a:spcPts val="0"/>
              </a:spcAft>
            </a:pPr>
            <a:r>
              <a:rPr lang="en-US" sz="4000" spc="40">
                <a:solidFill>
                  <a:srgbClr val="0066CC"/>
                </a:solidFill>
                <a:latin typeface="Verdana" panose="22635452340000000000" pitchFamily="2"/>
              </a:rPr>
              <a:t>The Single Node-Pair Circuit: </a:t>
            </a:r>
            <a:r>
              <a:rPr lang="en-US" sz="1150" b="1" spc="40">
                <a:solidFill>
                  <a:srgbClr val="000080"/>
                </a:solidFill>
                <a:latin typeface="Arial Narrow" panose="22635452340000000000" pitchFamily="2"/>
              </a:rPr>
              <a:t>Page 18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 Placeholder 206"/>
          <p:cNvSpPr>
            <a:spLocks noGrp="1"/>
          </p:cNvSpPr>
          <p:nvPr>
            <p:ph type="body" idx="10"/>
          </p:nvPr>
        </p:nvSpPr>
        <p:spPr>
          <a:xfrm>
            <a:off x="635" y="115570"/>
            <a:ext cx="9109710" cy="508635"/>
          </a:xfrm>
          <a:prstGeom prst="rect">
            <a:avLst/>
          </a:prstGeom>
          <a:noFill/>
          <a:ln w="147955" cmpd="sng">
            <a:solidFill>
              <a:srgbClr val="400EB8"/>
            </a:solidFill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78719"/>
              </a:lnSpc>
              <a:spcAft>
                <a:spcPts val="0"/>
              </a:spcAft>
              <a:tabLst>
                <a:tab pos="9051925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3.6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19</a:t>
            </a:r>
          </a:p>
        </p:txBody>
      </p:sp>
      <p:sp>
        <p:nvSpPr>
          <p:cNvPr id="208" name="Text Placeholder 207"/>
          <p:cNvSpPr>
            <a:spLocks noGrp="1"/>
          </p:cNvSpPr>
          <p:nvPr>
            <p:ph type="body" idx="10"/>
          </p:nvPr>
        </p:nvSpPr>
        <p:spPr>
          <a:xfrm>
            <a:off x="635" y="6668770"/>
            <a:ext cx="8564245" cy="158750"/>
          </a:xfrm>
          <a:prstGeom prst="rect">
            <a:avLst/>
          </a:prstGeom>
          <a:noFill/>
          <a:ln w="153035" cmpd="sng">
            <a:solidFill>
              <a:srgbClr val="2013B8"/>
            </a:solidFill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108479"/>
              </a:lnSpc>
              <a:spcAft>
                <a:spcPts val="0"/>
              </a:spcAft>
              <a:tabLst>
                <a:tab pos="548576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209" name="Text Placeholder 208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54940" cmpd="sng">
            <a:solidFill>
              <a:srgbClr val="6009B8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12" name="Text Placeholder 211"/>
          <p:cNvSpPr>
            <a:spLocks noGrp="1"/>
          </p:cNvSpPr>
          <p:nvPr>
            <p:ph type="body" idx="10"/>
          </p:nvPr>
        </p:nvSpPr>
        <p:spPr>
          <a:xfrm>
            <a:off x="635" y="4553585"/>
            <a:ext cx="9012555" cy="211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148840" marR="0" indent="0" algn="l">
              <a:lnSpc>
                <a:spcPct val="76799"/>
              </a:lnSpc>
              <a:spcAft>
                <a:spcPts val="1350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Determine v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Placeholder 21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23350" cy="508635"/>
          </a:xfrm>
          <a:prstGeom prst="rect">
            <a:avLst/>
          </a:prstGeom>
          <a:noFill/>
          <a:ln w="159385" cmpd="sng">
            <a:solidFill>
              <a:srgbClr val="D8A226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3.7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20</a:t>
            </a:r>
          </a:p>
        </p:txBody>
      </p:sp>
      <p:sp>
        <p:nvSpPr>
          <p:cNvPr id="217" name="Text Placeholder 21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64465" cmpd="sng">
            <a:solidFill>
              <a:srgbClr val="28AA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218" name="Text Placeholder 217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66370" cmpd="sng">
            <a:solidFill>
              <a:srgbClr val="60AB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2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108585" y="4471670"/>
            <a:ext cx="9012555" cy="2197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8686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Tahoma" panose="22635452340000000000" pitchFamily="2"/>
              </a:rPr>
              <a:t>For the single-node-pair circuit of the figure,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1008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find i</a:t>
            </a:r>
            <a:r>
              <a:rPr lang="en-US" sz="2800" spc="0" baseline="-25000">
                <a:solidFill>
                  <a:srgbClr val="000000"/>
                </a:solidFill>
                <a:latin typeface="Tahoma" panose="22635452340000000000" pitchFamily="2"/>
              </a:rPr>
              <a:t>A</a:t>
            </a: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 , i</a:t>
            </a:r>
            <a:r>
              <a:rPr lang="en-US" sz="2800" spc="0" baseline="-25000">
                <a:solidFill>
                  <a:srgbClr val="000000"/>
                </a:solidFill>
                <a:latin typeface="Tahoma" panose="22635452340000000000" pitchFamily="2"/>
              </a:rPr>
              <a:t>B</a:t>
            </a: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 and i</a:t>
            </a:r>
            <a:r>
              <a:rPr lang="en-US" sz="1850" spc="0">
                <a:solidFill>
                  <a:srgbClr val="000000"/>
                </a:solidFill>
                <a:latin typeface="Tahoma" panose="22635452340000000000" pitchFamily="2"/>
              </a:rPr>
              <a:t>C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170815" cmpd="sng">
            <a:solidFill>
              <a:srgbClr val="F0A826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Example: 3.8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21</a:t>
            </a:r>
          </a:p>
        </p:txBody>
      </p:sp>
      <p:sp>
        <p:nvSpPr>
          <p:cNvPr id="226" name="Text Placeholder 22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75895" cmpd="sng">
            <a:solidFill>
              <a:srgbClr val="B8A7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227" name="Text Placeholder 226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77800" cmpd="sng">
            <a:solidFill>
              <a:srgbClr val="80A6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536575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87359"/>
              </a:lnSpc>
              <a:spcAft>
                <a:spcPts val="0"/>
              </a:spcAft>
              <a:tabLst>
                <a:tab pos="851598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22</a:t>
            </a:r>
          </a:p>
        </p:txBody>
      </p:sp>
      <p:sp>
        <p:nvSpPr>
          <p:cNvPr id="238" name="Text Placeholder 23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5391785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239" name="Text Placeholder 238"/>
          <p:cNvSpPr>
            <a:spLocks noGrp="1"/>
          </p:cNvSpPr>
          <p:nvPr>
            <p:ph type="body" idx="10"/>
          </p:nvPr>
        </p:nvSpPr>
        <p:spPr>
          <a:xfrm>
            <a:off x="8564880" y="6729730"/>
            <a:ext cx="545465" cy="119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 Placeholder 24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2245" cmpd="sng">
            <a:solidFill>
              <a:srgbClr val="40B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44" name="Text Placeholder 24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2245" cmpd="sng">
            <a:solidFill>
              <a:srgbClr val="40B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45" name="Text Placeholder 24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2245" cmpd="sng">
            <a:solidFill>
              <a:srgbClr val="40B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46" name="Text Placeholder 245"/>
          <p:cNvSpPr>
            <a:spLocks noGrp="1"/>
          </p:cNvSpPr>
          <p:nvPr>
            <p:ph type="body" idx="10"/>
          </p:nvPr>
        </p:nvSpPr>
        <p:spPr>
          <a:xfrm>
            <a:off x="598170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>
                <a:solidFill>
                  <a:srgbClr val="0066CC"/>
                </a:solidFill>
                <a:latin typeface="Verdana" panose="22635452340000000000" pitchFamily="2"/>
              </a:rPr>
              <a:t>Series and Parallel Connected:</a:t>
            </a:r>
          </a:p>
          <a:p>
            <a:pPr marL="0" marR="6858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23</a:t>
            </a:r>
          </a:p>
        </p:txBody>
      </p:sp>
      <p:sp>
        <p:nvSpPr>
          <p:cNvPr id="247" name="Text Placeholder 246"/>
          <p:cNvSpPr>
            <a:spLocks noGrp="1"/>
          </p:cNvSpPr>
          <p:nvPr>
            <p:ph type="body" idx="10"/>
          </p:nvPr>
        </p:nvSpPr>
        <p:spPr>
          <a:xfrm>
            <a:off x="598170" y="681990"/>
            <a:ext cx="8521700" cy="1216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8006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2160"/>
              </a:spcAft>
            </a:pPr>
            <a:r>
              <a:rPr lang="en-US" sz="2800" spc="0">
                <a:solidFill>
                  <a:srgbClr val="050505"/>
                </a:solidFill>
                <a:latin typeface="Arial" panose="22635452340000000000" pitchFamily="2"/>
              </a:rPr>
              <a:t>Independent Sources:</a:t>
            </a:r>
          </a:p>
        </p:txBody>
      </p:sp>
      <p:sp>
        <p:nvSpPr>
          <p:cNvPr id="250" name="Text Placeholder 249"/>
          <p:cNvSpPr>
            <a:spLocks noGrp="1"/>
          </p:cNvSpPr>
          <p:nvPr>
            <p:ph type="body" idx="10"/>
          </p:nvPr>
        </p:nvSpPr>
        <p:spPr>
          <a:xfrm>
            <a:off x="299085" y="5340985"/>
            <a:ext cx="8820785" cy="132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spc="0">
                <a:solidFill>
                  <a:srgbClr val="050505"/>
                </a:solidFill>
                <a:latin typeface="Arial" panose="22635452340000000000" pitchFamily="2"/>
              </a:rPr>
              <a:t>(a) Series connected voltage sources can be replaced by a</a:t>
            </a:r>
          </a:p>
          <a:p>
            <a:pPr marL="6858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50505"/>
                </a:solidFill>
                <a:latin typeface="Arial" panose="22635452340000000000" pitchFamily="2"/>
              </a:rPr>
              <a:t>single source. (b) Parallel current sources can be replaced by a</a:t>
            </a:r>
          </a:p>
          <a:p>
            <a:pPr marL="685800" marR="0" indent="0" algn="l">
              <a:lnSpc>
                <a:spcPct val="95999"/>
              </a:lnSpc>
              <a:spcBef>
                <a:spcPts val="0"/>
              </a:spcBef>
              <a:spcAft>
                <a:spcPts val="3060"/>
              </a:spcAft>
            </a:pPr>
            <a:r>
              <a:rPr lang="en-US" sz="2000" spc="0">
                <a:solidFill>
                  <a:srgbClr val="050505"/>
                </a:solidFill>
                <a:latin typeface="Arial" panose="22635452340000000000" pitchFamily="2"/>
              </a:rPr>
              <a:t>single source.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86055" cmpd="sng">
            <a:solidFill>
              <a:srgbClr val="287999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3.8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25</a:t>
            </a:r>
          </a:p>
        </p:txBody>
      </p:sp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2245" cmpd="sng">
            <a:solidFill>
              <a:srgbClr val="40B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2245" cmpd="sng">
            <a:solidFill>
              <a:srgbClr val="40B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82245" cmpd="sng">
            <a:solidFill>
              <a:srgbClr val="40B026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58" name="Text Placeholder 257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>
                <a:solidFill>
                  <a:srgbClr val="0066CC"/>
                </a:solidFill>
                <a:latin typeface="Verdana" panose="22635452340000000000" pitchFamily="2"/>
              </a:rPr>
              <a:t>Series and Parallel Connected: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24</a:t>
            </a:r>
          </a:p>
        </p:txBody>
      </p:sp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1308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1600200" marR="2103120" indent="0" algn="l">
              <a:lnSpc>
                <a:spcPct val="95999"/>
              </a:lnSpc>
              <a:spcAft>
                <a:spcPts val="720"/>
              </a:spcAft>
            </a:pPr>
            <a:r>
              <a:rPr lang="en-US" sz="1800" b="1" spc="-65">
                <a:solidFill>
                  <a:srgbClr val="050505"/>
                </a:solidFill>
                <a:latin typeface="Arial" panose="22635452340000000000" pitchFamily="2"/>
              </a:rPr>
              <a:t>Examples of circuits with multiple sources, </a:t>
            </a:r>
            <a:r>
              <a:rPr lang="en-US" sz="1800" b="1" spc="-10">
                <a:solidFill>
                  <a:srgbClr val="050505"/>
                </a:solidFill>
                <a:latin typeface="Arial" panose="22635452340000000000" pitchFamily="2"/>
              </a:rPr>
              <a:t>some of which are </a:t>
            </a:r>
            <a:r>
              <a:rPr lang="en-US" sz="300" b="1" spc="-10">
                <a:solidFill>
                  <a:srgbClr val="050505"/>
                </a:solidFill>
                <a:latin typeface="Times New Roman" panose="22635452340000000000" pitchFamily="1"/>
              </a:rPr>
              <a:t>“</a:t>
            </a:r>
            <a:r>
              <a:rPr lang="en-US" sz="1800" b="1" spc="-10">
                <a:solidFill>
                  <a:srgbClr val="050505"/>
                </a:solidFill>
                <a:latin typeface="Arial" panose="22635452340000000000" pitchFamily="2"/>
              </a:rPr>
              <a:t>illegal</a:t>
            </a:r>
            <a:r>
              <a:rPr lang="en-US" sz="300" b="1" spc="-10">
                <a:solidFill>
                  <a:srgbClr val="050505"/>
                </a:solidFill>
                <a:latin typeface="Times New Roman" panose="22635452340000000000" pitchFamily="1"/>
              </a:rPr>
              <a:t>”</a:t>
            </a:r>
            <a:r>
              <a:rPr lang="en-US" sz="1800" b="1" spc="-10">
                <a:solidFill>
                  <a:srgbClr val="050505"/>
                </a:solidFill>
                <a:latin typeface="Arial" panose="22635452340000000000" pitchFamily="2"/>
              </a:rPr>
              <a:t> as they violate </a:t>
            </a:r>
            <a:r>
              <a:rPr lang="en-US" sz="1800" b="1" spc="0">
                <a:solidFill>
                  <a:srgbClr val="050505"/>
                </a:solidFill>
                <a:latin typeface="Arial" panose="22635452340000000000" pitchFamily="2"/>
              </a:rPr>
              <a:t>Kirchhoff</a:t>
            </a:r>
            <a:r>
              <a:rPr lang="en-US" sz="300" b="1" spc="0">
                <a:solidFill>
                  <a:srgbClr val="050505"/>
                </a:solidFill>
                <a:latin typeface="Times New Roman" panose="22635452340000000000" pitchFamily="1"/>
              </a:rPr>
              <a:t>’</a:t>
            </a:r>
            <a:r>
              <a:rPr lang="en-US" sz="1800" b="1" spc="0">
                <a:solidFill>
                  <a:srgbClr val="050505"/>
                </a:solidFill>
                <a:latin typeface="Arial" panose="22635452340000000000" pitchFamily="2"/>
              </a:rPr>
              <a:t>s laws.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715" cmpd="sng">
            <a:solidFill>
              <a:srgbClr val="18E5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5715" cmpd="sng">
            <a:solidFill>
              <a:srgbClr val="18E5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33400" y="114300"/>
            <a:ext cx="8483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720"/>
              </a:spcAft>
            </a:pPr>
            <a:r>
              <a:rPr lang="en-US" sz="3600" spc="-20">
                <a:solidFill>
                  <a:srgbClr val="0066CC"/>
                </a:solidFill>
                <a:latin typeface="Verdana" panose="22635452340000000000" pitchFamily="2"/>
              </a:rPr>
              <a:t>Nodes, Paths, Loops, and Branches: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 Placeholder 26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86055" cmpd="sng">
            <a:solidFill>
              <a:srgbClr val="287999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3.8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25</a:t>
            </a:r>
          </a:p>
        </p:txBody>
      </p:sp>
      <p:sp>
        <p:nvSpPr>
          <p:cNvPr id="266" name="Text Placeholder 26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90500" cmpd="sng">
            <a:solidFill>
              <a:srgbClr val="8075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92405" cmpd="sng">
            <a:solidFill>
              <a:srgbClr val="78B1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408305" y="4471670"/>
            <a:ext cx="8394700" cy="2197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Tahoma" panose="22635452340000000000" pitchFamily="2"/>
              </a:rPr>
              <a:t>Determine v in the circuit of the figure by first</a:t>
            </a:r>
          </a:p>
          <a:p>
            <a:pPr marL="640080" marR="0" indent="0" algn="l">
              <a:lnSpc>
                <a:spcPct val="95999"/>
              </a:lnSpc>
              <a:spcBef>
                <a:spcPts val="0"/>
              </a:spcBef>
              <a:spcAft>
                <a:spcPts val="10080"/>
              </a:spcAft>
            </a:pPr>
            <a:r>
              <a:rPr lang="en-US" sz="2800" spc="-30">
                <a:solidFill>
                  <a:srgbClr val="000000"/>
                </a:solidFill>
                <a:latin typeface="Tahoma" panose="22635452340000000000" pitchFamily="2"/>
              </a:rPr>
              <a:t>combing the three current sources.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86055" cmpd="sng">
            <a:solidFill>
              <a:srgbClr val="287999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3.8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25</a:t>
            </a:r>
          </a:p>
        </p:txBody>
      </p:sp>
      <p:sp>
        <p:nvSpPr>
          <p:cNvPr id="275" name="Text Placeholder 27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96850" cmpd="sng">
            <a:solidFill>
              <a:srgbClr val="B876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76" name="Text Placeholder 27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96850" cmpd="sng">
            <a:solidFill>
              <a:srgbClr val="B876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96850" cmpd="sng">
            <a:solidFill>
              <a:srgbClr val="B876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>
                <a:solidFill>
                  <a:srgbClr val="0066CC"/>
                </a:solidFill>
                <a:latin typeface="Verdana" panose="22635452340000000000" pitchFamily="2"/>
              </a:rPr>
              <a:t>Resistors in Series and Parallel: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26</a:t>
            </a:r>
          </a:p>
        </p:txBody>
      </p:sp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661670" y="2666365"/>
            <a:ext cx="8394700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360"/>
              </a:spcAft>
            </a:pPr>
            <a:r>
              <a:rPr lang="en-US" sz="1800" b="1" spc="-35">
                <a:solidFill>
                  <a:srgbClr val="000000"/>
                </a:solidFill>
                <a:latin typeface="Arial" panose="22635452340000000000" pitchFamily="2"/>
              </a:rPr>
              <a:t>(a) Series combination of </a:t>
            </a:r>
            <a:r>
              <a:rPr lang="en-US" sz="1800" b="1" i="1" spc="-35">
                <a:solidFill>
                  <a:srgbClr val="000000"/>
                </a:solidFill>
                <a:latin typeface="Arial" panose="22635452340000000000" pitchFamily="2"/>
              </a:rPr>
              <a:t>N</a:t>
            </a:r>
            <a:r>
              <a:rPr lang="en-US" sz="1800" b="1" spc="-35">
                <a:solidFill>
                  <a:srgbClr val="000000"/>
                </a:solidFill>
                <a:latin typeface="Arial" panose="22635452340000000000" pitchFamily="2"/>
              </a:rPr>
              <a:t> resistors. (b) Electrically equivalent circuit.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 Placeholder 29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200660" cmpd="sng">
            <a:solidFill>
              <a:srgbClr val="0018B8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3.9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27</a:t>
            </a:r>
          </a:p>
        </p:txBody>
      </p:sp>
      <p:sp>
        <p:nvSpPr>
          <p:cNvPr id="294" name="Text Placeholder 293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96850" cmpd="sng">
            <a:solidFill>
              <a:srgbClr val="B876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95" name="Text Placeholder 294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96850" cmpd="sng">
            <a:solidFill>
              <a:srgbClr val="B876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196850" cmpd="sng">
            <a:solidFill>
              <a:srgbClr val="B87699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>
                <a:solidFill>
                  <a:srgbClr val="0066CC"/>
                </a:solidFill>
                <a:latin typeface="Verdana" panose="22635452340000000000" pitchFamily="2"/>
              </a:rPr>
              <a:t>Resistors in Series and Parallel: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27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 Placeholder 30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200660" cmpd="sng">
            <a:solidFill>
              <a:srgbClr val="0018B8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3.9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28</a:t>
            </a:r>
          </a:p>
        </p:txBody>
      </p:sp>
      <p:sp>
        <p:nvSpPr>
          <p:cNvPr id="306" name="Text Placeholder 30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205740" cmpd="sng">
            <a:solidFill>
              <a:srgbClr val="C816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207645" cmpd="sng">
            <a:solidFill>
              <a:srgbClr val="48A5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10" name="Text Placeholder 309"/>
          <p:cNvSpPr>
            <a:spLocks noGrp="1"/>
          </p:cNvSpPr>
          <p:nvPr>
            <p:ph type="body" idx="10"/>
          </p:nvPr>
        </p:nvSpPr>
        <p:spPr>
          <a:xfrm>
            <a:off x="460375" y="5315585"/>
            <a:ext cx="8394700" cy="1353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783080" marR="0" indent="0" algn="l">
              <a:lnSpc>
                <a:spcPct val="77759"/>
              </a:lnSpc>
              <a:spcAft>
                <a:spcPts val="7560"/>
              </a:spcAft>
            </a:pPr>
            <a:r>
              <a:rPr lang="en-US" sz="2800" spc="-10">
                <a:solidFill>
                  <a:srgbClr val="000000"/>
                </a:solidFill>
                <a:latin typeface="Tahoma" panose="22635452340000000000" pitchFamily="2"/>
              </a:rPr>
              <a:t>Determine i in the circuit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200660" cmpd="sng">
            <a:solidFill>
              <a:srgbClr val="0018B8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3.9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29</a:t>
            </a:r>
          </a:p>
        </p:txBody>
      </p:sp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97790" y="6623685"/>
            <a:ext cx="9041765" cy="158750"/>
          </a:xfrm>
          <a:prstGeom prst="rect">
            <a:avLst/>
          </a:prstGeom>
          <a:noFill/>
          <a:ln w="212090" cmpd="sng">
            <a:solidFill>
              <a:srgbClr val="10A4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>
                <a:solidFill>
                  <a:srgbClr val="0066CC"/>
                </a:solidFill>
                <a:latin typeface="Verdana" panose="22635452340000000000" pitchFamily="2"/>
              </a:rPr>
              <a:t>Resistors in Series and Parallel: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29</a:t>
            </a:r>
          </a:p>
        </p:txBody>
      </p:sp>
      <p:sp>
        <p:nvSpPr>
          <p:cNvPr id="317" name="Text Placeholder 316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698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356616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800" b="1" spc="-50">
                <a:solidFill>
                  <a:srgbClr val="000000"/>
                </a:solidFill>
                <a:latin typeface="Arial" panose="22635452340000000000" pitchFamily="2"/>
              </a:rPr>
              <a:t>Beginning with a simple KCL equation,</a:t>
            </a:r>
          </a:p>
        </p:txBody>
      </p:sp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4179570" y="4047490"/>
            <a:ext cx="4876800" cy="261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>
                <a:solidFill>
                  <a:srgbClr val="000000"/>
                </a:solidFill>
                <a:latin typeface="Arial" panose="22635452340000000000" pitchFamily="2"/>
              </a:rPr>
              <a:t>A special case worth remembering is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 Placeholder 33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215900" cmpd="sng">
            <a:solidFill>
              <a:srgbClr val="7807B8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3.10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30</a:t>
            </a:r>
          </a:p>
        </p:txBody>
      </p:sp>
      <p:sp>
        <p:nvSpPr>
          <p:cNvPr id="340" name="Text Placeholder 33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220980" cmpd="sng">
            <a:solidFill>
              <a:srgbClr val="40F6B7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341" name="Text Placeholder 340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222885" cmpd="sng">
            <a:solidFill>
              <a:srgbClr val="78F7B7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340995" y="4395470"/>
            <a:ext cx="8394700" cy="2273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Determine v in the circuit by first combing the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40">
                <a:solidFill>
                  <a:srgbClr val="000000"/>
                </a:solidFill>
                <a:latin typeface="Tahoma" panose="22635452340000000000" pitchFamily="2"/>
              </a:rPr>
              <a:t>three current sources, and then the two 10 </a:t>
            </a:r>
            <a:r>
              <a:rPr lang="en-US" sz="300" spc="40">
                <a:solidFill>
                  <a:srgbClr val="000000"/>
                </a:solidFill>
                <a:latin typeface="AmdtSymbols" panose="22635452340000000000" pitchFamily="2"/>
              </a:rPr>
              <a:t>c</a:t>
            </a:r>
          </a:p>
          <a:p>
            <a:pPr marL="594360" marR="0" indent="0" algn="l">
              <a:lnSpc>
                <a:spcPct val="75839"/>
              </a:lnSpc>
              <a:spcBef>
                <a:spcPts val="0"/>
              </a:spcBef>
              <a:spcAft>
                <a:spcPts val="810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resistors.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227330" cmpd="sng">
            <a:solidFill>
              <a:srgbClr val="08F5B7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Example: 3.11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31</a:t>
            </a:r>
          </a:p>
        </p:txBody>
      </p:sp>
      <p:sp>
        <p:nvSpPr>
          <p:cNvPr id="349" name="Text Placeholder 34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232410" cmpd="sng">
            <a:solidFill>
              <a:srgbClr val="D0F3B7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350" name="Text Placeholder 349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234315" cmpd="sng">
            <a:solidFill>
              <a:srgbClr val="98F2B7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338455" y="716280"/>
            <a:ext cx="8394700" cy="1398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8288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Calculate the power and voltage of the dependent</a:t>
            </a:r>
          </a:p>
          <a:p>
            <a:pPr marL="274320" marR="0" indent="0" algn="l">
              <a:lnSpc>
                <a:spcPct val="78719"/>
              </a:lnSpc>
              <a:spcBef>
                <a:spcPts val="0"/>
              </a:spcBef>
              <a:spcAft>
                <a:spcPts val="324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source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solidFill>
              <a:srgbClr val="C8FEB7"/>
            </a:solidFill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32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solidFill>
              <a:srgbClr val="C8FEB7"/>
            </a:solidFill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32</a:t>
            </a:r>
          </a:p>
        </p:txBody>
      </p:sp>
      <p:sp>
        <p:nvSpPr>
          <p:cNvPr id="361" name="Text Placeholder 360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solidFill>
              <a:srgbClr val="C8FEB7"/>
            </a:solidFill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32</a:t>
            </a:r>
          </a:p>
        </p:txBody>
      </p:sp>
      <p:sp>
        <p:nvSpPr>
          <p:cNvPr id="362" name="Text Placeholder 361"/>
          <p:cNvSpPr>
            <a:spLocks noGrp="1"/>
          </p:cNvSpPr>
          <p:nvPr>
            <p:ph type="body" idx="10"/>
          </p:nvPr>
        </p:nvSpPr>
        <p:spPr>
          <a:xfrm>
            <a:off x="73660" y="6668770"/>
            <a:ext cx="9095105" cy="158750"/>
          </a:xfrm>
          <a:prstGeom prst="rect">
            <a:avLst/>
          </a:prstGeom>
          <a:noFill/>
          <a:ln w="243840" cmpd="sng">
            <a:solidFill>
              <a:srgbClr val="90FDB7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108479"/>
              </a:lnSpc>
              <a:spcAft>
                <a:spcPts val="0"/>
              </a:spcAft>
              <a:tabLst>
                <a:tab pos="3691890" algn="l"/>
                <a:tab pos="905827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73660" y="6668770"/>
            <a:ext cx="9095105" cy="158750"/>
          </a:xfrm>
          <a:prstGeom prst="rect">
            <a:avLst/>
          </a:prstGeom>
          <a:noFill/>
          <a:ln w="243840" cmpd="sng">
            <a:solidFill>
              <a:srgbClr val="90FDB7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108479"/>
              </a:lnSpc>
              <a:spcAft>
                <a:spcPts val="0"/>
              </a:spcAft>
              <a:tabLst>
                <a:tab pos="3691890" algn="l"/>
                <a:tab pos="905827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64" name="Text Placeholder 363"/>
          <p:cNvSpPr>
            <a:spLocks noGrp="1"/>
          </p:cNvSpPr>
          <p:nvPr>
            <p:ph type="body" idx="10"/>
          </p:nvPr>
        </p:nvSpPr>
        <p:spPr>
          <a:xfrm>
            <a:off x="73660" y="6668770"/>
            <a:ext cx="9095105" cy="158750"/>
          </a:xfrm>
          <a:prstGeom prst="rect">
            <a:avLst/>
          </a:prstGeom>
          <a:noFill/>
          <a:ln w="243840" cmpd="sng">
            <a:solidFill>
              <a:srgbClr val="90FDB7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108479"/>
              </a:lnSpc>
              <a:spcAft>
                <a:spcPts val="0"/>
              </a:spcAft>
              <a:tabLst>
                <a:tab pos="3691890" algn="l"/>
                <a:tab pos="905827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536575" y="681990"/>
            <a:ext cx="8521700" cy="1214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0574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Calculate the power and voltage of the dependent</a:t>
            </a:r>
          </a:p>
          <a:p>
            <a:pPr marL="91440" marR="0" indent="0" algn="l">
              <a:lnSpc>
                <a:spcPct val="78719"/>
              </a:lnSpc>
              <a:spcBef>
                <a:spcPts val="180"/>
              </a:spcBef>
              <a:spcAft>
                <a:spcPts val="144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source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solidFill>
              <a:srgbClr val="C8FEB7"/>
            </a:solidFill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33</a:t>
            </a:r>
          </a:p>
        </p:txBody>
      </p:sp>
      <p:sp>
        <p:nvSpPr>
          <p:cNvPr id="372" name="Text Placeholder 371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solidFill>
              <a:srgbClr val="C8FEB7"/>
            </a:solidFill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33</a:t>
            </a:r>
          </a:p>
        </p:txBody>
      </p:sp>
      <p:sp>
        <p:nvSpPr>
          <p:cNvPr id="373" name="Text Placeholder 372"/>
          <p:cNvSpPr>
            <a:spLocks noGrp="1"/>
          </p:cNvSpPr>
          <p:nvPr>
            <p:ph type="body" idx="10"/>
          </p:nvPr>
        </p:nvSpPr>
        <p:spPr>
          <a:xfrm>
            <a:off x="73660" y="6668770"/>
            <a:ext cx="9095105" cy="158750"/>
          </a:xfrm>
          <a:prstGeom prst="rect">
            <a:avLst/>
          </a:prstGeom>
          <a:noFill/>
          <a:ln w="243840" cmpd="sng">
            <a:solidFill>
              <a:srgbClr val="90FDB7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108479"/>
              </a:lnSpc>
              <a:spcAft>
                <a:spcPts val="0"/>
              </a:spcAft>
              <a:tabLst>
                <a:tab pos="3691890" algn="l"/>
                <a:tab pos="905827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74" name="Text Placeholder 373"/>
          <p:cNvSpPr>
            <a:spLocks noGrp="1"/>
          </p:cNvSpPr>
          <p:nvPr>
            <p:ph type="body" idx="10"/>
          </p:nvPr>
        </p:nvSpPr>
        <p:spPr>
          <a:xfrm>
            <a:off x="73660" y="6668770"/>
            <a:ext cx="9095105" cy="158750"/>
          </a:xfrm>
          <a:prstGeom prst="rect">
            <a:avLst/>
          </a:prstGeom>
          <a:noFill/>
          <a:ln w="243840" cmpd="sng">
            <a:solidFill>
              <a:srgbClr val="90FDB7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108479"/>
              </a:lnSpc>
              <a:spcAft>
                <a:spcPts val="0"/>
              </a:spcAft>
              <a:tabLst>
                <a:tab pos="3691890" algn="l"/>
                <a:tab pos="905827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75" name="Text Placeholder 374"/>
          <p:cNvSpPr>
            <a:spLocks noGrp="1"/>
          </p:cNvSpPr>
          <p:nvPr>
            <p:ph type="body" idx="10"/>
          </p:nvPr>
        </p:nvSpPr>
        <p:spPr>
          <a:xfrm>
            <a:off x="48895" y="681990"/>
            <a:ext cx="9095105" cy="963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05740" rIns="0" bIns="0" anchor="t"/>
          <a:lstStyle/>
          <a:p>
            <a:pPr marL="54864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Calculate the power and voltage of the dependent</a:t>
            </a:r>
          </a:p>
          <a:p>
            <a:pPr marL="5486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source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 Placeholder 38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3250"/>
          </a:xfrm>
          <a:prstGeom prst="rect">
            <a:avLst/>
          </a:prstGeom>
          <a:noFill/>
          <a:ln w="247650" cmpd="sng">
            <a:solidFill>
              <a:srgbClr val="785DA5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ts val="3300"/>
              </a:lnSpc>
              <a:spcAft>
                <a:spcPts val="720"/>
              </a:spcAft>
              <a:tabLst>
                <a:tab pos="895477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3.12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34</a:t>
            </a:r>
          </a:p>
        </p:txBody>
      </p:sp>
      <p:sp>
        <p:nvSpPr>
          <p:cNvPr id="388" name="Text Placeholder 38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3250"/>
          </a:xfrm>
          <a:prstGeom prst="rect">
            <a:avLst/>
          </a:prstGeom>
          <a:noFill/>
          <a:ln w="247650" cmpd="sng">
            <a:solidFill>
              <a:srgbClr val="785DA5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ts val="3300"/>
              </a:lnSpc>
              <a:spcAft>
                <a:spcPts val="720"/>
              </a:spcAft>
              <a:tabLst>
                <a:tab pos="895477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3.12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34</a:t>
            </a:r>
          </a:p>
        </p:txBody>
      </p:sp>
      <p:sp>
        <p:nvSpPr>
          <p:cNvPr id="389" name="Text Placeholder 38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252730" cmpd="sng">
            <a:solidFill>
              <a:srgbClr val="B0F8B7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92" name="Text Placeholder 391"/>
          <p:cNvSpPr>
            <a:spLocks noGrp="1"/>
          </p:cNvSpPr>
          <p:nvPr>
            <p:ph type="body" idx="10"/>
          </p:nvPr>
        </p:nvSpPr>
        <p:spPr>
          <a:xfrm>
            <a:off x="97790" y="5285105"/>
            <a:ext cx="9012555" cy="1383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234440" marR="0" indent="0" algn="l">
              <a:lnSpc>
                <a:spcPct val="95999"/>
              </a:lnSpc>
              <a:spcAft>
                <a:spcPts val="702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Find the voltage v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075"/>
          </a:xfrm>
          <a:prstGeom prst="rect">
            <a:avLst/>
          </a:prstGeom>
          <a:noFill/>
          <a:ln w="9525" cmpd="sng">
            <a:solidFill>
              <a:srgbClr val="38E06E"/>
            </a:solidFill>
            <a:prstDash val="solid"/>
          </a:ln>
        </p:spPr>
        <p:txBody>
          <a:bodyPr lIns="0" tIns="0" rIns="0" bIns="0" anchor="t"/>
          <a:lstStyle/>
          <a:p>
            <a:pPr marL="0" marR="11430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120">
                <a:solidFill>
                  <a:srgbClr val="0066CC"/>
                </a:solidFill>
                <a:latin typeface="Verdana" panose="22635452340000000000" pitchFamily="2"/>
              </a:rPr>
              <a:t>Kirchoff’s Current Law (KCL):</a:t>
            </a:r>
            <a:r>
              <a:rPr lang="en-US" sz="1150" b="1" spc="12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075"/>
          </a:xfrm>
          <a:prstGeom prst="rect">
            <a:avLst/>
          </a:prstGeom>
          <a:noFill/>
          <a:ln w="9525" cmpd="sng">
            <a:solidFill>
              <a:srgbClr val="38E06E"/>
            </a:solidFill>
            <a:prstDash val="solid"/>
          </a:ln>
        </p:spPr>
        <p:txBody>
          <a:bodyPr lIns="0" tIns="0" rIns="0" bIns="0" anchor="t"/>
          <a:lstStyle/>
          <a:p>
            <a:pPr marL="0" marR="11430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120">
                <a:solidFill>
                  <a:srgbClr val="0066CC"/>
                </a:solidFill>
                <a:latin typeface="Verdana" panose="22635452340000000000" pitchFamily="2"/>
              </a:rPr>
              <a:t>Kirchoff’s Current Law (KCL):</a:t>
            </a:r>
            <a:r>
              <a:rPr lang="en-US" sz="1150" b="1" spc="12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075"/>
          </a:xfrm>
          <a:prstGeom prst="rect">
            <a:avLst/>
          </a:prstGeom>
          <a:noFill/>
          <a:ln w="9525" cmpd="sng">
            <a:solidFill>
              <a:srgbClr val="38E06E"/>
            </a:solidFill>
            <a:prstDash val="solid"/>
          </a:ln>
        </p:spPr>
        <p:txBody>
          <a:bodyPr lIns="0" tIns="0" rIns="0" bIns="0" anchor="t"/>
          <a:lstStyle/>
          <a:p>
            <a:pPr marL="0" marR="11430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120">
                <a:solidFill>
                  <a:srgbClr val="0066CC"/>
                </a:solidFill>
                <a:latin typeface="Verdana" panose="22635452340000000000" pitchFamily="2"/>
              </a:rPr>
              <a:t>Kirchoff’s Current Law (KCL):</a:t>
            </a:r>
            <a:r>
              <a:rPr lang="en-US" sz="1150" b="1" spc="120">
                <a:solidFill>
                  <a:srgbClr val="000080"/>
                </a:solidFill>
                <a:latin typeface="Arial Narrow" panose="22635452340000000000" pitchFamily="2"/>
              </a:rPr>
              <a:t>Page 4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5240" cmpd="sng">
            <a:solidFill>
              <a:srgbClr val="20DA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7145" cmpd="sng">
            <a:solidFill>
              <a:srgbClr val="58DB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5240" cmpd="sng">
            <a:solidFill>
              <a:srgbClr val="20DA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7145" cmpd="sng">
            <a:solidFill>
              <a:srgbClr val="58DB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5240" cmpd="sng">
            <a:solidFill>
              <a:srgbClr val="20DA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7145" cmpd="sng">
            <a:solidFill>
              <a:srgbClr val="58DB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71475" y="715645"/>
            <a:ext cx="8483600" cy="1790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8006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algebraic sum of the currents entering any</a:t>
            </a:r>
          </a:p>
          <a:p>
            <a:pPr marL="548640" marR="0" indent="0" algn="l">
              <a:lnSpc>
                <a:spcPct val="78719"/>
              </a:lnSpc>
              <a:spcBef>
                <a:spcPts val="0"/>
              </a:spcBef>
              <a:spcAft>
                <a:spcPts val="396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node is zero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 Placeholder 39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3250"/>
          </a:xfrm>
          <a:prstGeom prst="rect">
            <a:avLst/>
          </a:prstGeom>
          <a:noFill/>
          <a:ln w="247650" cmpd="sng">
            <a:solidFill>
              <a:srgbClr val="785DA5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ts val="3300"/>
              </a:lnSpc>
              <a:spcAft>
                <a:spcPts val="720"/>
              </a:spcAft>
              <a:tabLst>
                <a:tab pos="8954770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3.12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35</a:t>
            </a:r>
          </a:p>
        </p:txBody>
      </p:sp>
      <p:sp>
        <p:nvSpPr>
          <p:cNvPr id="397" name="Text Placeholder 396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603250"/>
          </a:xfrm>
          <a:prstGeom prst="rect">
            <a:avLst/>
          </a:prstGeom>
          <a:noFill/>
          <a:ln w="262890" cmpd="sng">
            <a:solidFill>
              <a:srgbClr val="60F1B7"/>
            </a:solidFill>
            <a:prstDash val="solid"/>
          </a:ln>
        </p:spPr>
        <p:txBody>
          <a:bodyPr lIns="0" tIns="0" rIns="0" bIns="0" anchor="t"/>
          <a:lstStyle/>
          <a:p>
            <a:pPr marL="0" marR="9144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60">
                <a:solidFill>
                  <a:srgbClr val="0066CC"/>
                </a:solidFill>
                <a:latin typeface="Verdana" panose="22635452340000000000" pitchFamily="2"/>
              </a:rPr>
              <a:t>Voltage and Current division: </a:t>
            </a: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Page 35</a:t>
            </a:r>
          </a:p>
        </p:txBody>
      </p:sp>
      <p:sp>
        <p:nvSpPr>
          <p:cNvPr id="398" name="Text Placeholder 397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603250"/>
          </a:xfrm>
          <a:prstGeom prst="rect">
            <a:avLst/>
          </a:prstGeom>
          <a:noFill/>
          <a:ln w="262890" cmpd="sng">
            <a:solidFill>
              <a:srgbClr val="60F1B7"/>
            </a:solidFill>
            <a:prstDash val="solid"/>
          </a:ln>
        </p:spPr>
        <p:txBody>
          <a:bodyPr lIns="0" tIns="0" rIns="0" bIns="0" anchor="t"/>
          <a:lstStyle/>
          <a:p>
            <a:pPr marL="0" marR="9144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60">
                <a:solidFill>
                  <a:srgbClr val="0066CC"/>
                </a:solidFill>
                <a:latin typeface="Verdana" panose="22635452340000000000" pitchFamily="2"/>
              </a:rPr>
              <a:t>Voltage and Current division: </a:t>
            </a: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Page 35</a:t>
            </a:r>
          </a:p>
        </p:txBody>
      </p:sp>
      <p:sp>
        <p:nvSpPr>
          <p:cNvPr id="399" name="Text Placeholder 398"/>
          <p:cNvSpPr>
            <a:spLocks noGrp="1"/>
          </p:cNvSpPr>
          <p:nvPr>
            <p:ph type="body" idx="10"/>
          </p:nvPr>
        </p:nvSpPr>
        <p:spPr>
          <a:xfrm>
            <a:off x="98425" y="6668770"/>
            <a:ext cx="8467090" cy="158750"/>
          </a:xfrm>
          <a:prstGeom prst="rect">
            <a:avLst/>
          </a:prstGeom>
          <a:noFill/>
          <a:ln w="256540" cmpd="sng">
            <a:solidFill>
              <a:srgbClr val="0000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00" name="Text Placeholder 399"/>
          <p:cNvSpPr>
            <a:spLocks noGrp="1"/>
          </p:cNvSpPr>
          <p:nvPr>
            <p:ph type="body" idx="10"/>
          </p:nvPr>
        </p:nvSpPr>
        <p:spPr>
          <a:xfrm>
            <a:off x="8565515" y="6668770"/>
            <a:ext cx="574675" cy="158750"/>
          </a:xfrm>
          <a:prstGeom prst="rect">
            <a:avLst/>
          </a:prstGeom>
          <a:noFill/>
          <a:ln w="258445" cmpd="sng">
            <a:solidFill>
              <a:srgbClr val="08AF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401" name="Text Placeholder 400"/>
          <p:cNvSpPr>
            <a:spLocks noGrp="1"/>
          </p:cNvSpPr>
          <p:nvPr>
            <p:ph type="body" idx="10"/>
          </p:nvPr>
        </p:nvSpPr>
        <p:spPr>
          <a:xfrm>
            <a:off x="98425" y="6668770"/>
            <a:ext cx="8467090" cy="158750"/>
          </a:xfrm>
          <a:prstGeom prst="rect">
            <a:avLst/>
          </a:prstGeom>
          <a:noFill/>
          <a:ln w="256540" cmpd="sng">
            <a:solidFill>
              <a:srgbClr val="0000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02" name="Text Placeholder 401"/>
          <p:cNvSpPr>
            <a:spLocks noGrp="1"/>
          </p:cNvSpPr>
          <p:nvPr>
            <p:ph type="body" idx="10"/>
          </p:nvPr>
        </p:nvSpPr>
        <p:spPr>
          <a:xfrm>
            <a:off x="8565515" y="6668770"/>
            <a:ext cx="574675" cy="158750"/>
          </a:xfrm>
          <a:prstGeom prst="rect">
            <a:avLst/>
          </a:prstGeom>
          <a:noFill/>
          <a:ln w="258445" cmpd="sng">
            <a:solidFill>
              <a:srgbClr val="08AF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403" name="Text Placeholder 402"/>
          <p:cNvSpPr>
            <a:spLocks noGrp="1"/>
          </p:cNvSpPr>
          <p:nvPr>
            <p:ph type="body" idx="10"/>
          </p:nvPr>
        </p:nvSpPr>
        <p:spPr>
          <a:xfrm>
            <a:off x="98425" y="6668770"/>
            <a:ext cx="8467090" cy="158750"/>
          </a:xfrm>
          <a:prstGeom prst="rect">
            <a:avLst/>
          </a:prstGeom>
          <a:noFill/>
          <a:ln w="256540" cmpd="sng">
            <a:solidFill>
              <a:srgbClr val="0000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04" name="Text Placeholder 403"/>
          <p:cNvSpPr>
            <a:spLocks noGrp="1"/>
          </p:cNvSpPr>
          <p:nvPr>
            <p:ph type="body" idx="10"/>
          </p:nvPr>
        </p:nvSpPr>
        <p:spPr>
          <a:xfrm>
            <a:off x="8565515" y="6668770"/>
            <a:ext cx="574675" cy="158750"/>
          </a:xfrm>
          <a:prstGeom prst="rect">
            <a:avLst/>
          </a:prstGeom>
          <a:noFill/>
          <a:ln w="258445" cmpd="sng">
            <a:solidFill>
              <a:srgbClr val="08AF26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407" name="Text Placeholder 406"/>
          <p:cNvSpPr>
            <a:spLocks noGrp="1"/>
          </p:cNvSpPr>
          <p:nvPr>
            <p:ph type="body" idx="10"/>
          </p:nvPr>
        </p:nvSpPr>
        <p:spPr>
          <a:xfrm>
            <a:off x="737870" y="3604895"/>
            <a:ext cx="1825625" cy="546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An illustration of</a:t>
            </a:r>
          </a:p>
          <a:p>
            <a:pPr marL="0" marR="0" indent="0" algn="l">
              <a:lnSpc>
                <a:spcPct val="97919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1800" b="1" spc="-10">
                <a:solidFill>
                  <a:srgbClr val="333399"/>
                </a:solidFill>
                <a:latin typeface="Arial" panose="22635452340000000000" pitchFamily="2"/>
              </a:rPr>
              <a:t>voltage division.</a:t>
            </a:r>
          </a:p>
        </p:txBody>
      </p:sp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4206240" y="718820"/>
            <a:ext cx="4114800" cy="1103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0" marR="64008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We may find </a:t>
            </a:r>
            <a:r>
              <a:rPr lang="en-US" sz="1800" b="1" i="1" spc="-65">
                <a:solidFill>
                  <a:srgbClr val="000000"/>
                </a:solidFill>
                <a:latin typeface="Arial" panose="22635452340000000000" pitchFamily="2"/>
              </a:rPr>
              <a:t>v</a:t>
            </a:r>
            <a:r>
              <a:rPr lang="en-US" sz="1200" b="1" spc="-65">
                <a:solidFill>
                  <a:srgbClr val="000000"/>
                </a:solidFill>
                <a:latin typeface="Arial" panose="22635452340000000000" pitchFamily="2"/>
              </a:rPr>
              <a:t>2</a:t>
            </a: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 by applying KVL </a:t>
            </a:r>
            <a:r>
              <a:rPr lang="en-US" sz="1800" b="1" spc="0">
                <a:solidFill>
                  <a:srgbClr val="000000"/>
                </a:solidFill>
                <a:latin typeface="Arial" panose="22635452340000000000" pitchFamily="2"/>
              </a:rPr>
              <a:t>and Ohm</a:t>
            </a:r>
            <a:r>
              <a:rPr lang="en-US" sz="300" b="1" spc="0">
                <a:solidFill>
                  <a:srgbClr val="000000"/>
                </a:solidFill>
                <a:latin typeface="Times New Roman" panose="22635452340000000000" pitchFamily="1"/>
              </a:rPr>
              <a:t>’</a:t>
            </a:r>
            <a:r>
              <a:rPr lang="en-US" sz="1800" b="1" spc="0">
                <a:solidFill>
                  <a:srgbClr val="000000"/>
                </a:solidFill>
                <a:latin typeface="Arial" panose="22635452340000000000" pitchFamily="2"/>
              </a:rPr>
              <a:t>s law: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4206240" y="4845685"/>
            <a:ext cx="4114800" cy="534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>
                <a:solidFill>
                  <a:srgbClr val="000000"/>
                </a:solidFill>
                <a:latin typeface="Arial" panose="22635452340000000000" pitchFamily="2"/>
              </a:rPr>
              <a:t>For a string of </a:t>
            </a:r>
            <a:r>
              <a:rPr lang="en-US" sz="1800" b="1" i="1" spc="-40">
                <a:solidFill>
                  <a:srgbClr val="000000"/>
                </a:solidFill>
                <a:latin typeface="Arial" panose="22635452340000000000" pitchFamily="2"/>
              </a:rPr>
              <a:t>N</a:t>
            </a:r>
            <a:r>
              <a:rPr lang="en-US" sz="1800" b="1" spc="-40">
                <a:solidFill>
                  <a:srgbClr val="000000"/>
                </a:solidFill>
                <a:latin typeface="Arial" panose="22635452340000000000" pitchFamily="2"/>
              </a:rPr>
              <a:t> series resistors, we</a:t>
            </a:r>
          </a:p>
          <a:p>
            <a:pPr marL="457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000000"/>
                </a:solidFill>
                <a:latin typeface="Arial" panose="22635452340000000000" pitchFamily="2"/>
              </a:rPr>
              <a:t>may write:</a:t>
            </a:r>
          </a:p>
        </p:txBody>
      </p:sp>
      <p:sp>
        <p:nvSpPr>
          <p:cNvPr id="414" name="Text Placeholder 413"/>
          <p:cNvSpPr>
            <a:spLocks noGrp="1"/>
          </p:cNvSpPr>
          <p:nvPr>
            <p:ph type="body" idx="10"/>
          </p:nvPr>
        </p:nvSpPr>
        <p:spPr>
          <a:xfrm>
            <a:off x="4267200" y="2602230"/>
            <a:ext cx="259080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800" b="1" spc="-105">
                <a:solidFill>
                  <a:srgbClr val="000000"/>
                </a:solidFill>
                <a:latin typeface="Arial" panose="22635452340000000000" pitchFamily="2"/>
              </a:rPr>
              <a:t>so</a:t>
            </a:r>
          </a:p>
        </p:txBody>
      </p:sp>
      <p:sp>
        <p:nvSpPr>
          <p:cNvPr id="415" name="Text Placeholder 414"/>
          <p:cNvSpPr>
            <a:spLocks noGrp="1"/>
          </p:cNvSpPr>
          <p:nvPr>
            <p:ph type="body" idx="10"/>
          </p:nvPr>
        </p:nvSpPr>
        <p:spPr>
          <a:xfrm>
            <a:off x="4206240" y="3455670"/>
            <a:ext cx="63690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800" b="1" spc="-30">
                <a:solidFill>
                  <a:srgbClr val="000000"/>
                </a:solidFill>
                <a:latin typeface="Arial" panose="22635452340000000000" pitchFamily="2"/>
              </a:rPr>
              <a:t>Thus,</a:t>
            </a:r>
          </a:p>
        </p:txBody>
      </p:sp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4291330" y="4297045"/>
            <a:ext cx="22860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603250"/>
          </a:xfrm>
          <a:prstGeom prst="rect">
            <a:avLst/>
          </a:prstGeom>
          <a:noFill/>
          <a:ln w="262890" cmpd="sng">
            <a:solidFill>
              <a:srgbClr val="60F1B7"/>
            </a:solidFill>
            <a:prstDash val="solid"/>
          </a:ln>
        </p:spPr>
        <p:txBody>
          <a:bodyPr lIns="0" tIns="0" rIns="0" bIns="0" anchor="t"/>
          <a:lstStyle/>
          <a:p>
            <a:pPr marL="0" marR="9144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60">
                <a:solidFill>
                  <a:srgbClr val="0066CC"/>
                </a:solidFill>
                <a:latin typeface="Verdana" panose="22635452340000000000" pitchFamily="2"/>
              </a:rPr>
              <a:t>Voltage and Current division: </a:t>
            </a: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Page 37</a:t>
            </a:r>
          </a:p>
        </p:txBody>
      </p:sp>
      <p:sp>
        <p:nvSpPr>
          <p:cNvPr id="434" name="Text Placeholder 433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603250"/>
          </a:xfrm>
          <a:prstGeom prst="rect">
            <a:avLst/>
          </a:prstGeom>
          <a:noFill/>
          <a:ln w="262890" cmpd="sng">
            <a:solidFill>
              <a:srgbClr val="60F1B7"/>
            </a:solidFill>
            <a:prstDash val="solid"/>
          </a:ln>
        </p:spPr>
        <p:txBody>
          <a:bodyPr lIns="0" tIns="0" rIns="0" bIns="0" anchor="t"/>
          <a:lstStyle/>
          <a:p>
            <a:pPr marL="0" marR="9144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60">
                <a:solidFill>
                  <a:srgbClr val="0066CC"/>
                </a:solidFill>
                <a:latin typeface="Verdana" panose="22635452340000000000" pitchFamily="2"/>
              </a:rPr>
              <a:t>Voltage and Current division: </a:t>
            </a: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Page 37</a:t>
            </a:r>
          </a:p>
        </p:txBody>
      </p:sp>
      <p:sp>
        <p:nvSpPr>
          <p:cNvPr id="435" name="Text Placeholder 434"/>
          <p:cNvSpPr>
            <a:spLocks noGrp="1"/>
          </p:cNvSpPr>
          <p:nvPr>
            <p:ph type="body" idx="10"/>
          </p:nvPr>
        </p:nvSpPr>
        <p:spPr>
          <a:xfrm>
            <a:off x="74295" y="6668770"/>
            <a:ext cx="8490585" cy="158750"/>
          </a:xfrm>
          <a:prstGeom prst="rect">
            <a:avLst/>
          </a:prstGeom>
          <a:noFill/>
          <a:ln w="267970" cmpd="sng">
            <a:solidFill>
              <a:srgbClr val="58FCB7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541210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36" name="Text Placeholder 435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5310" cy="158750"/>
          </a:xfrm>
          <a:prstGeom prst="rect">
            <a:avLst/>
          </a:prstGeom>
          <a:noFill/>
          <a:ln w="269875" cmpd="sng">
            <a:solidFill>
              <a:srgbClr val="20FBB7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439" name="Text Placeholder 438"/>
          <p:cNvSpPr>
            <a:spLocks noGrp="1"/>
          </p:cNvSpPr>
          <p:nvPr>
            <p:ph type="body" idx="10"/>
          </p:nvPr>
        </p:nvSpPr>
        <p:spPr>
          <a:xfrm>
            <a:off x="4614545" y="2850515"/>
            <a:ext cx="255905" cy="205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000" b="1" spc="-65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4495800" y="910590"/>
            <a:ext cx="3605530" cy="28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The current flowing through </a:t>
            </a:r>
            <a:r>
              <a:rPr lang="en-US" sz="1800" b="1" i="1" spc="-65">
                <a:solidFill>
                  <a:srgbClr val="000000"/>
                </a:solidFill>
                <a:latin typeface="Arial" panose="22635452340000000000" pitchFamily="2"/>
              </a:rPr>
              <a:t>R</a:t>
            </a:r>
            <a:r>
              <a:rPr lang="en-US" sz="1200" b="1" spc="-65">
                <a:solidFill>
                  <a:srgbClr val="000000"/>
                </a:solidFill>
                <a:latin typeface="Arial" panose="22635452340000000000" pitchFamily="2"/>
              </a:rPr>
              <a:t>2</a:t>
            </a: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 is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 Placeholder 447"/>
          <p:cNvSpPr>
            <a:spLocks noGrp="1"/>
          </p:cNvSpPr>
          <p:nvPr>
            <p:ph type="body" idx="10"/>
          </p:nvPr>
        </p:nvSpPr>
        <p:spPr>
          <a:xfrm>
            <a:off x="26670" y="115570"/>
            <a:ext cx="9083675" cy="600710"/>
          </a:xfrm>
          <a:prstGeom prst="rect">
            <a:avLst/>
          </a:prstGeom>
          <a:noFill/>
          <a:ln w="274320" cmpd="sng">
            <a:solidFill>
              <a:srgbClr val="90C0D0"/>
            </a:solidFill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93119"/>
              </a:lnSpc>
              <a:spcAft>
                <a:spcPts val="0"/>
              </a:spcAft>
              <a:tabLst>
                <a:tab pos="9025890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38</a:t>
            </a:r>
          </a:p>
        </p:txBody>
      </p:sp>
      <p:sp>
        <p:nvSpPr>
          <p:cNvPr id="449" name="Text Placeholder 448"/>
          <p:cNvSpPr>
            <a:spLocks noGrp="1"/>
          </p:cNvSpPr>
          <p:nvPr>
            <p:ph type="body" idx="10"/>
          </p:nvPr>
        </p:nvSpPr>
        <p:spPr>
          <a:xfrm>
            <a:off x="26670" y="6668770"/>
            <a:ext cx="8538210" cy="158750"/>
          </a:xfrm>
          <a:prstGeom prst="rect">
            <a:avLst/>
          </a:prstGeom>
          <a:noFill/>
          <a:ln w="279400" cmpd="sng">
            <a:solidFill>
              <a:srgbClr val="58BFD0"/>
            </a:solidFill>
            <a:prstDash val="solid"/>
          </a:ln>
        </p:spPr>
        <p:txBody>
          <a:bodyPr lIns="0" tIns="0" rIns="0" bIns="0" anchor="t"/>
          <a:lstStyle/>
          <a:p>
            <a:pPr marL="45720" marR="0" indent="0" algn="l">
              <a:lnSpc>
                <a:spcPct val="108479"/>
              </a:lnSpc>
              <a:spcAft>
                <a:spcPts val="0"/>
              </a:spcAft>
              <a:tabLst>
                <a:tab pos="545973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50" name="Text Placeholder 449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281305" cmpd="sng">
            <a:solidFill>
              <a:srgbClr val="20BED0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 Placeholder 457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508635"/>
          </a:xfrm>
          <a:prstGeom prst="rect">
            <a:avLst/>
          </a:prstGeom>
          <a:noFill/>
          <a:ln w="285750" cmpd="sng">
            <a:solidFill>
              <a:srgbClr val="38C4D0"/>
            </a:solidFill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  <a:tabLst>
                <a:tab pos="8978265" algn="r"/>
              </a:tabLst>
            </a:pPr>
            <a:r>
              <a:rPr lang="en-US" sz="4000" spc="-60">
                <a:solidFill>
                  <a:srgbClr val="0066CC"/>
                </a:solidFill>
                <a:latin typeface="Verdana" panose="22635452340000000000" pitchFamily="2"/>
              </a:rPr>
              <a:t>Practice: 3.13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39</a:t>
            </a:r>
          </a:p>
        </p:txBody>
      </p:sp>
      <p:sp>
        <p:nvSpPr>
          <p:cNvPr id="459" name="Text Placeholder 458"/>
          <p:cNvSpPr>
            <a:spLocks noGrp="1"/>
          </p:cNvSpPr>
          <p:nvPr>
            <p:ph type="body" idx="10"/>
          </p:nvPr>
        </p:nvSpPr>
        <p:spPr>
          <a:xfrm>
            <a:off x="74295" y="6668770"/>
            <a:ext cx="8490585" cy="158750"/>
          </a:xfrm>
          <a:prstGeom prst="rect">
            <a:avLst/>
          </a:prstGeom>
          <a:noFill/>
          <a:ln w="290830" cmpd="sng">
            <a:solidFill>
              <a:srgbClr val="00C3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5412105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460" name="Text Placeholder 459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5310" cy="158750"/>
          </a:xfrm>
          <a:prstGeom prst="rect">
            <a:avLst/>
          </a:prstGeom>
          <a:noFill/>
          <a:ln w="292735" cmpd="sng">
            <a:solidFill>
              <a:srgbClr val="C8C1D0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 Placeholder 46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690"/>
          </a:xfrm>
          <a:prstGeom prst="rect">
            <a:avLst/>
          </a:prstGeom>
          <a:noFill/>
          <a:ln w="297180" cmpd="sng">
            <a:solidFill>
              <a:srgbClr val="18C9D0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ts val="2900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40</a:t>
            </a:r>
          </a:p>
        </p:txBody>
      </p:sp>
      <p:sp>
        <p:nvSpPr>
          <p:cNvPr id="469" name="Text Placeholder 46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9041765" cy="158750"/>
          </a:xfrm>
          <a:prstGeom prst="rect">
            <a:avLst/>
          </a:prstGeom>
          <a:noFill/>
          <a:ln w="302260" cmpd="sng">
            <a:solidFill>
              <a:srgbClr val="E0C7D0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3640455" algn="l"/>
                <a:tab pos="900938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50">
                <a:solidFill>
                  <a:srgbClr val="000080"/>
                </a:solidFill>
                <a:latin typeface="Arial Narrow" panose="22635452340000000000" pitchFamily="2"/>
              </a:rPr>
              <a:t>Voltage and Current Laws	</a:t>
            </a:r>
            <a:r>
              <a:rPr lang="en-US" sz="1150" b="1" spc="10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2827" y="49276"/>
            <a:ext cx="7578344" cy="54151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113" y="1105153"/>
            <a:ext cx="7827772" cy="4399692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50656" y="6613550"/>
            <a:ext cx="575672" cy="295874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endParaRPr sz="1800">
              <a:latin typeface="Cordia New"/>
              <a:cs typeface="Cordia New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92" y="6615379"/>
            <a:ext cx="633715" cy="29594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0000"/>
              </a:lnSpc>
            </a:pPr>
            <a:endParaRPr sz="1800">
              <a:latin typeface="Cordia New"/>
              <a:cs typeface="Cordia New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075"/>
          </a:xfrm>
          <a:prstGeom prst="rect">
            <a:avLst/>
          </a:prstGeom>
          <a:noFill/>
          <a:ln w="9525" cmpd="sng">
            <a:solidFill>
              <a:srgbClr val="38E06E"/>
            </a:solidFill>
            <a:prstDash val="solid"/>
          </a:ln>
        </p:spPr>
        <p:txBody>
          <a:bodyPr lIns="0" tIns="0" rIns="0" bIns="0" anchor="t"/>
          <a:lstStyle/>
          <a:p>
            <a:pPr marL="0" marR="11430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120">
                <a:solidFill>
                  <a:srgbClr val="0066CC"/>
                </a:solidFill>
                <a:latin typeface="Verdana" panose="22635452340000000000" pitchFamily="2"/>
              </a:rPr>
              <a:t>Kirchoff’s Current Law (KCL):</a:t>
            </a:r>
            <a:r>
              <a:rPr lang="en-US" sz="1150" b="1" spc="120">
                <a:solidFill>
                  <a:srgbClr val="000080"/>
                </a:solidFill>
                <a:latin typeface="Arial Narrow" panose="22635452340000000000" pitchFamily="2"/>
              </a:rPr>
              <a:t>Page 5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075"/>
          </a:xfrm>
          <a:prstGeom prst="rect">
            <a:avLst/>
          </a:prstGeom>
          <a:noFill/>
          <a:ln w="9525" cmpd="sng">
            <a:solidFill>
              <a:srgbClr val="38E06E"/>
            </a:solidFill>
            <a:prstDash val="solid"/>
          </a:ln>
        </p:spPr>
        <p:txBody>
          <a:bodyPr lIns="0" tIns="0" rIns="0" bIns="0" anchor="t"/>
          <a:lstStyle/>
          <a:p>
            <a:pPr marL="0" marR="11430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120">
                <a:solidFill>
                  <a:srgbClr val="0066CC"/>
                </a:solidFill>
                <a:latin typeface="Verdana" panose="22635452340000000000" pitchFamily="2"/>
              </a:rPr>
              <a:t>Kirchoff’s Current Law (KCL):</a:t>
            </a:r>
            <a:r>
              <a:rPr lang="en-US" sz="1150" b="1" spc="120">
                <a:solidFill>
                  <a:srgbClr val="000080"/>
                </a:solidFill>
                <a:latin typeface="Arial Narrow" panose="22635452340000000000" pitchFamily="2"/>
              </a:rPr>
              <a:t>Page 5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5240" cmpd="sng">
            <a:solidFill>
              <a:srgbClr val="20DA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7145" cmpd="sng">
            <a:solidFill>
              <a:srgbClr val="58DB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15240" cmpd="sng">
            <a:solidFill>
              <a:srgbClr val="20DA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17145" cmpd="sng">
            <a:solidFill>
              <a:srgbClr val="58DB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21590" cmpd="sng">
            <a:solidFill>
              <a:srgbClr val="90DC6E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Example: 3.1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6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26670" cmpd="sng">
            <a:solidFill>
              <a:srgbClr val="E8D8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28575" cmpd="sng">
            <a:solidFill>
              <a:srgbClr val="B0D7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255905" y="716280"/>
            <a:ext cx="8483600" cy="1789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4290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Compute the</a:t>
            </a:r>
            <a:r>
              <a:rPr lang="en-US" sz="2800" spc="-60">
                <a:solidFill>
                  <a:srgbClr val="FF0000"/>
                </a:solidFill>
                <a:latin typeface="Arial" panose="22635452340000000000" pitchFamily="2"/>
              </a:rPr>
              <a:t> current through resister R3</a:t>
            </a:r>
            <a:r>
              <a:rPr lang="en-US" sz="2800" spc="-60">
                <a:solidFill>
                  <a:srgbClr val="000000"/>
                </a:solidFill>
                <a:latin typeface="Arial" panose="22635452340000000000" pitchFamily="2"/>
              </a:rPr>
              <a:t> if it is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Arial" panose="22635452340000000000" pitchFamily="2"/>
              </a:rPr>
              <a:t>known that the voltage source supplies a</a:t>
            </a:r>
          </a:p>
          <a:p>
            <a:pPr marL="594360" marR="0" indent="0" algn="l">
              <a:lnSpc>
                <a:spcPct val="78719"/>
              </a:lnSpc>
              <a:spcBef>
                <a:spcPts val="180"/>
              </a:spcBef>
              <a:spcAft>
                <a:spcPts val="162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current of 3 A.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36830" cmpd="sng">
            <a:solidFill>
              <a:srgbClr val="A8E26E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>
                <a:solidFill>
                  <a:srgbClr val="0066CC"/>
                </a:solidFill>
                <a:latin typeface="Verdana" panose="22635452340000000000" pitchFamily="2"/>
              </a:rPr>
              <a:t>Practice: 3.1	</a:t>
            </a:r>
            <a:r>
              <a:rPr lang="en-US" sz="1150" b="1" spc="100">
                <a:solidFill>
                  <a:srgbClr val="000080"/>
                </a:solidFill>
                <a:latin typeface="Arial Narrow" panose="22635452340000000000" pitchFamily="2"/>
              </a:rPr>
              <a:t>Page 8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41910" cmpd="sng">
            <a:solidFill>
              <a:srgbClr val="4070B7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43815" cmpd="sng">
            <a:solidFill>
              <a:srgbClr val="7871B7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327025" y="4547870"/>
            <a:ext cx="8483600" cy="212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7871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Count the number of branches and nodes in the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Tahoma" panose="22635452340000000000" pitchFamily="2"/>
              </a:rPr>
              <a:t>circuit. If i</a:t>
            </a:r>
            <a:r>
              <a:rPr lang="en-US" sz="2800" spc="-10" baseline="-25000">
                <a:solidFill>
                  <a:srgbClr val="000000"/>
                </a:solidFill>
                <a:latin typeface="Tahoma" panose="22635452340000000000" pitchFamily="2"/>
              </a:rPr>
              <a:t>x</a:t>
            </a:r>
            <a:r>
              <a:rPr lang="en-US" sz="2800" spc="-10">
                <a:solidFill>
                  <a:srgbClr val="000000"/>
                </a:solidFill>
                <a:latin typeface="Tahoma" panose="22635452340000000000" pitchFamily="2"/>
              </a:rPr>
              <a:t> = 3 A. and the 18-V source delivers 8 A.</a:t>
            </a:r>
          </a:p>
          <a:p>
            <a:pPr marL="182880" marR="0" indent="0" algn="l">
              <a:lnSpc>
                <a:spcPct val="95999"/>
              </a:lnSpc>
              <a:spcBef>
                <a:spcPts val="0"/>
              </a:spcBef>
              <a:spcAft>
                <a:spcPts val="666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of current, what is the value of R</a:t>
            </a:r>
            <a:r>
              <a:rPr lang="en-US" sz="1850" spc="0">
                <a:solidFill>
                  <a:srgbClr val="000000"/>
                </a:solidFill>
                <a:latin typeface="Tahoma" panose="22635452340000000000" pitchFamily="2"/>
              </a:rPr>
              <a:t>A</a:t>
            </a: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?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3250"/>
          </a:xfrm>
          <a:prstGeom prst="rect">
            <a:avLst/>
          </a:prstGeom>
          <a:noFill/>
          <a:ln w="48260" cmpd="sng">
            <a:solidFill>
              <a:srgbClr val="B072B7"/>
            </a:solidFill>
            <a:prstDash val="solid"/>
          </a:ln>
        </p:spPr>
        <p:txBody>
          <a:bodyPr lIns="0" tIns="0" rIns="0" bIns="0" anchor="t"/>
          <a:lstStyle/>
          <a:p>
            <a:pPr marL="0" marR="11430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70">
                <a:solidFill>
                  <a:srgbClr val="0066CC"/>
                </a:solidFill>
                <a:latin typeface="Verdana" panose="22635452340000000000" pitchFamily="2"/>
              </a:rPr>
              <a:t>Kirchoff’s Voltage Law (KVL):</a:t>
            </a:r>
            <a:r>
              <a:rPr lang="en-US" sz="1150" b="1" spc="70">
                <a:solidFill>
                  <a:srgbClr val="000080"/>
                </a:solidFill>
                <a:latin typeface="Arial Narrow" panose="22635452340000000000" pitchFamily="2"/>
              </a:rPr>
              <a:t>Page 9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55880" y="6668770"/>
            <a:ext cx="8509000" cy="158750"/>
          </a:xfrm>
          <a:prstGeom prst="rect">
            <a:avLst/>
          </a:prstGeom>
          <a:noFill/>
          <a:ln w="53975" cmpd="sng">
            <a:solidFill>
              <a:srgbClr val="E873B7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43052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98" name="Text Placeholder 97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55880" cmpd="sng">
            <a:solidFill>
              <a:srgbClr val="2075B7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55880" y="718820"/>
            <a:ext cx="8483600" cy="1347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1148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algebraic sum of the voltages around any</a:t>
            </a:r>
          </a:p>
          <a:p>
            <a:pPr marL="7772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closed path is zero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55880" y="5139690"/>
            <a:ext cx="8483600" cy="152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potential difference between points A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522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and B is independent of the path selected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11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71755" cmpd="sng">
            <a:solidFill>
              <a:srgbClr val="00DF6E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13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Page 11</a:t>
            </a:r>
          </a:p>
        </p:txBody>
      </p:sp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76835" cmpd="sng">
            <a:solidFill>
              <a:srgbClr val="78D66E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78740" cmpd="sng">
            <a:solidFill>
              <a:srgbClr val="70E16E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83185" cmpd="sng">
            <a:solidFill>
              <a:srgbClr val="080DB8"/>
            </a:solidFill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>
                <a:solidFill>
                  <a:srgbClr val="0066CC"/>
                </a:solidFill>
                <a:latin typeface="Verdana" panose="22635452340000000000" pitchFamily="2"/>
              </a:rPr>
              <a:t>Practice: 3.2	</a:t>
            </a:r>
            <a:r>
              <a:rPr lang="en-US" sz="1150" b="1" spc="20">
                <a:solidFill>
                  <a:srgbClr val="000080"/>
                </a:solidFill>
                <a:latin typeface="Arial Narrow" panose="22635452340000000000" pitchFamily="2"/>
              </a:rPr>
              <a:t>Page 12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97790" y="6668770"/>
            <a:ext cx="8467090" cy="158750"/>
          </a:xfrm>
          <a:prstGeom prst="rect">
            <a:avLst/>
          </a:prstGeom>
          <a:noFill/>
          <a:ln w="88265" cmpd="sng">
            <a:solidFill>
              <a:srgbClr val="D00BB8"/>
            </a:solidFill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108479"/>
              </a:lnSpc>
              <a:spcAft>
                <a:spcPts val="0"/>
              </a:spcAft>
              <a:tabLst>
                <a:tab pos="5388610" algn="r"/>
              </a:tabLst>
            </a:pPr>
            <a:r>
              <a:rPr lang="en-US" sz="1150" b="1" spc="0">
                <a:solidFill>
                  <a:srgbClr val="000080"/>
                </a:solidFill>
                <a:latin typeface="Arial Narrow" panose="22635452340000000000" pitchFamily="2"/>
              </a:rPr>
              <a:t>ENE 104	</a:t>
            </a:r>
            <a:r>
              <a:rPr lang="en-US" sz="1150" b="1" spc="90">
                <a:solidFill>
                  <a:srgbClr val="000080"/>
                </a:solidFill>
                <a:latin typeface="Arial Narrow" panose="22635452340000000000" pitchFamily="2"/>
              </a:rPr>
              <a:t>Voltage and Current Laws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8564880" y="6668770"/>
            <a:ext cx="574675" cy="158750"/>
          </a:xfrm>
          <a:prstGeom prst="rect">
            <a:avLst/>
          </a:prstGeom>
          <a:noFill/>
          <a:ln w="90170" cmpd="sng">
            <a:solidFill>
              <a:srgbClr val="980AB8"/>
            </a:solidFill>
            <a:prstDash val="solid"/>
          </a:ln>
        </p:spPr>
        <p:txBody>
          <a:bodyPr lIns="0" tIns="4572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150" b="1" spc="105">
                <a:solidFill>
                  <a:srgbClr val="000080"/>
                </a:solidFill>
                <a:latin typeface="Arial Narrow" panose="22635452340000000000" pitchFamily="2"/>
              </a:rPr>
              <a:t>Week#2</a:t>
            </a:r>
          </a:p>
        </p:txBody>
      </p:sp>
      <p:sp>
        <p:nvSpPr>
          <p:cNvPr id="133" name="Text Placeholder 132"/>
          <p:cNvSpPr>
            <a:spLocks noGrp="1"/>
          </p:cNvSpPr>
          <p:nvPr>
            <p:ph type="body" idx="10"/>
          </p:nvPr>
        </p:nvSpPr>
        <p:spPr>
          <a:xfrm>
            <a:off x="208280" y="5309870"/>
            <a:ext cx="8702040" cy="1358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926080" marR="0" indent="0" algn="l">
              <a:lnSpc>
                <a:spcPct val="95999"/>
              </a:lnSpc>
              <a:spcAft>
                <a:spcPts val="6840"/>
              </a:spcAft>
            </a:pPr>
            <a:r>
              <a:rPr lang="en-US" sz="2800" spc="-40">
                <a:solidFill>
                  <a:srgbClr val="000000"/>
                </a:solidFill>
                <a:latin typeface="Tahoma" panose="22635452340000000000" pitchFamily="2"/>
              </a:rPr>
              <a:t>Determine i</a:t>
            </a:r>
            <a:r>
              <a:rPr lang="en-US" sz="2800" spc="-40" baseline="-25000">
                <a:solidFill>
                  <a:srgbClr val="000000"/>
                </a:solidFill>
                <a:latin typeface="Tahoma" panose="22635452340000000000" pitchFamily="2"/>
              </a:rPr>
              <a:t>x</a:t>
            </a:r>
            <a:r>
              <a:rPr lang="en-US" sz="2800" spc="-40">
                <a:solidFill>
                  <a:srgbClr val="000000"/>
                </a:solidFill>
                <a:latin typeface="Tahoma" panose="22635452340000000000" pitchFamily="2"/>
              </a:rPr>
              <a:t> and v</a:t>
            </a:r>
            <a:r>
              <a:rPr lang="en-US" sz="2800" spc="-40" baseline="-25000">
                <a:solidFill>
                  <a:srgbClr val="000000"/>
                </a:solidFill>
                <a:latin typeface="Tahoma" panose="22635452340000000000" pitchFamily="2"/>
              </a:rPr>
              <a:t>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5" r:id="rId31"/>
    <p:sldLayoutId id="2147483686" r:id="rId32"/>
    <p:sldLayoutId id="2147483687" r:id="rId33"/>
    <p:sldLayoutId id="2147483688" r:id="rId34"/>
    <p:sldLayoutId id="2147483702" r:id="rId35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" cy="6857999"/>
          </a:xfrm>
          <a:custGeom>
            <a:avLst/>
            <a:gdLst/>
            <a:ahLst/>
            <a:cxnLst/>
            <a:rect l="l" t="t" r="r" b="b"/>
            <a:pathLst>
              <a:path w="762000" h="6857999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2743200" cy="1166876"/>
          </a:xfrm>
          <a:custGeom>
            <a:avLst/>
            <a:gdLst/>
            <a:ahLst/>
            <a:cxnLst/>
            <a:rect l="l" t="t" r="r" b="b"/>
            <a:pathLst>
              <a:path w="2743200" h="1166876">
                <a:moveTo>
                  <a:pt x="2743200" y="0"/>
                </a:moveTo>
                <a:lnTo>
                  <a:pt x="0" y="0"/>
                </a:lnTo>
                <a:lnTo>
                  <a:pt x="0" y="1166876"/>
                </a:lnTo>
                <a:lnTo>
                  <a:pt x="304800" y="1166876"/>
                </a:lnTo>
                <a:lnTo>
                  <a:pt x="305536" y="1049168"/>
                </a:lnTo>
                <a:lnTo>
                  <a:pt x="306703" y="1037854"/>
                </a:lnTo>
                <a:lnTo>
                  <a:pt x="314592" y="990597"/>
                </a:lnTo>
                <a:lnTo>
                  <a:pt x="326171" y="951084"/>
                </a:lnTo>
                <a:lnTo>
                  <a:pt x="342021" y="914363"/>
                </a:lnTo>
                <a:lnTo>
                  <a:pt x="361313" y="881014"/>
                </a:lnTo>
                <a:lnTo>
                  <a:pt x="384898" y="849523"/>
                </a:lnTo>
                <a:lnTo>
                  <a:pt x="413489" y="822382"/>
                </a:lnTo>
                <a:lnTo>
                  <a:pt x="446845" y="799486"/>
                </a:lnTo>
                <a:lnTo>
                  <a:pt x="488950" y="776351"/>
                </a:lnTo>
                <a:lnTo>
                  <a:pt x="561975" y="762000"/>
                </a:lnTo>
                <a:lnTo>
                  <a:pt x="2743200" y="762000"/>
                </a:lnTo>
                <a:lnTo>
                  <a:pt x="2743200" y="0"/>
                </a:lnTo>
                <a:close/>
              </a:path>
              <a:path w="2743200" h="1166876">
                <a:moveTo>
                  <a:pt x="2743200" y="762000"/>
                </a:moveTo>
                <a:lnTo>
                  <a:pt x="561975" y="762000"/>
                </a:lnTo>
                <a:lnTo>
                  <a:pt x="603250" y="765175"/>
                </a:lnTo>
                <a:lnTo>
                  <a:pt x="27432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987" y="2131948"/>
            <a:ext cx="7799387" cy="1650"/>
          </a:xfrm>
          <a:custGeom>
            <a:avLst/>
            <a:gdLst/>
            <a:ahLst/>
            <a:cxnLst/>
            <a:rect l="l" t="t" r="r" b="b"/>
            <a:pathLst>
              <a:path w="7799387" h="1650">
                <a:moveTo>
                  <a:pt x="0" y="0"/>
                </a:moveTo>
                <a:lnTo>
                  <a:pt x="7799387" y="165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987" y="4715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idx="4294967295"/>
          </p:nvPr>
        </p:nvSpPr>
        <p:spPr>
          <a:xfrm>
            <a:off x="1763688" y="1052736"/>
            <a:ext cx="5748655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051560" marR="0" indent="0" algn="l">
              <a:lnSpc>
                <a:spcPct val="84479"/>
              </a:lnSpc>
              <a:spcAft>
                <a:spcPts val="0"/>
              </a:spcAft>
            </a:pPr>
            <a:r>
              <a:rPr lang="en-US" sz="2700" b="1" spc="20" dirty="0" smtClean="0">
                <a:solidFill>
                  <a:srgbClr val="0000FF"/>
                </a:solidFill>
                <a:latin typeface="Tahoma" panose="22635452340000000000" pitchFamily="2"/>
              </a:rPr>
              <a:t>Chapter 3:</a:t>
            </a:r>
            <a:endParaRPr lang="en-US" sz="2700" b="1" spc="20" dirty="0">
              <a:solidFill>
                <a:srgbClr val="0000FF"/>
              </a:solidFill>
              <a:latin typeface="Tahoma" panose="22635452340000000000" pitchFamily="2"/>
            </a:endParaRP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180"/>
              </a:spcAft>
            </a:pPr>
            <a:r>
              <a:rPr lang="en-US" sz="2750" spc="70" dirty="0">
                <a:solidFill>
                  <a:srgbClr val="0000FF"/>
                </a:solidFill>
                <a:latin typeface="Tahoma" panose="22635452340000000000" pitchFamily="2"/>
              </a:rPr>
              <a:t>Voltage and Current Laws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8318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3.2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13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985" y="1216025"/>
            <a:ext cx="5584190" cy="3584575"/>
          </a:xfrm>
          <a:prstGeom prst="rect">
            <a:avLst/>
          </a:prstGeom>
        </p:spPr>
      </p:pic>
      <p:sp>
        <p:nvSpPr>
          <p:cNvPr id="133" name="Text Placeholder 132"/>
          <p:cNvSpPr>
            <a:spLocks noGrp="1"/>
          </p:cNvSpPr>
          <p:nvPr>
            <p:ph type="body" idx="10"/>
          </p:nvPr>
        </p:nvSpPr>
        <p:spPr>
          <a:xfrm>
            <a:off x="208280" y="5309870"/>
            <a:ext cx="8702040" cy="1358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926080" marR="0" indent="0" algn="l">
              <a:lnSpc>
                <a:spcPct val="95999"/>
              </a:lnSpc>
              <a:spcAft>
                <a:spcPts val="6840"/>
              </a:spcAft>
            </a:pPr>
            <a:r>
              <a:rPr lang="en-US" sz="2800" spc="-40">
                <a:solidFill>
                  <a:srgbClr val="000000"/>
                </a:solidFill>
                <a:latin typeface="Tahoma" panose="22635452340000000000" pitchFamily="2"/>
              </a:rPr>
              <a:t>Determine i</a:t>
            </a:r>
            <a:r>
              <a:rPr lang="en-US" sz="2800" spc="-40" baseline="-25000">
                <a:solidFill>
                  <a:srgbClr val="000000"/>
                </a:solidFill>
                <a:latin typeface="Tahoma" panose="22635452340000000000" pitchFamily="2"/>
              </a:rPr>
              <a:t>x</a:t>
            </a:r>
            <a:r>
              <a:rPr lang="en-US" sz="2800" spc="-40">
                <a:solidFill>
                  <a:srgbClr val="000000"/>
                </a:solidFill>
                <a:latin typeface="Tahoma" panose="22635452340000000000" pitchFamily="2"/>
              </a:rPr>
              <a:t> and v</a:t>
            </a:r>
            <a:r>
              <a:rPr lang="en-US" sz="2800" spc="-40" baseline="-25000">
                <a:solidFill>
                  <a:srgbClr val="000000"/>
                </a:solidFill>
                <a:latin typeface="Tahoma" panose="22635452340000000000" pitchFamily="2"/>
              </a:rPr>
              <a:t>x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6"/>
          <p:cNvSpPr>
            <a:spLocks noGrp="1"/>
          </p:cNvSpPr>
          <p:nvPr>
            <p:ph type="body" idx="10"/>
          </p:nvPr>
        </p:nvSpPr>
        <p:spPr>
          <a:xfrm>
            <a:off x="97790" y="-52030"/>
            <a:ext cx="9012555" cy="600710"/>
          </a:xfrm>
          <a:prstGeom prst="rect">
            <a:avLst/>
          </a:prstGeom>
          <a:noFill/>
          <a:ln w="9461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5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4000" spc="-50" dirty="0" smtClean="0">
                <a:solidFill>
                  <a:srgbClr val="0066CC"/>
                </a:solidFill>
                <a:latin typeface="Verdana" panose="22635452340000000000" pitchFamily="2"/>
              </a:rPr>
              <a:t>3.3</a:t>
            </a:r>
            <a:r>
              <a:rPr lang="en-US" sz="4000" spc="-5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1670" y="476672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574132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323528" y="476672"/>
            <a:ext cx="2448272" cy="646331"/>
            <a:chOff x="323528" y="766445"/>
            <a:chExt cx="244827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323528" y="766445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In the following circuit find        and      </a:t>
              </a:r>
              <a:endParaRPr lang="en-AU" dirty="0"/>
            </a:p>
          </p:txBody>
        </p:sp>
        <p:pic>
          <p:nvPicPr>
            <p:cNvPr id="1597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1052736"/>
              <a:ext cx="219075" cy="266700"/>
            </a:xfrm>
            <a:prstGeom prst="rect">
              <a:avLst/>
            </a:prstGeom>
            <a:noFill/>
          </p:spPr>
        </p:pic>
        <p:pic>
          <p:nvPicPr>
            <p:cNvPr id="1597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584" y="1052736"/>
              <a:ext cx="333375" cy="266700"/>
            </a:xfrm>
            <a:prstGeom prst="rect">
              <a:avLst/>
            </a:prstGeom>
            <a:noFill/>
          </p:spPr>
        </p:pic>
      </p:grp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8448" y="764704"/>
            <a:ext cx="52300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428736"/>
            <a:ext cx="3571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600710"/>
          </a:xfrm>
          <a:prstGeom prst="rect">
            <a:avLst/>
          </a:prstGeom>
          <a:noFill/>
          <a:ln w="9461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50" dirty="0">
                <a:solidFill>
                  <a:srgbClr val="0066CC"/>
                </a:solidFill>
                <a:latin typeface="Verdana" panose="22635452340000000000" pitchFamily="2"/>
              </a:rPr>
              <a:t>Example: 3.4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104456" cy="16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0" name="Group 19"/>
          <p:cNvGrpSpPr/>
          <p:nvPr/>
        </p:nvGrpSpPr>
        <p:grpSpPr>
          <a:xfrm>
            <a:off x="395536" y="548680"/>
            <a:ext cx="4536504" cy="369332"/>
            <a:chOff x="395536" y="764704"/>
            <a:chExt cx="4536504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95536" y="76470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Find        and       in the following circuit</a:t>
              </a:r>
              <a:endParaRPr lang="en-AU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858044"/>
              <a:ext cx="219075" cy="2667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836712"/>
              <a:ext cx="180975" cy="266700"/>
            </a:xfrm>
            <a:prstGeom prst="rect">
              <a:avLst/>
            </a:prstGeom>
            <a:noFill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4705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212976"/>
            <a:ext cx="4642278" cy="16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661670" y="114300"/>
            <a:ext cx="8394700" cy="930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45720" marR="0" indent="0" algn="l" rtl="0">
              <a:lnSpc>
                <a:spcPct val="95999"/>
              </a:lnSpc>
              <a:spcAft>
                <a:spcPts val="1980"/>
              </a:spcAft>
              <a:tabLst>
                <a:tab pos="8390890" algn="r"/>
              </a:tabLst>
            </a:pPr>
            <a:r>
              <a:rPr lang="en-US" sz="4000" spc="-40" dirty="0">
                <a:solidFill>
                  <a:srgbClr val="0066CC"/>
                </a:solidFill>
                <a:latin typeface="Verdana" panose="22635452340000000000" pitchFamily="2"/>
              </a:rPr>
              <a:t>The Single Loop Circuit: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5"/>
            </a:solidFill>
          </a:ln>
        </p:spPr>
      </p:cxn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82" y="1219199"/>
            <a:ext cx="8536674" cy="536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61670" y="54868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9" name="Text Placeholder 136"/>
          <p:cNvSpPr>
            <a:spLocks noGrp="1"/>
          </p:cNvSpPr>
          <p:nvPr>
            <p:ph type="body" idx="10"/>
          </p:nvPr>
        </p:nvSpPr>
        <p:spPr>
          <a:xfrm>
            <a:off x="97790" y="-27384"/>
            <a:ext cx="9012555" cy="600710"/>
          </a:xfrm>
          <a:prstGeom prst="rect">
            <a:avLst/>
          </a:prstGeom>
          <a:noFill/>
          <a:ln w="9461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5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4000" spc="-50" dirty="0" smtClean="0">
                <a:solidFill>
                  <a:srgbClr val="0066CC"/>
                </a:solidFill>
                <a:latin typeface="Verdana" panose="22635452340000000000" pitchFamily="2"/>
              </a:rPr>
              <a:t>3.5</a:t>
            </a:r>
            <a:r>
              <a:rPr lang="en-US" sz="4000" spc="-5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Compute the power absorbed in each element in the following circuit: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980728"/>
            <a:ext cx="380328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888432" cy="1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1"/>
            <a:ext cx="6840760" cy="360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344805" y="115570"/>
            <a:ext cx="8740140" cy="508635"/>
          </a:xfrm>
          <a:prstGeom prst="rect">
            <a:avLst/>
          </a:prstGeom>
          <a:noFill/>
          <a:ln w="135255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  <a:tabLst>
                <a:tab pos="8515985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3.5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18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335" y="850265"/>
            <a:ext cx="6175375" cy="4441190"/>
          </a:xfrm>
          <a:prstGeom prst="rect">
            <a:avLst/>
          </a:prstGeom>
        </p:spPr>
      </p:pic>
      <p:sp>
        <p:nvSpPr>
          <p:cNvPr id="187" name="Text Placeholder 186"/>
          <p:cNvSpPr>
            <a:spLocks noGrp="1"/>
          </p:cNvSpPr>
          <p:nvPr>
            <p:ph type="body" idx="10"/>
          </p:nvPr>
        </p:nvSpPr>
        <p:spPr>
          <a:xfrm>
            <a:off x="902335" y="5538470"/>
            <a:ext cx="7086600" cy="1130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75">
                <a:solidFill>
                  <a:srgbClr val="000000"/>
                </a:solidFill>
                <a:latin typeface="Tahoma" panose="22635452340000000000" pitchFamily="2"/>
              </a:rPr>
              <a:t>Find the power absorbed by each of the five</a:t>
            </a:r>
          </a:p>
          <a:p>
            <a:pPr marL="91440" marR="0" indent="0" algn="l">
              <a:lnSpc>
                <a:spcPct val="77759"/>
              </a:lnSpc>
              <a:spcBef>
                <a:spcPts val="0"/>
              </a:spcBef>
              <a:spcAft>
                <a:spcPts val="2340"/>
              </a:spcAft>
            </a:pPr>
            <a:r>
              <a:rPr lang="en-US" sz="2800" spc="-20">
                <a:solidFill>
                  <a:srgbClr val="000000"/>
                </a:solidFill>
                <a:latin typeface="Tahoma" panose="22635452340000000000" pitchFamily="2"/>
              </a:rPr>
              <a:t>elements in the circuit.</a:t>
            </a:r>
          </a:p>
        </p:txBody>
      </p:sp>
      <p:cxnSp>
        <p:nvCxnSpPr>
          <p:cNvPr id="188" name="Straight Connector 18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 Placeholder 192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68580" indent="0" algn="l" rtl="0">
              <a:lnSpc>
                <a:spcPct val="87359"/>
              </a:lnSpc>
              <a:spcAft>
                <a:spcPts val="0"/>
              </a:spcAft>
            </a:pPr>
            <a:r>
              <a:rPr lang="en-US" sz="4000" spc="40" dirty="0">
                <a:solidFill>
                  <a:srgbClr val="0066CC"/>
                </a:solidFill>
                <a:latin typeface="Verdana" panose="22635452340000000000" pitchFamily="2"/>
              </a:rPr>
              <a:t>The Single Node-Pair Circuit</a:t>
            </a:r>
            <a:r>
              <a:rPr lang="en-US" sz="4000" spc="4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1150" b="1" spc="4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19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15" y="1216025"/>
            <a:ext cx="8811895" cy="1264920"/>
          </a:xfrm>
          <a:prstGeom prst="rect">
            <a:avLst/>
          </a:prstGeom>
        </p:spPr>
      </p:pic>
      <p:pic>
        <p:nvPicPr>
          <p:cNvPr id="197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3455" y="2627630"/>
            <a:ext cx="4794250" cy="240665"/>
          </a:xfrm>
          <a:prstGeom prst="rect">
            <a:avLst/>
          </a:prstGeom>
        </p:spPr>
      </p:pic>
      <p:pic>
        <p:nvPicPr>
          <p:cNvPr id="199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2930" y="3404870"/>
            <a:ext cx="4599940" cy="381000"/>
          </a:xfrm>
          <a:prstGeom prst="rect">
            <a:avLst/>
          </a:prstGeom>
        </p:spPr>
      </p:pic>
      <p:pic>
        <p:nvPicPr>
          <p:cNvPr id="201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0865" y="4456430"/>
            <a:ext cx="4612005" cy="280035"/>
          </a:xfrm>
          <a:prstGeom prst="rect">
            <a:avLst/>
          </a:prstGeom>
        </p:spPr>
      </p:pic>
      <p:cxnSp>
        <p:nvCxnSpPr>
          <p:cNvPr id="204" name="Straight Connector 20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5301208"/>
            <a:ext cx="2628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 Placeholder 206"/>
          <p:cNvSpPr>
            <a:spLocks noGrp="1"/>
          </p:cNvSpPr>
          <p:nvPr>
            <p:ph type="body" idx="10"/>
          </p:nvPr>
        </p:nvSpPr>
        <p:spPr>
          <a:xfrm>
            <a:off x="635" y="115570"/>
            <a:ext cx="9109710" cy="508635"/>
          </a:xfrm>
          <a:prstGeom prst="rect">
            <a:avLst/>
          </a:prstGeom>
          <a:noFill/>
          <a:ln w="147955" cmpd="sng">
            <a:noFill/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78719"/>
              </a:lnSpc>
              <a:spcAft>
                <a:spcPts val="0"/>
              </a:spcAft>
              <a:tabLst>
                <a:tab pos="9051925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Practice: 3.6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21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990" y="1581785"/>
            <a:ext cx="7903210" cy="1993265"/>
          </a:xfrm>
          <a:prstGeom prst="rect">
            <a:avLst/>
          </a:prstGeom>
        </p:spPr>
      </p:pic>
      <p:sp>
        <p:nvSpPr>
          <p:cNvPr id="212" name="Text Placeholder 211"/>
          <p:cNvSpPr>
            <a:spLocks noGrp="1"/>
          </p:cNvSpPr>
          <p:nvPr>
            <p:ph type="body" idx="10"/>
          </p:nvPr>
        </p:nvSpPr>
        <p:spPr>
          <a:xfrm>
            <a:off x="827585" y="908721"/>
            <a:ext cx="5184576" cy="5040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148840" marR="0" indent="0" algn="l" rtl="0">
              <a:lnSpc>
                <a:spcPct val="76799"/>
              </a:lnSpc>
              <a:spcAft>
                <a:spcPts val="13500"/>
              </a:spcAft>
            </a:pPr>
            <a:r>
              <a:rPr lang="en-US" sz="2800" spc="0" dirty="0">
                <a:solidFill>
                  <a:srgbClr val="000000"/>
                </a:solidFill>
                <a:latin typeface="Tahoma" panose="22635452340000000000" pitchFamily="2"/>
              </a:rPr>
              <a:t>Determine </a:t>
            </a:r>
            <a:r>
              <a:rPr lang="en-US" sz="2800" i="1" spc="0" dirty="0">
                <a:solidFill>
                  <a:srgbClr val="000000"/>
                </a:solidFill>
                <a:latin typeface="Tahoma" panose="22635452340000000000" pitchFamily="2"/>
              </a:rPr>
              <a:t>v</a:t>
            </a:r>
          </a:p>
        </p:txBody>
      </p:sp>
      <p:cxnSp>
        <p:nvCxnSpPr>
          <p:cNvPr id="213" name="Straight Connector 21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Placeholder 21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23350" cy="508635"/>
          </a:xfrm>
          <a:prstGeom prst="rect">
            <a:avLst/>
          </a:prstGeom>
          <a:noFill/>
          <a:ln w="15938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3.7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22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1289050"/>
            <a:ext cx="8131810" cy="2204085"/>
          </a:xfrm>
          <a:prstGeom prst="rect">
            <a:avLst/>
          </a:prstGeom>
        </p:spPr>
      </p:pic>
      <p:sp>
        <p:nvSpPr>
          <p:cNvPr id="221" name="Text Placeholder 220"/>
          <p:cNvSpPr>
            <a:spLocks noGrp="1"/>
          </p:cNvSpPr>
          <p:nvPr>
            <p:ph type="body" idx="10"/>
          </p:nvPr>
        </p:nvSpPr>
        <p:spPr>
          <a:xfrm>
            <a:off x="108585" y="4471670"/>
            <a:ext cx="9012555" cy="2197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8686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Tahoma" panose="22635452340000000000" pitchFamily="2"/>
              </a:rPr>
              <a:t>For the single-node-pair circuit of the figure,</a:t>
            </a:r>
          </a:p>
          <a:p>
            <a:pPr marL="868680" marR="0" indent="0" algn="l">
              <a:lnSpc>
                <a:spcPct val="95999"/>
              </a:lnSpc>
              <a:spcBef>
                <a:spcPts val="0"/>
              </a:spcBef>
              <a:spcAft>
                <a:spcPts val="1008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find i</a:t>
            </a:r>
            <a:r>
              <a:rPr lang="en-US" sz="2800" spc="0" baseline="-25000">
                <a:solidFill>
                  <a:srgbClr val="000000"/>
                </a:solidFill>
                <a:latin typeface="Tahoma" panose="22635452340000000000" pitchFamily="2"/>
              </a:rPr>
              <a:t>A</a:t>
            </a: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 , i</a:t>
            </a:r>
            <a:r>
              <a:rPr lang="en-US" sz="2800" spc="0" baseline="-25000">
                <a:solidFill>
                  <a:srgbClr val="000000"/>
                </a:solidFill>
                <a:latin typeface="Tahoma" panose="22635452340000000000" pitchFamily="2"/>
              </a:rPr>
              <a:t>B</a:t>
            </a: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 and i</a:t>
            </a:r>
            <a:r>
              <a:rPr lang="en-US" sz="1850" spc="0">
                <a:solidFill>
                  <a:srgbClr val="000000"/>
                </a:solidFill>
                <a:latin typeface="Tahoma" panose="22635452340000000000" pitchFamily="2"/>
              </a:rPr>
              <a:t>C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Placeholder 22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17081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Example: 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30" name="Straight Connector 22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20" y="747713"/>
            <a:ext cx="8107155" cy="57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40080" y="114300"/>
            <a:ext cx="84582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0"/>
              </a:spcAft>
              <a:tabLst>
                <a:tab pos="8369935" algn="r"/>
              </a:tabLst>
            </a:pPr>
            <a:r>
              <a:rPr lang="en-US" sz="3550" spc="-60" dirty="0">
                <a:solidFill>
                  <a:srgbClr val="0066CC"/>
                </a:solidFill>
                <a:latin typeface="Verdana" panose="22635452340000000000" pitchFamily="2"/>
              </a:rPr>
              <a:t>Objectives 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40080" y="681990"/>
            <a:ext cx="8252400" cy="51952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640080" rIns="0" bIns="0" anchor="t"/>
          <a:lstStyle/>
          <a:p>
            <a:pPr marL="0" marR="0" indent="228600" algn="l" rtl="0">
              <a:lnSpc>
                <a:spcPct val="9599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Definition of nodes, paths, loops, and branches</a:t>
            </a:r>
          </a:p>
          <a:p>
            <a:pPr marL="0" marR="0" indent="228600" algn="l" rtl="0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100" dirty="0">
                <a:solidFill>
                  <a:srgbClr val="000000"/>
                </a:solidFill>
                <a:latin typeface="Arial" panose="22635452340000000000" pitchFamily="2"/>
              </a:rPr>
              <a:t>Kirchhoff’s current law (KCL)</a:t>
            </a:r>
          </a:p>
          <a:p>
            <a:pPr marL="0" marR="0" indent="228600" algn="l" rtl="0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100" dirty="0">
                <a:solidFill>
                  <a:srgbClr val="000000"/>
                </a:solidFill>
                <a:latin typeface="Arial" panose="22635452340000000000" pitchFamily="2"/>
              </a:rPr>
              <a:t>Kirchhoff’s voltage law (KVL)</a:t>
            </a:r>
          </a:p>
          <a:p>
            <a:pPr marL="0" marR="0" indent="182880" algn="l" rtl="0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40" dirty="0">
                <a:solidFill>
                  <a:srgbClr val="000000"/>
                </a:solidFill>
                <a:latin typeface="Arial" panose="22635452340000000000" pitchFamily="2"/>
              </a:rPr>
              <a:t>Analyzing simple series and parallel circuits</a:t>
            </a:r>
          </a:p>
          <a:p>
            <a:pPr marL="0" marR="0" indent="228600" algn="l" rtl="0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0" dirty="0">
                <a:solidFill>
                  <a:srgbClr val="000000"/>
                </a:solidFill>
                <a:latin typeface="Arial" panose="22635452340000000000" pitchFamily="2"/>
              </a:rPr>
              <a:t>Simplify series and parallel connected sources</a:t>
            </a:r>
          </a:p>
          <a:p>
            <a:pPr marL="0" marR="0" indent="228600" algn="l" rtl="0">
              <a:lnSpc>
                <a:spcPct val="95999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Reducing series and parallel </a:t>
            </a:r>
            <a:r>
              <a:rPr lang="en-US" sz="2800" spc="-30" dirty="0" smtClean="0">
                <a:solidFill>
                  <a:srgbClr val="000000"/>
                </a:solidFill>
                <a:latin typeface="Arial" panose="22635452340000000000" pitchFamily="2"/>
              </a:rPr>
              <a:t>resistor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combinations</a:t>
            </a:r>
            <a:endParaRPr lang="en-US" sz="2800" spc="0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0" marR="0" indent="182880" algn="l" rtl="0">
              <a:lnSpc>
                <a:spcPct val="95999"/>
              </a:lnSpc>
              <a:spcBef>
                <a:spcPts val="1080"/>
              </a:spcBef>
              <a:spcAft>
                <a:spcPts val="10620"/>
              </a:spcAft>
              <a:buFont typeface="Symbol"/>
              <a:buChar char="·"/>
            </a:pPr>
            <a:r>
              <a:rPr lang="en-US" sz="2800" spc="-40" dirty="0">
                <a:solidFill>
                  <a:srgbClr val="000000"/>
                </a:solidFill>
                <a:latin typeface="Arial" panose="22635452340000000000" pitchFamily="2"/>
              </a:rPr>
              <a:t>Voltage and current division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40080" y="701040"/>
            <a:ext cx="782510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536575" y="11430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87359"/>
              </a:lnSpc>
              <a:spcAft>
                <a:spcPts val="0"/>
              </a:spcAft>
              <a:tabLst>
                <a:tab pos="8515985" algn="r"/>
              </a:tabLst>
            </a:pP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23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70" y="1005840"/>
            <a:ext cx="2956560" cy="372110"/>
          </a:xfrm>
          <a:prstGeom prst="rect">
            <a:avLst/>
          </a:prstGeom>
        </p:spPr>
      </p:pic>
      <p:pic>
        <p:nvPicPr>
          <p:cNvPr id="237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90" y="1993265"/>
            <a:ext cx="9012555" cy="4855845"/>
          </a:xfrm>
          <a:prstGeom prst="rect">
            <a:avLst/>
          </a:prstGeom>
        </p:spPr>
      </p:pic>
      <p:cxnSp>
        <p:nvCxnSpPr>
          <p:cNvPr id="240" name="Straight Connector 23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 Placeholder 245"/>
          <p:cNvSpPr>
            <a:spLocks noGrp="1"/>
          </p:cNvSpPr>
          <p:nvPr>
            <p:ph type="body" idx="10"/>
          </p:nvPr>
        </p:nvSpPr>
        <p:spPr>
          <a:xfrm>
            <a:off x="598170" y="341030"/>
            <a:ext cx="8521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228600" marR="0" indent="0" algn="l" rtl="0">
              <a:lnSpc>
                <a:spcPts val="2200"/>
              </a:lnSpc>
              <a:spcAft>
                <a:spcPts val="720"/>
              </a:spcAft>
            </a:pPr>
            <a:r>
              <a:rPr lang="en-US" sz="4000" spc="0" dirty="0">
                <a:solidFill>
                  <a:srgbClr val="0066CC"/>
                </a:solidFill>
                <a:latin typeface="Verdana" panose="22635452340000000000" pitchFamily="2"/>
              </a:rPr>
              <a:t>Series and Parallel Connected</a:t>
            </a:r>
            <a:r>
              <a:rPr lang="en-US" sz="4000" spc="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4000" spc="0" dirty="0">
              <a:solidFill>
                <a:srgbClr val="0066CC"/>
              </a:solidFill>
              <a:latin typeface="Verdana" panose="22635452340000000000" pitchFamily="2"/>
            </a:endParaRPr>
          </a:p>
        </p:txBody>
      </p:sp>
      <p:sp>
        <p:nvSpPr>
          <p:cNvPr id="247" name="Text Placeholder 246"/>
          <p:cNvSpPr>
            <a:spLocks noGrp="1"/>
          </p:cNvSpPr>
          <p:nvPr>
            <p:ph type="body" idx="10"/>
          </p:nvPr>
        </p:nvSpPr>
        <p:spPr>
          <a:xfrm>
            <a:off x="598170" y="681990"/>
            <a:ext cx="8521700" cy="1216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80060" rIns="0" bIns="0" anchor="t"/>
          <a:lstStyle/>
          <a:p>
            <a:pPr marL="91440" marR="0" indent="0" algn="l" rtl="0">
              <a:lnSpc>
                <a:spcPct val="95999"/>
              </a:lnSpc>
              <a:spcAft>
                <a:spcPts val="2160"/>
              </a:spcAft>
            </a:pPr>
            <a:r>
              <a:rPr lang="en-US" sz="2800" spc="0">
                <a:solidFill>
                  <a:srgbClr val="050505"/>
                </a:solidFill>
                <a:latin typeface="Arial" panose="22635452340000000000" pitchFamily="2"/>
              </a:rPr>
              <a:t>Independent Sources:</a:t>
            </a:r>
          </a:p>
        </p:txBody>
      </p:sp>
      <p:pic>
        <p:nvPicPr>
          <p:cNvPr id="24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785" y="1898650"/>
            <a:ext cx="8339455" cy="2825750"/>
          </a:xfrm>
          <a:prstGeom prst="rect">
            <a:avLst/>
          </a:prstGeom>
        </p:spPr>
      </p:pic>
      <p:sp>
        <p:nvSpPr>
          <p:cNvPr id="250" name="Text Placeholder 249"/>
          <p:cNvSpPr>
            <a:spLocks noGrp="1"/>
          </p:cNvSpPr>
          <p:nvPr>
            <p:ph type="body" idx="10"/>
          </p:nvPr>
        </p:nvSpPr>
        <p:spPr>
          <a:xfrm>
            <a:off x="299085" y="5340985"/>
            <a:ext cx="8820785" cy="132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85800" marR="0" indent="0" algn="l" rtl="0">
              <a:lnSpc>
                <a:spcPct val="95999"/>
              </a:lnSpc>
              <a:spcAft>
                <a:spcPts val="0"/>
              </a:spcAft>
            </a:pPr>
            <a:r>
              <a:rPr lang="en-US" sz="2000" spc="0">
                <a:solidFill>
                  <a:srgbClr val="050505"/>
                </a:solidFill>
                <a:latin typeface="Arial" panose="22635452340000000000" pitchFamily="2"/>
              </a:rPr>
              <a:t>(a) Series connected voltage sources can be replaced by a</a:t>
            </a:r>
          </a:p>
          <a:p>
            <a:pPr marL="685800" marR="0" indent="0" algn="l" rtl="0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50505"/>
                </a:solidFill>
                <a:latin typeface="Arial" panose="22635452340000000000" pitchFamily="2"/>
              </a:rPr>
              <a:t>single source. (b) Parallel current sources can be replaced by a</a:t>
            </a:r>
          </a:p>
          <a:p>
            <a:pPr marL="685800" marR="0" indent="0" algn="l" rtl="0">
              <a:lnSpc>
                <a:spcPct val="95999"/>
              </a:lnSpc>
              <a:spcBef>
                <a:spcPts val="0"/>
              </a:spcBef>
              <a:spcAft>
                <a:spcPts val="3060"/>
              </a:spcAft>
            </a:pPr>
            <a:r>
              <a:rPr lang="en-US" sz="2000" spc="0">
                <a:solidFill>
                  <a:srgbClr val="050505"/>
                </a:solidFill>
                <a:latin typeface="Arial" panose="22635452340000000000" pitchFamily="2"/>
              </a:rPr>
              <a:t>single source.</a:t>
            </a:r>
          </a:p>
        </p:txBody>
      </p:sp>
      <p:cxnSp>
        <p:nvCxnSpPr>
          <p:cNvPr id="251" name="Straight Connector 25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7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253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8605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259" name="Text Placeholder 258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1308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1600200" marR="2103120" indent="0" algn="l">
              <a:lnSpc>
                <a:spcPct val="95999"/>
              </a:lnSpc>
              <a:spcAft>
                <a:spcPts val="720"/>
              </a:spcAft>
            </a:pPr>
            <a:r>
              <a:rPr lang="en-US" sz="1800" b="1" spc="-65">
                <a:solidFill>
                  <a:srgbClr val="050505"/>
                </a:solidFill>
                <a:latin typeface="Arial" panose="22635452340000000000" pitchFamily="2"/>
              </a:rPr>
              <a:t>Examples of circuits with multiple sources, </a:t>
            </a:r>
            <a:r>
              <a:rPr lang="en-US" sz="1800" b="1" spc="-10">
                <a:solidFill>
                  <a:srgbClr val="050505"/>
                </a:solidFill>
                <a:latin typeface="Arial" panose="22635452340000000000" pitchFamily="2"/>
              </a:rPr>
              <a:t>some of which are </a:t>
            </a:r>
            <a:r>
              <a:rPr lang="en-US" sz="300" b="1" spc="-10">
                <a:solidFill>
                  <a:srgbClr val="050505"/>
                </a:solidFill>
                <a:latin typeface="Times New Roman" panose="22635452340000000000" pitchFamily="1"/>
              </a:rPr>
              <a:t>“</a:t>
            </a:r>
            <a:r>
              <a:rPr lang="en-US" sz="1800" b="1" spc="-10">
                <a:solidFill>
                  <a:srgbClr val="050505"/>
                </a:solidFill>
                <a:latin typeface="Arial" panose="22635452340000000000" pitchFamily="2"/>
              </a:rPr>
              <a:t>illegal</a:t>
            </a:r>
            <a:r>
              <a:rPr lang="en-US" sz="300" b="1" spc="-10">
                <a:solidFill>
                  <a:srgbClr val="050505"/>
                </a:solidFill>
                <a:latin typeface="Times New Roman" panose="22635452340000000000" pitchFamily="1"/>
              </a:rPr>
              <a:t>”</a:t>
            </a:r>
            <a:r>
              <a:rPr lang="en-US" sz="1800" b="1" spc="-10">
                <a:solidFill>
                  <a:srgbClr val="050505"/>
                </a:solidFill>
                <a:latin typeface="Arial" panose="22635452340000000000" pitchFamily="2"/>
              </a:rPr>
              <a:t> as they violate </a:t>
            </a:r>
            <a:r>
              <a:rPr lang="en-US" sz="1800" b="1" spc="0">
                <a:solidFill>
                  <a:srgbClr val="050505"/>
                </a:solidFill>
                <a:latin typeface="Arial" panose="22635452340000000000" pitchFamily="2"/>
              </a:rPr>
              <a:t>Kirchhoff</a:t>
            </a:r>
            <a:r>
              <a:rPr lang="en-US" sz="300" b="1" spc="0">
                <a:solidFill>
                  <a:srgbClr val="050505"/>
                </a:solidFill>
                <a:latin typeface="Times New Roman" panose="22635452340000000000" pitchFamily="1"/>
              </a:rPr>
              <a:t>’</a:t>
            </a:r>
            <a:r>
              <a:rPr lang="en-US" sz="1800" b="1" spc="0">
                <a:solidFill>
                  <a:srgbClr val="050505"/>
                </a:solidFill>
                <a:latin typeface="Arial" panose="22635452340000000000" pitchFamily="2"/>
              </a:rPr>
              <a:t>s laws.</a:t>
            </a:r>
          </a:p>
        </p:txBody>
      </p:sp>
      <p:pic>
        <p:nvPicPr>
          <p:cNvPr id="26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8950" y="1990090"/>
            <a:ext cx="5483225" cy="4642485"/>
          </a:xfrm>
          <a:prstGeom prst="rect">
            <a:avLst/>
          </a:prstGeom>
        </p:spPr>
      </p:pic>
      <p:cxnSp>
        <p:nvCxnSpPr>
          <p:cNvPr id="262" name="Straight Connector 26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17081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Example: 3.8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1" name="TextBox 10"/>
          <p:cNvSpPr txBox="1"/>
          <p:nvPr/>
        </p:nvSpPr>
        <p:spPr>
          <a:xfrm>
            <a:off x="179512" y="83671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Arial" pitchFamily="34" charset="0"/>
                <a:cs typeface="Arial" pitchFamily="34" charset="0"/>
              </a:rPr>
              <a:t>Determine the current </a:t>
            </a:r>
            <a:r>
              <a:rPr lang="en-AU" sz="20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in the following circuit by first combining the sources into a single equivalent voltage source.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9051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1838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1771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06440"/>
            <a:ext cx="7272808" cy="27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250" y="1435735"/>
            <a:ext cx="8004175" cy="2221865"/>
          </a:xfrm>
          <a:prstGeom prst="rect">
            <a:avLst/>
          </a:prstGeom>
        </p:spPr>
      </p:pic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408305" y="4471670"/>
            <a:ext cx="8394700" cy="2197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6400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60">
                <a:solidFill>
                  <a:srgbClr val="000000"/>
                </a:solidFill>
                <a:latin typeface="Tahoma" panose="22635452340000000000" pitchFamily="2"/>
              </a:rPr>
              <a:t>Determine v in the circuit of the figure by first</a:t>
            </a:r>
          </a:p>
          <a:p>
            <a:pPr marL="640080" marR="0" indent="0" algn="l">
              <a:lnSpc>
                <a:spcPct val="95999"/>
              </a:lnSpc>
              <a:spcBef>
                <a:spcPts val="0"/>
              </a:spcBef>
              <a:spcAft>
                <a:spcPts val="10080"/>
              </a:spcAft>
            </a:pPr>
            <a:r>
              <a:rPr lang="en-US" sz="2800" spc="-30">
                <a:solidFill>
                  <a:srgbClr val="000000"/>
                </a:solidFill>
                <a:latin typeface="Tahoma" panose="22635452340000000000" pitchFamily="2"/>
              </a:rPr>
              <a:t>combing the three current sources.</a:t>
            </a:r>
          </a:p>
        </p:txBody>
      </p:sp>
      <p:cxnSp>
        <p:nvCxnSpPr>
          <p:cNvPr id="271" name="Straight Connector 27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265" name="Text Placeholder 26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18605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</a:t>
            </a:r>
            <a:r>
              <a:rPr lang="en-US" sz="4000" spc="-7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749300" y="332656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 dirty="0">
                <a:solidFill>
                  <a:srgbClr val="0066CC"/>
                </a:solidFill>
                <a:latin typeface="Verdana" panose="22635452340000000000" pitchFamily="2"/>
              </a:rPr>
              <a:t>Resistors in Series and Parallel</a:t>
            </a:r>
            <a:r>
              <a:rPr lang="en-US" sz="4000" spc="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4000" spc="0" dirty="0">
              <a:solidFill>
                <a:srgbClr val="0066CC"/>
              </a:solidFill>
              <a:latin typeface="Verdana" panose="22635452340000000000" pitchFamily="2"/>
            </a:endParaRPr>
          </a:p>
        </p:txBody>
      </p:sp>
      <p:pic>
        <p:nvPicPr>
          <p:cNvPr id="28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20" y="777240"/>
            <a:ext cx="5364480" cy="1801495"/>
          </a:xfrm>
          <a:prstGeom prst="rect">
            <a:avLst/>
          </a:prstGeom>
        </p:spPr>
      </p:pic>
      <p:sp>
        <p:nvSpPr>
          <p:cNvPr id="281" name="Text Placeholder 280"/>
          <p:cNvSpPr>
            <a:spLocks noGrp="1"/>
          </p:cNvSpPr>
          <p:nvPr>
            <p:ph type="body" idx="10"/>
          </p:nvPr>
        </p:nvSpPr>
        <p:spPr>
          <a:xfrm>
            <a:off x="661670" y="2666365"/>
            <a:ext cx="8394700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37160" marR="0" indent="0" algn="l">
              <a:lnSpc>
                <a:spcPct val="95999"/>
              </a:lnSpc>
              <a:spcAft>
                <a:spcPts val="360"/>
              </a:spcAft>
            </a:pPr>
            <a:r>
              <a:rPr lang="en-US" sz="1800" b="1" spc="-35">
                <a:solidFill>
                  <a:srgbClr val="000000"/>
                </a:solidFill>
                <a:latin typeface="Arial" panose="22635452340000000000" pitchFamily="2"/>
              </a:rPr>
              <a:t>(a) Series combination of </a:t>
            </a:r>
            <a:r>
              <a:rPr lang="en-US" sz="1800" b="1" i="1" spc="-35">
                <a:solidFill>
                  <a:srgbClr val="000000"/>
                </a:solidFill>
                <a:latin typeface="Arial" panose="22635452340000000000" pitchFamily="2"/>
              </a:rPr>
              <a:t>N</a:t>
            </a:r>
            <a:r>
              <a:rPr lang="en-US" sz="1800" b="1" spc="-35">
                <a:solidFill>
                  <a:srgbClr val="000000"/>
                </a:solidFill>
                <a:latin typeface="Arial" panose="22635452340000000000" pitchFamily="2"/>
              </a:rPr>
              <a:t> resistors. (b) Electrically equivalent circuit.</a:t>
            </a:r>
          </a:p>
        </p:txBody>
      </p:sp>
      <p:pic>
        <p:nvPicPr>
          <p:cNvPr id="283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1935" y="2995930"/>
            <a:ext cx="1657985" cy="262255"/>
          </a:xfrm>
          <a:prstGeom prst="rect">
            <a:avLst/>
          </a:prstGeom>
        </p:spPr>
      </p:pic>
      <p:pic>
        <p:nvPicPr>
          <p:cNvPr id="285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4430" y="3343910"/>
            <a:ext cx="2237105" cy="261620"/>
          </a:xfrm>
          <a:prstGeom prst="rect">
            <a:avLst/>
          </a:prstGeom>
        </p:spPr>
      </p:pic>
      <p:pic>
        <p:nvPicPr>
          <p:cNvPr id="287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1935" y="3770630"/>
            <a:ext cx="5760720" cy="1959610"/>
          </a:xfrm>
          <a:prstGeom prst="rect">
            <a:avLst/>
          </a:prstGeom>
        </p:spPr>
      </p:pic>
      <p:pic>
        <p:nvPicPr>
          <p:cNvPr id="289" name="Image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91840" y="5806440"/>
            <a:ext cx="2865120" cy="597535"/>
          </a:xfrm>
          <a:prstGeom prst="rect">
            <a:avLst/>
          </a:prstGeom>
        </p:spPr>
      </p:pic>
      <p:cxnSp>
        <p:nvCxnSpPr>
          <p:cNvPr id="290" name="Straight Connector 28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0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661670" y="341030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 dirty="0">
                <a:solidFill>
                  <a:srgbClr val="0066CC"/>
                </a:solidFill>
                <a:latin typeface="Verdana" panose="22635452340000000000" pitchFamily="2"/>
              </a:rPr>
              <a:t>Resistors in Series and Parallel</a:t>
            </a:r>
            <a:r>
              <a:rPr lang="en-US" sz="4000" spc="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4000" spc="0" dirty="0">
              <a:solidFill>
                <a:srgbClr val="0066CC"/>
              </a:solidFill>
              <a:latin typeface="Verdana" panose="22635452340000000000" pitchFamily="2"/>
            </a:endParaRPr>
          </a:p>
        </p:txBody>
      </p:sp>
      <p:pic>
        <p:nvPicPr>
          <p:cNvPr id="29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303395" cy="5205730"/>
          </a:xfrm>
          <a:prstGeom prst="rect">
            <a:avLst/>
          </a:prstGeom>
        </p:spPr>
      </p:pic>
      <p:pic>
        <p:nvPicPr>
          <p:cNvPr id="301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752" y="6381328"/>
            <a:ext cx="222885" cy="179705"/>
          </a:xfrm>
          <a:prstGeom prst="rect">
            <a:avLst/>
          </a:prstGeom>
        </p:spPr>
      </p:pic>
      <p:cxnSp>
        <p:nvCxnSpPr>
          <p:cNvPr id="302" name="Straight Connector 30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0668" y="1988840"/>
            <a:ext cx="4843332" cy="13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 Placeholder 30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20066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4770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Practice: 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30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415" y="1143000"/>
            <a:ext cx="7753985" cy="3599815"/>
          </a:xfrm>
          <a:prstGeom prst="rect">
            <a:avLst/>
          </a:prstGeom>
        </p:spPr>
      </p:pic>
      <p:sp>
        <p:nvSpPr>
          <p:cNvPr id="310" name="Text Placeholder 309"/>
          <p:cNvSpPr>
            <a:spLocks noGrp="1"/>
          </p:cNvSpPr>
          <p:nvPr>
            <p:ph type="body" idx="10"/>
          </p:nvPr>
        </p:nvSpPr>
        <p:spPr>
          <a:xfrm>
            <a:off x="460375" y="5315585"/>
            <a:ext cx="8394700" cy="1353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783080" marR="0" indent="0" algn="l">
              <a:lnSpc>
                <a:spcPct val="77759"/>
              </a:lnSpc>
              <a:spcAft>
                <a:spcPts val="7560"/>
              </a:spcAft>
            </a:pPr>
            <a:r>
              <a:rPr lang="en-US" sz="2800" spc="-10">
                <a:solidFill>
                  <a:srgbClr val="000000"/>
                </a:solidFill>
                <a:latin typeface="Tahoma" panose="22635452340000000000" pitchFamily="2"/>
              </a:rPr>
              <a:t>Determine i in the circuit</a:t>
            </a:r>
          </a:p>
        </p:txBody>
      </p:sp>
      <p:cxnSp>
        <p:nvCxnSpPr>
          <p:cNvPr id="311" name="Straight Connector 310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877272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Placeholder 315"/>
          <p:cNvSpPr>
            <a:spLocks noGrp="1"/>
          </p:cNvSpPr>
          <p:nvPr>
            <p:ph type="body" idx="10"/>
          </p:nvPr>
        </p:nvSpPr>
        <p:spPr>
          <a:xfrm>
            <a:off x="661670" y="413038"/>
            <a:ext cx="83947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720"/>
              </a:spcAft>
            </a:pPr>
            <a:r>
              <a:rPr lang="en-US" sz="4000" spc="0" dirty="0">
                <a:solidFill>
                  <a:srgbClr val="0066CC"/>
                </a:solidFill>
                <a:latin typeface="Verdana" panose="22635452340000000000" pitchFamily="2"/>
              </a:rPr>
              <a:t>Resistors in Series and </a:t>
            </a:r>
            <a:r>
              <a:rPr lang="en-US" sz="4000" spc="0" dirty="0" smtClean="0">
                <a:solidFill>
                  <a:srgbClr val="0066CC"/>
                </a:solidFill>
                <a:latin typeface="Verdana" panose="22635452340000000000" pitchFamily="2"/>
              </a:rPr>
              <a:t>Parallel: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317" name="Text Placeholder 316"/>
          <p:cNvSpPr>
            <a:spLocks noGrp="1"/>
          </p:cNvSpPr>
          <p:nvPr>
            <p:ph type="body" idx="10"/>
          </p:nvPr>
        </p:nvSpPr>
        <p:spPr>
          <a:xfrm>
            <a:off x="661670" y="681990"/>
            <a:ext cx="8394700" cy="698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65760" rIns="0" bIns="0" anchor="t"/>
          <a:lstStyle/>
          <a:p>
            <a:pPr marL="3566160" marR="0" indent="0" algn="l">
              <a:lnSpc>
                <a:spcPct val="95999"/>
              </a:lnSpc>
              <a:spcAft>
                <a:spcPts val="540"/>
              </a:spcAft>
            </a:pPr>
            <a:r>
              <a:rPr lang="en-US" sz="1800" b="1" spc="-50" dirty="0">
                <a:solidFill>
                  <a:srgbClr val="000000"/>
                </a:solidFill>
                <a:latin typeface="Arial" panose="22635452340000000000" pitchFamily="2"/>
              </a:rPr>
              <a:t>Beginning with a simple KCL equation,</a:t>
            </a:r>
          </a:p>
        </p:txBody>
      </p:sp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661670" y="1380490"/>
          <a:ext cx="8394700" cy="1487805"/>
        </p:xfrm>
        <a:graphic>
          <a:graphicData uri="http://schemas.openxmlformats.org/drawingml/2006/table">
            <a:tbl>
              <a:tblPr/>
              <a:tblGrid>
                <a:gridCol w="2874010"/>
                <a:gridCol w="1075690"/>
                <a:gridCol w="4445000"/>
              </a:tblGrid>
              <a:tr h="126365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70180" indent="0" algn="r">
                        <a:lnSpc>
                          <a:spcPct val="95999"/>
                        </a:lnSpc>
                        <a:spcBef>
                          <a:spcPts val="684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or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2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65" y="1380490"/>
            <a:ext cx="2761615" cy="1207135"/>
          </a:xfrm>
          <a:prstGeom prst="rect">
            <a:avLst/>
          </a:prstGeom>
        </p:spPr>
      </p:pic>
      <p:pic>
        <p:nvPicPr>
          <p:cNvPr id="322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1370" y="1517650"/>
            <a:ext cx="3545205" cy="1350645"/>
          </a:xfrm>
          <a:prstGeom prst="rect">
            <a:avLst/>
          </a:prstGeom>
        </p:spPr>
      </p:pic>
      <p:pic>
        <p:nvPicPr>
          <p:cNvPr id="323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2160" y="2700655"/>
            <a:ext cx="219710" cy="167640"/>
          </a:xfrm>
          <a:prstGeom prst="rect">
            <a:avLst/>
          </a:prstGeom>
        </p:spPr>
      </p:pic>
      <p:graphicFrame>
        <p:nvGraphicFramePr>
          <p:cNvPr id="326" name="table 326"/>
          <p:cNvGraphicFramePr>
            <a:graphicFrameLocks noGrp="1"/>
          </p:cNvGraphicFramePr>
          <p:nvPr/>
        </p:nvGraphicFramePr>
        <p:xfrm>
          <a:off x="4179570" y="2868295"/>
          <a:ext cx="4876800" cy="790575"/>
        </p:xfrm>
        <a:graphic>
          <a:graphicData uri="http://schemas.openxmlformats.org/drawingml/2006/table">
            <a:tbl>
              <a:tblPr/>
              <a:tblGrid>
                <a:gridCol w="727710"/>
                <a:gridCol w="4149090"/>
              </a:tblGrid>
              <a:tr h="790575">
                <a:tc>
                  <a:txBody>
                    <a:bodyPr/>
                    <a:lstStyle/>
                    <a:p>
                      <a:pPr marL="0" marR="125095" indent="0" algn="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8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Thus,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27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7280" y="2868295"/>
            <a:ext cx="2953385" cy="789305"/>
          </a:xfrm>
          <a:prstGeom prst="rect">
            <a:avLst/>
          </a:prstGeom>
        </p:spPr>
      </p:pic>
      <p:sp>
        <p:nvSpPr>
          <p:cNvPr id="328" name="Text Placeholder 327"/>
          <p:cNvSpPr>
            <a:spLocks noGrp="1"/>
          </p:cNvSpPr>
          <p:nvPr>
            <p:ph type="body" idx="10"/>
          </p:nvPr>
        </p:nvSpPr>
        <p:spPr>
          <a:xfrm>
            <a:off x="4179570" y="4047490"/>
            <a:ext cx="4876800" cy="261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>
                <a:solidFill>
                  <a:srgbClr val="000000"/>
                </a:solidFill>
                <a:latin typeface="Arial" panose="22635452340000000000" pitchFamily="2"/>
              </a:rPr>
              <a:t>A special case worth remembering is</a:t>
            </a:r>
          </a:p>
        </p:txBody>
      </p:sp>
      <p:pic>
        <p:nvPicPr>
          <p:cNvPr id="330" name="Image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4145" y="3087370"/>
            <a:ext cx="1493520" cy="1143000"/>
          </a:xfrm>
          <a:prstGeom prst="rect">
            <a:avLst/>
          </a:prstGeom>
        </p:spPr>
      </p:pic>
      <p:graphicFrame>
        <p:nvGraphicFramePr>
          <p:cNvPr id="333" name="table 333"/>
          <p:cNvGraphicFramePr>
            <a:graphicFrameLocks noGrp="1"/>
          </p:cNvGraphicFramePr>
          <p:nvPr/>
        </p:nvGraphicFramePr>
        <p:xfrm>
          <a:off x="557530" y="4309110"/>
          <a:ext cx="8498840" cy="2113280"/>
        </p:xfrm>
        <a:graphic>
          <a:graphicData uri="http://schemas.openxmlformats.org/drawingml/2006/table">
            <a:tbl>
              <a:tblPr/>
              <a:tblGrid>
                <a:gridCol w="3858895"/>
                <a:gridCol w="4639945"/>
              </a:tblGrid>
              <a:tr h="21399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899285">
                <a:tc>
                  <a:txBody>
                    <a:bodyPr/>
                    <a:lstStyle/>
                    <a:p>
                      <a:pPr marL="0" marR="597535" indent="0" algn="r">
                        <a:lnSpc>
                          <a:spcPct val="95999"/>
                        </a:lnSpc>
                        <a:spcBef>
                          <a:spcPts val="306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6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(a) A circuit with </a:t>
                      </a:r>
                      <a:r>
                        <a:rPr lang="en-US" sz="1800" b="1" i="1" spc="-6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N</a:t>
                      </a:r>
                      <a:r>
                        <a:rPr lang="en-US" sz="1800" b="1" spc="-65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 resistors in</a:t>
                      </a:r>
                    </a:p>
                    <a:p>
                      <a:pPr marL="0" marR="597535" indent="0" algn="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6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parallel. (b) Equivalent circuit.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34" name="Image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23745" y="4346575"/>
            <a:ext cx="219710" cy="176530"/>
          </a:xfrm>
          <a:prstGeom prst="rect">
            <a:avLst/>
          </a:prstGeom>
        </p:spPr>
      </p:pic>
      <p:pic>
        <p:nvPicPr>
          <p:cNvPr id="335" name="Image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10785" y="4324985"/>
            <a:ext cx="2746375" cy="2097405"/>
          </a:xfrm>
          <a:prstGeom prst="rect">
            <a:avLst/>
          </a:prstGeom>
        </p:spPr>
      </p:pic>
      <p:cxnSp>
        <p:nvCxnSpPr>
          <p:cNvPr id="336" name="Straight Connector 33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 Placeholder 338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21590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Practice</a:t>
            </a:r>
            <a:r>
              <a:rPr lang="en-US" sz="4000" spc="-6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34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435735"/>
            <a:ext cx="8009890" cy="2237105"/>
          </a:xfrm>
          <a:prstGeom prst="rect">
            <a:avLst/>
          </a:prstGeom>
        </p:spPr>
      </p:pic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340995" y="4395470"/>
            <a:ext cx="8394700" cy="2273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Determine v in the circuit by first combing the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40">
                <a:solidFill>
                  <a:srgbClr val="000000"/>
                </a:solidFill>
                <a:latin typeface="Tahoma" panose="22635452340000000000" pitchFamily="2"/>
              </a:rPr>
              <a:t>three current sources, and then the two 10 </a:t>
            </a:r>
            <a:r>
              <a:rPr lang="en-US" sz="300" spc="40">
                <a:solidFill>
                  <a:srgbClr val="000000"/>
                </a:solidFill>
                <a:latin typeface="AmdtSymbols" panose="22635452340000000000" pitchFamily="2"/>
              </a:rPr>
              <a:t>c</a:t>
            </a:r>
          </a:p>
          <a:p>
            <a:pPr marL="594360" marR="0" indent="0" algn="l">
              <a:lnSpc>
                <a:spcPct val="75839"/>
              </a:lnSpc>
              <a:spcBef>
                <a:spcPts val="0"/>
              </a:spcBef>
              <a:spcAft>
                <a:spcPts val="810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resistors.</a:t>
            </a:r>
          </a:p>
        </p:txBody>
      </p:sp>
      <p:cxnSp>
        <p:nvCxnSpPr>
          <p:cNvPr id="345" name="Straight Connector 34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33400" y="341030"/>
            <a:ext cx="8483600" cy="56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720"/>
              </a:spcAft>
            </a:pPr>
            <a:r>
              <a:rPr lang="en-US" sz="3600" spc="-20" dirty="0">
                <a:solidFill>
                  <a:srgbClr val="0066CC"/>
                </a:solidFill>
                <a:latin typeface="Verdana" panose="22635452340000000000" pitchFamily="2"/>
              </a:rPr>
              <a:t>Nodes, Paths, Loops, and Branches</a:t>
            </a:r>
            <a:r>
              <a:rPr lang="en-US" sz="3600" spc="-2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3600" spc="-20" dirty="0">
              <a:solidFill>
                <a:srgbClr val="0066CC"/>
              </a:solidFill>
              <a:latin typeface="Verdana" panose="22635452340000000000" pitchFamily="2"/>
            </a:endParaRPr>
          </a:p>
        </p:txBody>
      </p:sp>
      <p:pic>
        <p:nvPicPr>
          <p:cNvPr id="29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4"/>
            <a:ext cx="2341245" cy="521843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0" name="Rectangle 9"/>
          <p:cNvSpPr/>
          <p:nvPr/>
        </p:nvSpPr>
        <p:spPr>
          <a:xfrm>
            <a:off x="323528" y="83671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Node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point at which two or more elements have a common connection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is called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AU" sz="2000" b="1" i="1" dirty="0">
                <a:latin typeface="Arial" pitchFamily="34" charset="0"/>
                <a:cs typeface="Arial" pitchFamily="34" charset="0"/>
              </a:rPr>
              <a:t>node</a:t>
            </a:r>
            <a:r>
              <a:rPr lang="en-AU" sz="20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A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Path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set of nodes and elements that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we pass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through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without passing through a node more than once is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defined as a </a:t>
            </a:r>
            <a:r>
              <a:rPr lang="en-AU" sz="2000" b="1" i="1" dirty="0" smtClean="0">
                <a:latin typeface="Arial" pitchFamily="34" charset="0"/>
                <a:cs typeface="Arial" pitchFamily="34" charset="0"/>
              </a:rPr>
              <a:t>path.</a:t>
            </a:r>
          </a:p>
          <a:p>
            <a:endParaRPr lang="en-A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Loop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: If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the node at which we started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same as the node on which we ended, then the path is, by definition,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 closed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path or a </a:t>
            </a:r>
            <a:r>
              <a:rPr lang="en-AU" sz="2000" b="1" i="1" dirty="0">
                <a:latin typeface="Arial" pitchFamily="34" charset="0"/>
                <a:cs typeface="Arial" pitchFamily="34" charset="0"/>
              </a:rPr>
              <a:t>loop</a:t>
            </a:r>
            <a:r>
              <a:rPr lang="en-AU" sz="20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A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Branch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: is a single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path in a network, composed of one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simple element and the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node at each end of that element.</a:t>
            </a: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22733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Example: </a:t>
            </a:r>
            <a:r>
              <a:rPr lang="en-US" sz="4000" spc="-60" dirty="0" smtClean="0">
                <a:solidFill>
                  <a:srgbClr val="0066CC"/>
                </a:solidFill>
                <a:latin typeface="Verdana" panose="22635452340000000000" pitchFamily="2"/>
              </a:rPr>
              <a:t>3.12</a:t>
            </a: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338455" y="716280"/>
            <a:ext cx="8394700" cy="1398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18288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Calculate the power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delivered by and </a:t>
            </a: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voltage of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the dependent source</a:t>
            </a:r>
            <a:endParaRPr lang="en-US" sz="28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35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575" y="2115185"/>
            <a:ext cx="7997825" cy="2962910"/>
          </a:xfrm>
          <a:prstGeom prst="rect">
            <a:avLst/>
          </a:prstGeom>
        </p:spPr>
      </p:pic>
      <p:cxnSp>
        <p:nvCxnSpPr>
          <p:cNvPr id="356" name="Straight Connector 355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 dirty="0" smtClean="0">
                <a:solidFill>
                  <a:srgbClr val="0066CC"/>
                </a:solidFill>
                <a:latin typeface="Verdana" panose="22635452340000000000" pitchFamily="2"/>
              </a:rPr>
              <a:t>Example:3.12</a:t>
            </a: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536575" y="681990"/>
            <a:ext cx="8521700" cy="1214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0574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Calculate the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power delivered by </a:t>
            </a: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and voltage of the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dependent source</a:t>
            </a:r>
            <a:endParaRPr lang="en-US" sz="28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367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50" y="1896110"/>
            <a:ext cx="8016240" cy="4531995"/>
          </a:xfrm>
          <a:prstGeom prst="rect">
            <a:avLst/>
          </a:prstGeom>
        </p:spPr>
      </p:pic>
      <p:cxnSp>
        <p:nvCxnSpPr>
          <p:cNvPr id="368" name="Straight Connector 36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Placeholder 370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 dirty="0" smtClean="0">
                <a:solidFill>
                  <a:srgbClr val="0066CC"/>
                </a:solidFill>
                <a:latin typeface="Verdana" panose="22635452340000000000" pitchFamily="2"/>
              </a:rPr>
              <a:t>Example:3.12</a:t>
            </a: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375" name="Text Placeholder 374"/>
          <p:cNvSpPr>
            <a:spLocks noGrp="1"/>
          </p:cNvSpPr>
          <p:nvPr>
            <p:ph type="body" idx="10"/>
          </p:nvPr>
        </p:nvSpPr>
        <p:spPr>
          <a:xfrm>
            <a:off x="48895" y="681990"/>
            <a:ext cx="9095105" cy="963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05740" rIns="0" bIns="0" anchor="t"/>
          <a:lstStyle/>
          <a:p>
            <a:pPr marL="54864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Calculate the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power delivered by and </a:t>
            </a: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voltage of the dependent</a:t>
            </a:r>
          </a:p>
          <a:p>
            <a:pPr marL="5486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source</a:t>
            </a:r>
          </a:p>
        </p:txBody>
      </p:sp>
      <p:pic>
        <p:nvPicPr>
          <p:cNvPr id="377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95" y="1645920"/>
            <a:ext cx="8753475" cy="1569720"/>
          </a:xfrm>
          <a:prstGeom prst="rect">
            <a:avLst/>
          </a:prstGeom>
        </p:spPr>
      </p:pic>
      <p:pic>
        <p:nvPicPr>
          <p:cNvPr id="379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3505" y="3489960"/>
            <a:ext cx="2346960" cy="1057910"/>
          </a:xfrm>
          <a:prstGeom prst="rect">
            <a:avLst/>
          </a:prstGeom>
        </p:spPr>
      </p:pic>
      <p:cxnSp>
        <p:nvCxnSpPr>
          <p:cNvPr id="384" name="Straight Connector 383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5" name="Rectangle 14"/>
          <p:cNvSpPr/>
          <p:nvPr/>
        </p:nvSpPr>
        <p:spPr>
          <a:xfrm>
            <a:off x="1187624" y="537321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22635452340000000000" pitchFamily="2"/>
              </a:rPr>
              <a:t>the power delivered by the dependent current source is 30W</a:t>
            </a:r>
            <a:endParaRPr lang="en-AU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581128"/>
            <a:ext cx="69685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 Placeholder 38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3250"/>
          </a:xfrm>
          <a:prstGeom prst="rect">
            <a:avLst/>
          </a:prstGeom>
          <a:noFill/>
          <a:ln w="24765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ts val="3300"/>
              </a:lnSpc>
              <a:spcAft>
                <a:spcPts val="720"/>
              </a:spcAft>
              <a:tabLst>
                <a:tab pos="8954770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Practice: 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39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15" y="1066800"/>
            <a:ext cx="8463915" cy="3767455"/>
          </a:xfrm>
          <a:prstGeom prst="rect">
            <a:avLst/>
          </a:prstGeom>
        </p:spPr>
      </p:pic>
      <p:sp>
        <p:nvSpPr>
          <p:cNvPr id="392" name="Text Placeholder 391"/>
          <p:cNvSpPr>
            <a:spLocks noGrp="1"/>
          </p:cNvSpPr>
          <p:nvPr>
            <p:ph type="body" idx="10"/>
          </p:nvPr>
        </p:nvSpPr>
        <p:spPr>
          <a:xfrm>
            <a:off x="97790" y="5285105"/>
            <a:ext cx="9012555" cy="1383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234440" marR="0" indent="0" algn="l">
              <a:lnSpc>
                <a:spcPct val="95999"/>
              </a:lnSpc>
              <a:spcAft>
                <a:spcPts val="702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Find the voltage v</a:t>
            </a:r>
          </a:p>
        </p:txBody>
      </p:sp>
      <p:cxnSp>
        <p:nvCxnSpPr>
          <p:cNvPr id="393" name="Straight Connector 39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 Placeholder 396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603250"/>
          </a:xfrm>
          <a:prstGeom prst="rect">
            <a:avLst/>
          </a:prstGeom>
          <a:noFill/>
          <a:ln w="262890" cmpd="sng">
            <a:noFill/>
            <a:prstDash val="solid"/>
          </a:ln>
        </p:spPr>
        <p:txBody>
          <a:bodyPr lIns="0" tIns="0" rIns="0" bIns="0" anchor="t"/>
          <a:lstStyle/>
          <a:p>
            <a:pPr marL="0" marR="91440" indent="0" algn="l" rtl="0">
              <a:lnSpc>
                <a:spcPts val="3700"/>
              </a:lnSpc>
              <a:spcAft>
                <a:spcPts val="0"/>
              </a:spcAft>
            </a:pPr>
            <a:r>
              <a:rPr lang="en-US" sz="4000" spc="60" dirty="0">
                <a:solidFill>
                  <a:srgbClr val="0066CC"/>
                </a:solidFill>
                <a:latin typeface="Verdana" panose="22635452340000000000" pitchFamily="2"/>
              </a:rPr>
              <a:t>Voltage and Current division</a:t>
            </a:r>
            <a:r>
              <a:rPr lang="en-US" sz="4000" spc="6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1150" b="1" spc="6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0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390" y="1103630"/>
            <a:ext cx="2755265" cy="2139315"/>
          </a:xfrm>
          <a:prstGeom prst="rect">
            <a:avLst/>
          </a:prstGeom>
        </p:spPr>
      </p:pic>
      <p:sp>
        <p:nvSpPr>
          <p:cNvPr id="407" name="Text Placeholder 406"/>
          <p:cNvSpPr>
            <a:spLocks noGrp="1"/>
          </p:cNvSpPr>
          <p:nvPr>
            <p:ph type="body" idx="10"/>
          </p:nvPr>
        </p:nvSpPr>
        <p:spPr>
          <a:xfrm>
            <a:off x="737870" y="3604895"/>
            <a:ext cx="1825625" cy="546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00" b="1" spc="-20">
                <a:solidFill>
                  <a:srgbClr val="333399"/>
                </a:solidFill>
                <a:latin typeface="Arial" panose="22635452340000000000" pitchFamily="2"/>
              </a:rPr>
              <a:t>An illustration of</a:t>
            </a:r>
          </a:p>
          <a:p>
            <a:pPr marL="0" marR="0" indent="0" algn="l">
              <a:lnSpc>
                <a:spcPct val="97919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1800" b="1" spc="-10">
                <a:solidFill>
                  <a:srgbClr val="333399"/>
                </a:solidFill>
                <a:latin typeface="Arial" panose="22635452340000000000" pitchFamily="2"/>
              </a:rPr>
              <a:t>voltage division.</a:t>
            </a:r>
          </a:p>
        </p:txBody>
      </p:sp>
      <p:sp>
        <p:nvSpPr>
          <p:cNvPr id="408" name="Text Placeholder 407"/>
          <p:cNvSpPr>
            <a:spLocks noGrp="1"/>
          </p:cNvSpPr>
          <p:nvPr>
            <p:ph type="body" idx="10"/>
          </p:nvPr>
        </p:nvSpPr>
        <p:spPr>
          <a:xfrm>
            <a:off x="4206240" y="718820"/>
            <a:ext cx="4114800" cy="1103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297180" rIns="0" bIns="0" anchor="t"/>
          <a:lstStyle/>
          <a:p>
            <a:pPr marL="0" marR="64008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65" dirty="0">
                <a:solidFill>
                  <a:srgbClr val="000000"/>
                </a:solidFill>
                <a:latin typeface="Arial" panose="22635452340000000000" pitchFamily="2"/>
              </a:rPr>
              <a:t>We may </a:t>
            </a:r>
            <a:r>
              <a:rPr lang="en-US" sz="1800" b="1" spc="-65" dirty="0" smtClean="0">
                <a:solidFill>
                  <a:srgbClr val="000000"/>
                </a:solidFill>
                <a:latin typeface="Arial" panose="22635452340000000000" pitchFamily="2"/>
              </a:rPr>
              <a:t>find      by </a:t>
            </a:r>
            <a:r>
              <a:rPr lang="en-US" sz="1800" b="1" spc="-65" dirty="0">
                <a:solidFill>
                  <a:srgbClr val="000000"/>
                </a:solidFill>
                <a:latin typeface="Arial" panose="22635452340000000000" pitchFamily="2"/>
              </a:rPr>
              <a:t>applying KVL </a:t>
            </a:r>
            <a:r>
              <a:rPr lang="en-US" sz="1800" b="1" spc="0" dirty="0">
                <a:solidFill>
                  <a:srgbClr val="000000"/>
                </a:solidFill>
                <a:latin typeface="Arial" panose="22635452340000000000" pitchFamily="2"/>
              </a:rPr>
              <a:t>and Ohm</a:t>
            </a:r>
            <a:r>
              <a:rPr lang="en-US" sz="300" b="1" spc="0" dirty="0">
                <a:solidFill>
                  <a:srgbClr val="000000"/>
                </a:solidFill>
                <a:latin typeface="Times New Roman" panose="22635452340000000000" pitchFamily="1"/>
              </a:rPr>
              <a:t>’</a:t>
            </a:r>
            <a:r>
              <a:rPr lang="en-US" sz="1800" b="1" spc="0" dirty="0">
                <a:solidFill>
                  <a:srgbClr val="000000"/>
                </a:solidFill>
                <a:latin typeface="Arial" panose="22635452340000000000" pitchFamily="2"/>
              </a:rPr>
              <a:t>s law:</a:t>
            </a:r>
          </a:p>
        </p:txBody>
      </p:sp>
      <p:sp>
        <p:nvSpPr>
          <p:cNvPr id="409" name="Text Placeholder 408"/>
          <p:cNvSpPr>
            <a:spLocks noGrp="1"/>
          </p:cNvSpPr>
          <p:nvPr>
            <p:ph type="body" idx="10"/>
          </p:nvPr>
        </p:nvSpPr>
        <p:spPr>
          <a:xfrm>
            <a:off x="4206240" y="4845685"/>
            <a:ext cx="4114800" cy="534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40">
                <a:solidFill>
                  <a:srgbClr val="000000"/>
                </a:solidFill>
                <a:latin typeface="Arial" panose="22635452340000000000" pitchFamily="2"/>
              </a:rPr>
              <a:t>For a string of </a:t>
            </a:r>
            <a:r>
              <a:rPr lang="en-US" sz="1800" b="1" i="1" spc="-40">
                <a:solidFill>
                  <a:srgbClr val="000000"/>
                </a:solidFill>
                <a:latin typeface="Arial" panose="22635452340000000000" pitchFamily="2"/>
              </a:rPr>
              <a:t>N</a:t>
            </a:r>
            <a:r>
              <a:rPr lang="en-US" sz="1800" b="1" spc="-40">
                <a:solidFill>
                  <a:srgbClr val="000000"/>
                </a:solidFill>
                <a:latin typeface="Arial" panose="22635452340000000000" pitchFamily="2"/>
              </a:rPr>
              <a:t> series resistors, we</a:t>
            </a:r>
          </a:p>
          <a:p>
            <a:pPr marL="457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000000"/>
                </a:solidFill>
                <a:latin typeface="Arial" panose="22635452340000000000" pitchFamily="2"/>
              </a:rPr>
              <a:t>may write:</a:t>
            </a:r>
          </a:p>
        </p:txBody>
      </p:sp>
      <p:pic>
        <p:nvPicPr>
          <p:cNvPr id="411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4250" y="5379720"/>
            <a:ext cx="3023870" cy="899160"/>
          </a:xfrm>
          <a:prstGeom prst="rect">
            <a:avLst/>
          </a:prstGeom>
        </p:spPr>
      </p:pic>
      <p:pic>
        <p:nvPicPr>
          <p:cNvPr id="413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8785" y="1822450"/>
            <a:ext cx="3968750" cy="2795270"/>
          </a:xfrm>
          <a:prstGeom prst="rect">
            <a:avLst/>
          </a:prstGeom>
        </p:spPr>
      </p:pic>
      <p:sp>
        <p:nvSpPr>
          <p:cNvPr id="414" name="Text Placeholder 413"/>
          <p:cNvSpPr>
            <a:spLocks noGrp="1"/>
          </p:cNvSpPr>
          <p:nvPr>
            <p:ph type="body" idx="10"/>
          </p:nvPr>
        </p:nvSpPr>
        <p:spPr>
          <a:xfrm>
            <a:off x="4267200" y="2602230"/>
            <a:ext cx="259080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800" b="1" spc="-105">
                <a:solidFill>
                  <a:srgbClr val="000000"/>
                </a:solidFill>
                <a:latin typeface="Arial" panose="22635452340000000000" pitchFamily="2"/>
              </a:rPr>
              <a:t>so</a:t>
            </a:r>
          </a:p>
        </p:txBody>
      </p:sp>
      <p:sp>
        <p:nvSpPr>
          <p:cNvPr id="415" name="Text Placeholder 414"/>
          <p:cNvSpPr>
            <a:spLocks noGrp="1"/>
          </p:cNvSpPr>
          <p:nvPr>
            <p:ph type="body" idx="10"/>
          </p:nvPr>
        </p:nvSpPr>
        <p:spPr>
          <a:xfrm>
            <a:off x="4206240" y="3455670"/>
            <a:ext cx="636905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r">
              <a:lnSpc>
                <a:spcPct val="95999"/>
              </a:lnSpc>
              <a:spcAft>
                <a:spcPts val="0"/>
              </a:spcAft>
            </a:pPr>
            <a:r>
              <a:rPr lang="en-US" sz="1800" b="1" spc="-30">
                <a:solidFill>
                  <a:srgbClr val="000000"/>
                </a:solidFill>
                <a:latin typeface="Arial" panose="22635452340000000000" pitchFamily="2"/>
              </a:rPr>
              <a:t>Thus,</a:t>
            </a:r>
          </a:p>
        </p:txBody>
      </p:sp>
      <p:sp>
        <p:nvSpPr>
          <p:cNvPr id="416" name="Text Placeholder 415"/>
          <p:cNvSpPr>
            <a:spLocks noGrp="1"/>
          </p:cNvSpPr>
          <p:nvPr>
            <p:ph type="body" idx="10"/>
          </p:nvPr>
        </p:nvSpPr>
        <p:spPr>
          <a:xfrm>
            <a:off x="4291330" y="4297045"/>
            <a:ext cx="22860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cxnSp>
        <p:nvCxnSpPr>
          <p:cNvPr id="417" name="Straight Connector 416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980728"/>
            <a:ext cx="228600" cy="266700"/>
          </a:xfrm>
          <a:prstGeom prst="rect">
            <a:avLst/>
          </a:prstGeom>
          <a:noFill/>
        </p:spPr>
      </p:pic>
      <p:sp>
        <p:nvSpPr>
          <p:cNvPr id="1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84784"/>
            <a:ext cx="3816425" cy="222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70"/>
          <p:cNvSpPr>
            <a:spLocks noGrp="1"/>
          </p:cNvSpPr>
          <p:nvPr>
            <p:ph type="body" idx="10"/>
          </p:nvPr>
        </p:nvSpPr>
        <p:spPr>
          <a:xfrm>
            <a:off x="73660" y="114300"/>
            <a:ext cx="9061450" cy="567690"/>
          </a:xfrm>
          <a:prstGeom prst="rect">
            <a:avLst/>
          </a:prstGeom>
          <a:noFill/>
          <a:ln w="23876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2900"/>
              </a:lnSpc>
              <a:spcAft>
                <a:spcPts val="0"/>
              </a:spcAft>
              <a:tabLst>
                <a:tab pos="9003665" algn="r"/>
              </a:tabLst>
            </a:pPr>
            <a:r>
              <a:rPr lang="en-US" sz="4000" spc="-130" dirty="0" smtClean="0">
                <a:solidFill>
                  <a:srgbClr val="0066CC"/>
                </a:solidFill>
                <a:latin typeface="Verdana" panose="22635452340000000000" pitchFamily="2"/>
              </a:rPr>
              <a:t>Example:3.13</a:t>
            </a: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5144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3096344" cy="209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64938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20"/>
          <p:cNvSpPr>
            <a:spLocks noGrp="1"/>
          </p:cNvSpPr>
          <p:nvPr>
            <p:ph type="body" idx="10"/>
          </p:nvPr>
        </p:nvSpPr>
        <p:spPr>
          <a:xfrm>
            <a:off x="467544" y="115570"/>
            <a:ext cx="9061450" cy="603250"/>
          </a:xfrm>
          <a:prstGeom prst="rect">
            <a:avLst/>
          </a:prstGeom>
          <a:noFill/>
          <a:ln w="262890" cmpd="sng">
            <a:noFill/>
            <a:prstDash val="solid"/>
          </a:ln>
        </p:spPr>
        <p:txBody>
          <a:bodyPr lIns="0" tIns="0" rIns="0" bIns="0" anchor="t"/>
          <a:lstStyle/>
          <a:p>
            <a:pPr marL="0" marR="91440" indent="0" algn="l">
              <a:lnSpc>
                <a:spcPts val="3700"/>
              </a:lnSpc>
              <a:spcAft>
                <a:spcPts val="0"/>
              </a:spcAft>
            </a:pPr>
            <a:r>
              <a:rPr lang="en-US" sz="4000" spc="60" dirty="0">
                <a:solidFill>
                  <a:srgbClr val="0066CC"/>
                </a:solidFill>
                <a:latin typeface="Verdana" panose="22635452340000000000" pitchFamily="2"/>
              </a:rPr>
              <a:t>Voltage and Current division</a:t>
            </a:r>
            <a:r>
              <a:rPr lang="en-US" sz="4000" spc="6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endParaRPr lang="en-US" sz="1150" b="1" spc="6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3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090" y="1216025"/>
            <a:ext cx="4730750" cy="220408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139952" y="692696"/>
            <a:ext cx="4572000" cy="876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>
              <a:lnSpc>
                <a:spcPct val="95999"/>
              </a:lnSpc>
              <a:spcBef>
                <a:spcPts val="3600"/>
              </a:spcBef>
            </a:pPr>
            <a:r>
              <a:rPr lang="en-US" b="1" spc="-40" dirty="0" smtClean="0">
                <a:solidFill>
                  <a:srgbClr val="333399"/>
                </a:solidFill>
                <a:latin typeface="Arial" panose="22635452340000000000" pitchFamily="2"/>
              </a:rPr>
              <a:t>Use voltage division to</a:t>
            </a:r>
          </a:p>
          <a:p>
            <a:pPr marL="274320">
              <a:lnSpc>
                <a:spcPct val="95999"/>
              </a:lnSpc>
              <a:spcBef>
                <a:spcPts val="180"/>
              </a:spcBef>
            </a:pPr>
            <a:r>
              <a:rPr lang="en-US" b="1" spc="-80" dirty="0" smtClean="0">
                <a:solidFill>
                  <a:srgbClr val="333399"/>
                </a:solidFill>
                <a:latin typeface="Arial" panose="22635452340000000000" pitchFamily="2"/>
              </a:rPr>
              <a:t>determine </a:t>
            </a:r>
            <a:r>
              <a:rPr lang="en-US" b="1" i="1" spc="-80" dirty="0" err="1" smtClean="0">
                <a:solidFill>
                  <a:srgbClr val="333399"/>
                </a:solidFill>
                <a:latin typeface="Arial" panose="22635452340000000000" pitchFamily="2"/>
              </a:rPr>
              <a:t>v</a:t>
            </a:r>
            <a:r>
              <a:rPr lang="en-US" b="1" spc="-80" baseline="-25000" dirty="0" err="1" smtClean="0">
                <a:solidFill>
                  <a:srgbClr val="333399"/>
                </a:solidFill>
                <a:latin typeface="Arial" panose="22635452340000000000" pitchFamily="2"/>
              </a:rPr>
              <a:t>x</a:t>
            </a:r>
            <a:r>
              <a:rPr lang="en-US" b="1" spc="-80" dirty="0" smtClean="0">
                <a:solidFill>
                  <a:srgbClr val="333399"/>
                </a:solidFill>
                <a:latin typeface="Arial" panose="22635452340000000000" pitchFamily="2"/>
              </a:rPr>
              <a:t> in the adjacent</a:t>
            </a:r>
          </a:p>
          <a:p>
            <a:pPr marL="274320">
              <a:lnSpc>
                <a:spcPct val="81599"/>
              </a:lnSpc>
            </a:pPr>
            <a:r>
              <a:rPr lang="en-US" b="1" dirty="0" smtClean="0">
                <a:solidFill>
                  <a:srgbClr val="333399"/>
                </a:solidFill>
                <a:latin typeface="Arial" panose="22635452340000000000" pitchFamily="2"/>
              </a:rPr>
              <a:t>circuit.</a:t>
            </a:r>
            <a:endParaRPr lang="en-US" b="1" dirty="0">
              <a:solidFill>
                <a:srgbClr val="333399"/>
              </a:solidFill>
              <a:latin typeface="Arial" panose="22635452340000000000" pitchFamily="2"/>
            </a:endParaRPr>
          </a:p>
        </p:txBody>
      </p:sp>
      <p:sp>
        <p:nvSpPr>
          <p:cNvPr id="2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 Placeholder 432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603250"/>
          </a:xfrm>
          <a:prstGeom prst="rect">
            <a:avLst/>
          </a:prstGeom>
          <a:noFill/>
          <a:ln w="262890" cmpd="sng">
            <a:noFill/>
            <a:prstDash val="solid"/>
          </a:ln>
        </p:spPr>
        <p:txBody>
          <a:bodyPr lIns="0" tIns="0" rIns="0" bIns="0" anchor="t"/>
          <a:lstStyle/>
          <a:p>
            <a:pPr marL="0" marR="91440" indent="0" algn="r">
              <a:lnSpc>
                <a:spcPts val="3700"/>
              </a:lnSpc>
              <a:spcAft>
                <a:spcPts val="0"/>
              </a:spcAft>
            </a:pPr>
            <a:r>
              <a:rPr lang="en-US" sz="4000" spc="60">
                <a:solidFill>
                  <a:srgbClr val="0066CC"/>
                </a:solidFill>
                <a:latin typeface="Verdana" panose="22635452340000000000" pitchFamily="2"/>
              </a:rPr>
              <a:t>Voltage and Current division: </a:t>
            </a:r>
            <a:r>
              <a:rPr lang="en-US" sz="1150" b="1" spc="60">
                <a:solidFill>
                  <a:srgbClr val="000080"/>
                </a:solidFill>
                <a:latin typeface="Arial Narrow" panose="22635452340000000000" pitchFamily="2"/>
              </a:rPr>
              <a:t>Page 37</a:t>
            </a:r>
          </a:p>
        </p:txBody>
      </p:sp>
      <p:pic>
        <p:nvPicPr>
          <p:cNvPr id="438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415" y="841375"/>
            <a:ext cx="7320915" cy="2502535"/>
          </a:xfrm>
          <a:prstGeom prst="rect">
            <a:avLst/>
          </a:prstGeom>
        </p:spPr>
      </p:pic>
      <p:sp>
        <p:nvSpPr>
          <p:cNvPr id="439" name="Text Placeholder 438"/>
          <p:cNvSpPr>
            <a:spLocks noGrp="1"/>
          </p:cNvSpPr>
          <p:nvPr>
            <p:ph type="body" idx="10"/>
          </p:nvPr>
        </p:nvSpPr>
        <p:spPr>
          <a:xfrm>
            <a:off x="4614545" y="2850515"/>
            <a:ext cx="255905" cy="205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000" b="1" spc="-65">
                <a:solidFill>
                  <a:srgbClr val="000000"/>
                </a:solidFill>
                <a:latin typeface="Arial" panose="22635452340000000000" pitchFamily="2"/>
              </a:rPr>
              <a:t>or</a:t>
            </a:r>
          </a:p>
        </p:txBody>
      </p:sp>
      <p:sp>
        <p:nvSpPr>
          <p:cNvPr id="440" name="Text Placeholder 439"/>
          <p:cNvSpPr>
            <a:spLocks noGrp="1"/>
          </p:cNvSpPr>
          <p:nvPr>
            <p:ph type="body" idx="10"/>
          </p:nvPr>
        </p:nvSpPr>
        <p:spPr>
          <a:xfrm>
            <a:off x="4495800" y="910590"/>
            <a:ext cx="3605530" cy="28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The current flowing through </a:t>
            </a:r>
            <a:r>
              <a:rPr lang="en-US" sz="1800" b="1" i="1" spc="-65">
                <a:solidFill>
                  <a:srgbClr val="000000"/>
                </a:solidFill>
                <a:latin typeface="Arial" panose="22635452340000000000" pitchFamily="2"/>
              </a:rPr>
              <a:t>R</a:t>
            </a:r>
            <a:r>
              <a:rPr lang="en-US" sz="1200" b="1" spc="-65">
                <a:solidFill>
                  <a:srgbClr val="000000"/>
                </a:solidFill>
                <a:latin typeface="Arial" panose="22635452340000000000" pitchFamily="2"/>
              </a:rPr>
              <a:t>2</a:t>
            </a:r>
            <a:r>
              <a:rPr lang="en-US" sz="1800" b="1" spc="-65">
                <a:solidFill>
                  <a:srgbClr val="000000"/>
                </a:solidFill>
                <a:latin typeface="Arial" panose="22635452340000000000" pitchFamily="2"/>
              </a:rPr>
              <a:t> is</a:t>
            </a:r>
          </a:p>
        </p:txBody>
      </p:sp>
      <p:graphicFrame>
        <p:nvGraphicFramePr>
          <p:cNvPr id="443" name="table 443"/>
          <p:cNvGraphicFramePr>
            <a:graphicFrameLocks noGrp="1"/>
          </p:cNvGraphicFramePr>
          <p:nvPr/>
        </p:nvGraphicFramePr>
        <p:xfrm>
          <a:off x="260350" y="3446145"/>
          <a:ext cx="8026400" cy="2262505"/>
        </p:xfrm>
        <a:graphic>
          <a:graphicData uri="http://schemas.openxmlformats.org/drawingml/2006/table">
            <a:tbl>
              <a:tblPr/>
              <a:tblGrid>
                <a:gridCol w="4348480"/>
                <a:gridCol w="3677920"/>
              </a:tblGrid>
              <a:tr h="1052830">
                <a:tc>
                  <a:txBody>
                    <a:bodyPr/>
                    <a:lstStyle/>
                    <a:p>
                      <a:pPr marL="535305" marR="0" indent="0" algn="l">
                        <a:lnSpc>
                          <a:spcPct val="825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3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An illustration of</a:t>
                      </a:r>
                    </a:p>
                    <a:p>
                      <a:pPr marL="535305" marR="0" indent="0" algn="l">
                        <a:lnSpc>
                          <a:spcPct val="82559"/>
                        </a:lnSpc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current division.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For a parallel combination</a:t>
                      </a:r>
                    </a:p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4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of </a:t>
                      </a:r>
                      <a:r>
                        <a:rPr lang="en-US" sz="2000" b="1" i="1" spc="-4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N</a:t>
                      </a:r>
                      <a:r>
                        <a:rPr lang="en-US" sz="2000" b="1" spc="-4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 resistors, the current</a:t>
                      </a:r>
                    </a:p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through </a:t>
                      </a:r>
                      <a:r>
                        <a:rPr lang="en-US" sz="2000" b="1" i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R</a:t>
                      </a:r>
                      <a:r>
                        <a:rPr lang="en-US" sz="135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k</a:t>
                      </a:r>
                      <a:r>
                        <a:rPr lang="en-US" sz="2000" b="1" spc="0">
                          <a:solidFill>
                            <a:srgbClr val="000000"/>
                          </a:solidFill>
                          <a:latin typeface="Arial" panose="22635452340000000000" pitchFamily="2"/>
                        </a:rPr>
                        <a:t> is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44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6470" y="4498975"/>
            <a:ext cx="2816225" cy="1200785"/>
          </a:xfrm>
          <a:prstGeom prst="rect">
            <a:avLst/>
          </a:prstGeom>
        </p:spPr>
      </p:pic>
      <p:cxnSp>
        <p:nvCxnSpPr>
          <p:cNvPr id="445" name="Straight Connector 44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5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 Placeholder 447"/>
          <p:cNvSpPr>
            <a:spLocks noGrp="1"/>
          </p:cNvSpPr>
          <p:nvPr>
            <p:ph type="body" idx="10"/>
          </p:nvPr>
        </p:nvSpPr>
        <p:spPr>
          <a:xfrm>
            <a:off x="26670" y="115570"/>
            <a:ext cx="9083675" cy="600710"/>
          </a:xfrm>
          <a:prstGeom prst="rect">
            <a:avLst/>
          </a:prstGeom>
          <a:noFill/>
          <a:ln w="274320" cmpd="sng">
            <a:noFill/>
            <a:prstDash val="solid"/>
          </a:ln>
        </p:spPr>
        <p:txBody>
          <a:bodyPr lIns="0" tIns="0" rIns="0" bIns="0" anchor="t"/>
          <a:lstStyle/>
          <a:p>
            <a:pPr marL="502920" marR="0" indent="0" algn="l">
              <a:lnSpc>
                <a:spcPct val="93119"/>
              </a:lnSpc>
              <a:spcAft>
                <a:spcPts val="0"/>
              </a:spcAft>
              <a:tabLst>
                <a:tab pos="9025890" algn="r"/>
              </a:tabLst>
            </a:pP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5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730" y="1337945"/>
            <a:ext cx="3731260" cy="2606040"/>
          </a:xfrm>
          <a:prstGeom prst="rect">
            <a:avLst/>
          </a:prstGeom>
        </p:spPr>
      </p:pic>
      <p:cxnSp>
        <p:nvCxnSpPr>
          <p:cNvPr id="455" name="Straight Connector 45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2060848"/>
            <a:ext cx="402536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91880" y="764704"/>
            <a:ext cx="4572000" cy="6241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5275">
              <a:lnSpc>
                <a:spcPct val="95999"/>
              </a:lnSpc>
            </a:pPr>
            <a:r>
              <a:rPr lang="en-US" b="1" spc="-50" dirty="0" smtClean="0">
                <a:solidFill>
                  <a:srgbClr val="333399"/>
                </a:solidFill>
                <a:latin typeface="Arial" panose="22635452340000000000" pitchFamily="2"/>
              </a:rPr>
              <a:t>Determine the current </a:t>
            </a:r>
            <a:r>
              <a:rPr lang="en-US" b="1" i="1" spc="-50" dirty="0" smtClean="0">
                <a:solidFill>
                  <a:srgbClr val="333399"/>
                </a:solidFill>
                <a:latin typeface="Arial" panose="22635452340000000000" pitchFamily="2"/>
              </a:rPr>
              <a:t>I</a:t>
            </a:r>
            <a:r>
              <a:rPr lang="en-US" b="1" i="1" spc="-50" baseline="-25000" dirty="0" smtClean="0">
                <a:solidFill>
                  <a:srgbClr val="333399"/>
                </a:solidFill>
                <a:latin typeface="Arial" panose="22635452340000000000" pitchFamily="2"/>
              </a:rPr>
              <a:t>x</a:t>
            </a:r>
            <a:r>
              <a:rPr lang="en-US" b="1" spc="-50" dirty="0" smtClean="0">
                <a:solidFill>
                  <a:srgbClr val="333399"/>
                </a:solidFill>
                <a:latin typeface="Arial" panose="22635452340000000000" pitchFamily="2"/>
              </a:rPr>
              <a:t> if</a:t>
            </a:r>
          </a:p>
          <a:p>
            <a:pPr marL="295275">
              <a:lnSpc>
                <a:spcPct val="95999"/>
              </a:lnSpc>
            </a:pPr>
            <a:r>
              <a:rPr lang="en-US" b="1" i="1" spc="-30" dirty="0" smtClean="0">
                <a:solidFill>
                  <a:srgbClr val="333399"/>
                </a:solidFill>
                <a:latin typeface="Arial" panose="22635452340000000000" pitchFamily="2"/>
              </a:rPr>
              <a:t>I</a:t>
            </a:r>
            <a:r>
              <a:rPr lang="en-US" b="1" i="1" spc="-30" baseline="-25000" dirty="0" smtClean="0">
                <a:solidFill>
                  <a:srgbClr val="333399"/>
                </a:solidFill>
                <a:latin typeface="Arial" panose="22635452340000000000" pitchFamily="2"/>
              </a:rPr>
              <a:t>1</a:t>
            </a:r>
            <a:r>
              <a:rPr lang="en-US" b="1" spc="-30" dirty="0" smtClean="0">
                <a:solidFill>
                  <a:srgbClr val="333399"/>
                </a:solidFill>
                <a:latin typeface="Arial" panose="22635452340000000000" pitchFamily="2"/>
              </a:rPr>
              <a:t> = 100 mA.</a:t>
            </a:r>
            <a:endParaRPr lang="en-US" b="1" spc="-30" dirty="0">
              <a:solidFill>
                <a:srgbClr val="333399"/>
              </a:solidFill>
              <a:latin typeface="Arial" panose="22635452340000000000" pitchFamily="2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 Placeholder 457"/>
          <p:cNvSpPr>
            <a:spLocks noGrp="1"/>
          </p:cNvSpPr>
          <p:nvPr>
            <p:ph type="body" idx="10"/>
          </p:nvPr>
        </p:nvSpPr>
        <p:spPr>
          <a:xfrm>
            <a:off x="74295" y="115570"/>
            <a:ext cx="9061450" cy="508635"/>
          </a:xfrm>
          <a:prstGeom prst="rect">
            <a:avLst/>
          </a:prstGeom>
          <a:noFill/>
          <a:ln w="285750" cmpd="sng">
            <a:noFill/>
            <a:prstDash val="solid"/>
          </a:ln>
        </p:spPr>
        <p:txBody>
          <a:bodyPr lIns="0" tIns="0" rIns="0" bIns="0" anchor="t"/>
          <a:lstStyle/>
          <a:p>
            <a:pPr marL="457200" marR="0" indent="0" algn="l">
              <a:lnSpc>
                <a:spcPts val="3300"/>
              </a:lnSpc>
              <a:spcAft>
                <a:spcPts val="0"/>
              </a:spcAft>
              <a:tabLst>
                <a:tab pos="8978265" algn="r"/>
              </a:tabLst>
            </a:pPr>
            <a:r>
              <a:rPr lang="en-US" sz="4000" spc="-60" dirty="0">
                <a:solidFill>
                  <a:srgbClr val="0066CC"/>
                </a:solidFill>
                <a:latin typeface="Verdana" panose="22635452340000000000" pitchFamily="2"/>
              </a:rPr>
              <a:t>Practice: 	</a:t>
            </a:r>
            <a:endParaRPr lang="en-US" sz="1150" b="1" spc="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6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" y="1185545"/>
            <a:ext cx="2319655" cy="323215"/>
          </a:xfrm>
          <a:prstGeom prst="rect">
            <a:avLst/>
          </a:prstGeom>
        </p:spPr>
      </p:pic>
      <p:pic>
        <p:nvPicPr>
          <p:cNvPr id="464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295" y="2355850"/>
            <a:ext cx="7976235" cy="2313940"/>
          </a:xfrm>
          <a:prstGeom prst="rect">
            <a:avLst/>
          </a:prstGeom>
        </p:spPr>
      </p:pic>
      <p:cxnSp>
        <p:nvCxnSpPr>
          <p:cNvPr id="465" name="Straight Connector 46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10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395536" y="188640"/>
            <a:ext cx="9012555" cy="600075"/>
          </a:xfrm>
          <a:prstGeom prst="rect">
            <a:avLst/>
          </a:prstGeom>
          <a:noFill/>
          <a:ln w="9525" cmpd="sng">
            <a:noFill/>
            <a:prstDash val="solid"/>
          </a:ln>
        </p:spPr>
        <p:txBody>
          <a:bodyPr lIns="0" tIns="0" rIns="0" bIns="0" anchor="t"/>
          <a:lstStyle/>
          <a:p>
            <a:pPr marL="0" marR="114300" indent="0" algn="l" rtl="0">
              <a:lnSpc>
                <a:spcPts val="3700"/>
              </a:lnSpc>
              <a:spcAft>
                <a:spcPts val="0"/>
              </a:spcAft>
            </a:pPr>
            <a:r>
              <a:rPr lang="en-US" sz="4000" spc="120" dirty="0" smtClean="0">
                <a:solidFill>
                  <a:srgbClr val="0066CC"/>
                </a:solidFill>
                <a:latin typeface="Verdana" panose="22635452340000000000" pitchFamily="2"/>
              </a:rPr>
              <a:t>Kirchhoff's </a:t>
            </a:r>
            <a:r>
              <a:rPr lang="en-US" sz="4000" spc="120" dirty="0">
                <a:solidFill>
                  <a:srgbClr val="0066CC"/>
                </a:solidFill>
                <a:latin typeface="Verdana" panose="22635452340000000000" pitchFamily="2"/>
              </a:rPr>
              <a:t>Current Law (KCL</a:t>
            </a:r>
            <a:r>
              <a:rPr lang="en-US" sz="4000" spc="120" dirty="0" smtClean="0">
                <a:solidFill>
                  <a:srgbClr val="0066CC"/>
                </a:solidFill>
                <a:latin typeface="Verdana" panose="22635452340000000000" pitchFamily="2"/>
              </a:rPr>
              <a:t>):</a:t>
            </a:r>
            <a:endParaRPr lang="en-US" sz="1150" b="1" spc="1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71475" y="715645"/>
            <a:ext cx="8483600" cy="1790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8006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The algebraic sum of the currents entering </a:t>
            </a:r>
            <a:r>
              <a:rPr lang="en-US" sz="2800" spc="0" dirty="0" smtClean="0">
                <a:solidFill>
                  <a:srgbClr val="000000"/>
                </a:solidFill>
                <a:latin typeface="Arial" panose="22635452340000000000" pitchFamily="2"/>
              </a:rPr>
              <a:t>any node is zero</a:t>
            </a:r>
            <a:endParaRPr lang="en-US" sz="2800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4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2505710"/>
            <a:ext cx="6629400" cy="2755265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 Placeholder 467"/>
          <p:cNvSpPr>
            <a:spLocks noGrp="1"/>
          </p:cNvSpPr>
          <p:nvPr>
            <p:ph type="body" idx="10"/>
          </p:nvPr>
        </p:nvSpPr>
        <p:spPr>
          <a:xfrm>
            <a:off x="97790" y="114300"/>
            <a:ext cx="9012555" cy="567690"/>
          </a:xfrm>
          <a:prstGeom prst="rect">
            <a:avLst/>
          </a:prstGeom>
          <a:noFill/>
          <a:ln w="29718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ts val="2900"/>
              </a:lnSpc>
              <a:spcAft>
                <a:spcPts val="0"/>
              </a:spcAft>
              <a:tabLst>
                <a:tab pos="8951595" algn="r"/>
              </a:tabLst>
            </a:pP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Example: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47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935" y="975360"/>
            <a:ext cx="8400415" cy="5556250"/>
          </a:xfrm>
          <a:prstGeom prst="rect">
            <a:avLst/>
          </a:prstGeom>
        </p:spPr>
      </p:pic>
      <p:cxnSp>
        <p:nvCxnSpPr>
          <p:cNvPr id="472" name="Straight Connector 47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7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539552" y="116632"/>
            <a:ext cx="9012555" cy="600075"/>
          </a:xfrm>
          <a:prstGeom prst="rect">
            <a:avLst/>
          </a:prstGeom>
          <a:noFill/>
          <a:ln w="9525" cmpd="sng">
            <a:noFill/>
            <a:prstDash val="solid"/>
          </a:ln>
        </p:spPr>
        <p:txBody>
          <a:bodyPr lIns="0" tIns="0" rIns="0" bIns="0" anchor="t"/>
          <a:lstStyle/>
          <a:p>
            <a:pPr marL="0" marR="114300" indent="0" algn="l" rtl="0">
              <a:lnSpc>
                <a:spcPts val="3700"/>
              </a:lnSpc>
              <a:spcAft>
                <a:spcPts val="0"/>
              </a:spcAft>
            </a:pPr>
            <a:r>
              <a:rPr lang="en-US" sz="4000" spc="120" dirty="0" smtClean="0">
                <a:solidFill>
                  <a:srgbClr val="0066CC"/>
                </a:solidFill>
                <a:latin typeface="Verdana" panose="22635452340000000000" pitchFamily="2"/>
              </a:rPr>
              <a:t>Kirchhoff's </a:t>
            </a:r>
            <a:r>
              <a:rPr lang="en-US" sz="4000" spc="120" dirty="0">
                <a:solidFill>
                  <a:srgbClr val="0066CC"/>
                </a:solidFill>
                <a:latin typeface="Verdana" panose="22635452340000000000" pitchFamily="2"/>
              </a:rPr>
              <a:t>Current Law (KCL</a:t>
            </a:r>
            <a:r>
              <a:rPr lang="en-US" sz="4000" spc="120" dirty="0" smtClean="0">
                <a:solidFill>
                  <a:srgbClr val="0066CC"/>
                </a:solidFill>
                <a:latin typeface="Verdana" panose="22635452340000000000" pitchFamily="2"/>
              </a:rPr>
              <a:t>):</a:t>
            </a:r>
            <a:endParaRPr lang="en-US" sz="1150" b="1" spc="12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55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80" y="1045210"/>
            <a:ext cx="3648710" cy="1533525"/>
          </a:xfrm>
          <a:prstGeom prst="rect">
            <a:avLst/>
          </a:prstGeom>
        </p:spPr>
      </p:pic>
      <p:pic>
        <p:nvPicPr>
          <p:cNvPr id="57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080" y="3623945"/>
            <a:ext cx="7105015" cy="362585"/>
          </a:xfrm>
          <a:prstGeom prst="rect">
            <a:avLst/>
          </a:prstGeom>
        </p:spPr>
      </p:pic>
      <p:pic>
        <p:nvPicPr>
          <p:cNvPr id="59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080" y="4624070"/>
            <a:ext cx="7105015" cy="362585"/>
          </a:xfrm>
          <a:prstGeom prst="rect">
            <a:avLst/>
          </a:prstGeom>
        </p:spPr>
      </p:pic>
      <p:pic>
        <p:nvPicPr>
          <p:cNvPr id="61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2190" y="5623560"/>
            <a:ext cx="5702300" cy="374650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8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2159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70" dirty="0">
                <a:solidFill>
                  <a:srgbClr val="0066CC"/>
                </a:solidFill>
                <a:latin typeface="Verdana" panose="22635452340000000000" pitchFamily="2"/>
              </a:rPr>
              <a:t>Example: 3.1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-180528" y="332656"/>
            <a:ext cx="8483600" cy="1789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34290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0" dirty="0">
                <a:solidFill>
                  <a:srgbClr val="000000"/>
                </a:solidFill>
                <a:latin typeface="Arial" panose="22635452340000000000" pitchFamily="2"/>
              </a:rPr>
              <a:t>Compute the</a:t>
            </a:r>
            <a:r>
              <a:rPr lang="en-US" sz="2800" spc="-60" dirty="0">
                <a:solidFill>
                  <a:srgbClr val="FF0000"/>
                </a:solidFill>
                <a:latin typeface="Arial" panose="22635452340000000000" pitchFamily="2"/>
              </a:rPr>
              <a:t> current through resister R3</a:t>
            </a:r>
            <a:r>
              <a:rPr lang="en-US" sz="2800" spc="-60" dirty="0">
                <a:solidFill>
                  <a:srgbClr val="000000"/>
                </a:solidFill>
                <a:latin typeface="Arial" panose="22635452340000000000" pitchFamily="2"/>
              </a:rPr>
              <a:t> if it is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 dirty="0">
                <a:solidFill>
                  <a:srgbClr val="000000"/>
                </a:solidFill>
                <a:latin typeface="Arial" panose="22635452340000000000" pitchFamily="2"/>
              </a:rPr>
              <a:t>known that the voltage source supplies a</a:t>
            </a:r>
          </a:p>
          <a:p>
            <a:pPr marL="594360" marR="0" indent="0" algn="l">
              <a:lnSpc>
                <a:spcPct val="78719"/>
              </a:lnSpc>
              <a:spcBef>
                <a:spcPts val="180"/>
              </a:spcBef>
              <a:spcAft>
                <a:spcPts val="162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22635452340000000000" pitchFamily="2"/>
              </a:rPr>
              <a:t>current of 3 A.</a:t>
            </a:r>
          </a:p>
        </p:txBody>
      </p:sp>
      <p:pic>
        <p:nvPicPr>
          <p:cNvPr id="7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3752" y="1556792"/>
            <a:ext cx="5480248" cy="2313816"/>
          </a:xfrm>
          <a:prstGeom prst="rect">
            <a:avLst/>
          </a:prstGeom>
        </p:spPr>
      </p:pic>
      <p:pic>
        <p:nvPicPr>
          <p:cNvPr id="72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4581128"/>
            <a:ext cx="372110" cy="313690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149080"/>
            <a:ext cx="5184576" cy="237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30348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508635"/>
          </a:xfrm>
          <a:prstGeom prst="rect">
            <a:avLst/>
          </a:prstGeom>
          <a:noFill/>
          <a:ln w="36830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78719"/>
              </a:lnSpc>
              <a:spcAft>
                <a:spcPts val="0"/>
              </a:spcAft>
              <a:tabLst>
                <a:tab pos="8912225" algn="r"/>
              </a:tabLst>
            </a:pPr>
            <a:r>
              <a:rPr lang="en-US" sz="4000" spc="-80" dirty="0">
                <a:solidFill>
                  <a:srgbClr val="0066CC"/>
                </a:solidFill>
                <a:latin typeface="Verdana" panose="22635452340000000000" pitchFamily="2"/>
              </a:rPr>
              <a:t>Practice: 3.1	</a:t>
            </a:r>
            <a:endParaRPr lang="en-US" sz="1150" b="1" spc="10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9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335" y="1143000"/>
            <a:ext cx="7339330" cy="2724785"/>
          </a:xfrm>
          <a:prstGeom prst="rect">
            <a:avLst/>
          </a:prstGeom>
        </p:spPr>
      </p:pic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327025" y="4547870"/>
            <a:ext cx="8483600" cy="212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0" rIns="0" bIns="0" anchor="t"/>
          <a:lstStyle/>
          <a:p>
            <a:pPr marL="182880" marR="0" indent="0" algn="l">
              <a:lnSpc>
                <a:spcPct val="7871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Count the number of branches and nodes in the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>
                <a:solidFill>
                  <a:srgbClr val="000000"/>
                </a:solidFill>
                <a:latin typeface="Tahoma" panose="22635452340000000000" pitchFamily="2"/>
              </a:rPr>
              <a:t>circuit. If i</a:t>
            </a:r>
            <a:r>
              <a:rPr lang="en-US" sz="2800" spc="-10" baseline="-25000">
                <a:solidFill>
                  <a:srgbClr val="000000"/>
                </a:solidFill>
                <a:latin typeface="Tahoma" panose="22635452340000000000" pitchFamily="2"/>
              </a:rPr>
              <a:t>x</a:t>
            </a:r>
            <a:r>
              <a:rPr lang="en-US" sz="2800" spc="-10">
                <a:solidFill>
                  <a:srgbClr val="000000"/>
                </a:solidFill>
                <a:latin typeface="Tahoma" panose="22635452340000000000" pitchFamily="2"/>
              </a:rPr>
              <a:t> = 3 A. and the 18-V source delivers 8 A.</a:t>
            </a:r>
          </a:p>
          <a:p>
            <a:pPr marL="182880" marR="0" indent="0" algn="l">
              <a:lnSpc>
                <a:spcPct val="95999"/>
              </a:lnSpc>
              <a:spcBef>
                <a:spcPts val="0"/>
              </a:spcBef>
              <a:spcAft>
                <a:spcPts val="6660"/>
              </a:spcAft>
            </a:pP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of current, what is the value of R</a:t>
            </a:r>
            <a:r>
              <a:rPr lang="en-US" sz="1850" spc="0">
                <a:solidFill>
                  <a:srgbClr val="000000"/>
                </a:solidFill>
                <a:latin typeface="Tahoma" panose="22635452340000000000" pitchFamily="2"/>
              </a:rPr>
              <a:t>A</a:t>
            </a:r>
            <a:r>
              <a:rPr lang="en-US" sz="2800" spc="0">
                <a:solidFill>
                  <a:srgbClr val="000000"/>
                </a:solidFill>
                <a:latin typeface="Tahoma" panose="22635452340000000000" pitchFamily="2"/>
              </a:rPr>
              <a:t>?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sp>
        <p:nvSpPr>
          <p:cNvPr id="6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39552" y="188640"/>
            <a:ext cx="9012555" cy="603250"/>
          </a:xfrm>
          <a:prstGeom prst="rect">
            <a:avLst/>
          </a:prstGeom>
          <a:noFill/>
          <a:ln w="48260" cmpd="sng">
            <a:noFill/>
            <a:prstDash val="solid"/>
          </a:ln>
        </p:spPr>
        <p:txBody>
          <a:bodyPr lIns="0" tIns="0" rIns="0" bIns="0" anchor="t"/>
          <a:lstStyle/>
          <a:p>
            <a:pPr marL="0" marR="114300" indent="0" algn="l" rtl="0">
              <a:lnSpc>
                <a:spcPts val="3700"/>
              </a:lnSpc>
              <a:spcAft>
                <a:spcPts val="0"/>
              </a:spcAft>
            </a:pPr>
            <a:r>
              <a:rPr lang="en-US" sz="4000" spc="70" dirty="0" smtClean="0">
                <a:solidFill>
                  <a:srgbClr val="0066CC"/>
                </a:solidFill>
                <a:latin typeface="Verdana" panose="22635452340000000000" pitchFamily="2"/>
              </a:rPr>
              <a:t>Kirchhoff's </a:t>
            </a:r>
            <a:r>
              <a:rPr lang="en-US" sz="4000" spc="70" dirty="0">
                <a:solidFill>
                  <a:srgbClr val="0066CC"/>
                </a:solidFill>
                <a:latin typeface="Verdana" panose="22635452340000000000" pitchFamily="2"/>
              </a:rPr>
              <a:t>Voltage Law (KVL</a:t>
            </a:r>
            <a:r>
              <a:rPr lang="en-US" sz="4000" spc="70" dirty="0" smtClean="0">
                <a:solidFill>
                  <a:srgbClr val="0066CC"/>
                </a:solidFill>
                <a:latin typeface="Verdana" panose="22635452340000000000" pitchFamily="2"/>
              </a:rPr>
              <a:t>):</a:t>
            </a:r>
            <a:endParaRPr lang="en-US" sz="1150" b="1" spc="7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55880" y="718820"/>
            <a:ext cx="8483600" cy="1347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lIns="0" tIns="411480" rIns="0" bIns="0" anchor="t"/>
          <a:lstStyle/>
          <a:p>
            <a:pPr marL="7772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The algebraic sum of the voltages around any</a:t>
            </a:r>
          </a:p>
          <a:p>
            <a:pPr marL="7772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22635452340000000000" pitchFamily="2"/>
              </a:rPr>
              <a:t>closed path is zero</a:t>
            </a:r>
          </a:p>
        </p:txBody>
      </p:sp>
      <p:pic>
        <p:nvPicPr>
          <p:cNvPr id="101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066290"/>
            <a:ext cx="7141210" cy="2849880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44824"/>
            <a:ext cx="2486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140968"/>
            <a:ext cx="2409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115"/>
          <p:cNvSpPr>
            <a:spLocks noGrp="1"/>
          </p:cNvSpPr>
          <p:nvPr>
            <p:ph type="body" idx="10"/>
          </p:nvPr>
        </p:nvSpPr>
        <p:spPr>
          <a:xfrm>
            <a:off x="97790" y="115570"/>
            <a:ext cx="9012555" cy="600710"/>
          </a:xfrm>
          <a:prstGeom prst="rect">
            <a:avLst/>
          </a:prstGeom>
          <a:noFill/>
          <a:ln w="71755" cmpd="sng">
            <a:noFill/>
            <a:prstDash val="solid"/>
          </a:ln>
        </p:spPr>
        <p:txBody>
          <a:bodyPr lIns="0" tIns="0" rIns="0" bIns="0" anchor="t"/>
          <a:lstStyle/>
          <a:p>
            <a:pPr marL="411480" marR="0" indent="0" algn="l">
              <a:lnSpc>
                <a:spcPct val="93119"/>
              </a:lnSpc>
              <a:spcAft>
                <a:spcPts val="0"/>
              </a:spcAft>
              <a:tabLst>
                <a:tab pos="8933180" algn="r"/>
              </a:tabLst>
            </a:pP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Example</a:t>
            </a:r>
            <a:r>
              <a:rPr lang="en-US" sz="4000" spc="-130" dirty="0" smtClean="0">
                <a:solidFill>
                  <a:srgbClr val="0066CC"/>
                </a:solidFill>
                <a:latin typeface="Verdana" panose="22635452340000000000" pitchFamily="2"/>
              </a:rPr>
              <a:t>:</a:t>
            </a:r>
            <a:r>
              <a:rPr lang="en-US" sz="4000" spc="-60" dirty="0" smtClean="0">
                <a:solidFill>
                  <a:srgbClr val="0066CC"/>
                </a:solidFill>
                <a:latin typeface="Verdana" panose="22635452340000000000" pitchFamily="2"/>
              </a:rPr>
              <a:t> 3.2 </a:t>
            </a:r>
            <a:r>
              <a:rPr lang="en-US" sz="4000" spc="-130" dirty="0">
                <a:solidFill>
                  <a:srgbClr val="0066CC"/>
                </a:solidFill>
                <a:latin typeface="Verdana" panose="22635452340000000000" pitchFamily="2"/>
              </a:rPr>
              <a:t>	</a:t>
            </a:r>
            <a:endParaRPr lang="en-US" sz="1150" b="1" spc="0" dirty="0">
              <a:solidFill>
                <a:srgbClr val="000080"/>
              </a:solidFill>
              <a:latin typeface="Arial Narrow" panose="22635452340000000000" pitchFamily="2"/>
            </a:endParaRPr>
          </a:p>
        </p:txBody>
      </p:sp>
      <p:pic>
        <p:nvPicPr>
          <p:cNvPr id="12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375" y="972185"/>
            <a:ext cx="7391400" cy="3200400"/>
          </a:xfrm>
          <a:prstGeom prst="rect">
            <a:avLst/>
          </a:prstGeom>
        </p:spPr>
      </p:pic>
      <p:pic>
        <p:nvPicPr>
          <p:cNvPr id="122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1895" y="4441190"/>
            <a:ext cx="3029585" cy="417195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>
            <a:off x="661670" y="701040"/>
            <a:ext cx="7803515" cy="0"/>
          </a:xfrm>
          <a:prstGeom prst="line">
            <a:avLst/>
          </a:prstGeom>
          <a:ln w="36830" cmpd="sng">
            <a:solidFill>
              <a:srgbClr val="333366"/>
            </a:solidFill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157192"/>
            <a:ext cx="20974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0"/>
          <p:cNvSpPr txBox="1">
            <a:spLocks/>
          </p:cNvSpPr>
          <p:nvPr/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A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809</Words>
  <Application>Microsoft Office PowerPoint</Application>
  <PresentationFormat>On-screen Show (4:3)</PresentationFormat>
  <Paragraphs>207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/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amer</cp:lastModifiedBy>
  <cp:revision>40</cp:revision>
  <dcterms:modified xsi:type="dcterms:W3CDTF">2016-05-26T09:48:59Z</dcterms:modified>
</cp:coreProperties>
</file>