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319" r:id="rId14"/>
    <p:sldId id="271" r:id="rId15"/>
    <p:sldId id="272" r:id="rId16"/>
    <p:sldId id="273" r:id="rId17"/>
    <p:sldId id="275" r:id="rId18"/>
    <p:sldId id="277" r:id="rId19"/>
    <p:sldId id="278" r:id="rId20"/>
    <p:sldId id="279" r:id="rId21"/>
    <p:sldId id="282" r:id="rId22"/>
    <p:sldId id="283" r:id="rId23"/>
    <p:sldId id="320" r:id="rId24"/>
    <p:sldId id="285" r:id="rId25"/>
    <p:sldId id="287" r:id="rId26"/>
    <p:sldId id="289" r:id="rId27"/>
    <p:sldId id="290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3D91C-8C0A-479B-A1B8-14A31750B9AF}" type="datetimeFigureOut">
              <a:rPr lang="en-AU" smtClean="0"/>
              <a:pPr/>
              <a:t>27/05/2016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4551-7103-449F-848F-03C061AEC5E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4551-7103-449F-848F-03C061AEC5E7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8240" y="822960"/>
            <a:ext cx="752856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6799"/>
              </a:lnSpc>
              <a:spcAft>
                <a:spcPts val="0"/>
              </a:spcAft>
            </a:pPr>
            <a:r>
              <a:rPr lang="en-US" sz="3200" spc="0">
                <a:solidFill>
                  <a:srgbClr val="99CC99"/>
                </a:solidFill>
                <a:latin typeface="Verdana" panose="22635452340000000000" pitchFamily="2"/>
              </a:rPr>
              <a:t>ENE 104</a:t>
            </a:r>
          </a:p>
          <a:p>
            <a:pPr marL="320040" marR="0" indent="0" algn="l">
              <a:lnSpc>
                <a:spcPct val="7487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200" spc="0">
                <a:solidFill>
                  <a:srgbClr val="99CC99"/>
                </a:solidFill>
                <a:latin typeface="Verdana" panose="22635452340000000000" pitchFamily="2"/>
              </a:rPr>
              <a:t>Electric Circuit Theory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944495" y="2614930"/>
            <a:ext cx="5742305" cy="948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05156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2750" b="1" spc="-50">
                <a:solidFill>
                  <a:srgbClr val="0000FF"/>
                </a:solidFill>
                <a:latin typeface="Tahoma" panose="22635452340000000000" pitchFamily="2"/>
              </a:rPr>
              <a:t>Lecture 05: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180"/>
              </a:spcAft>
            </a:pPr>
            <a:r>
              <a:rPr lang="en-US" sz="2750" spc="0">
                <a:solidFill>
                  <a:srgbClr val="0000FF"/>
                </a:solidFill>
                <a:latin typeface="Tahoma" panose="22635452340000000000" pitchFamily="2"/>
              </a:rPr>
              <a:t>Capacitors and Inductors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429385" y="4713605"/>
            <a:ext cx="7257415" cy="42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2959"/>
              </a:lnSpc>
              <a:spcAft>
                <a:spcPts val="0"/>
              </a:spcAft>
            </a:pPr>
            <a:r>
              <a:rPr lang="en-US" sz="3000" b="1" spc="0">
                <a:solidFill>
                  <a:srgbClr val="000066"/>
                </a:solidFill>
                <a:latin typeface="Gungsuh" panose="22635452340000000000" pitchFamily="1"/>
              </a:rPr>
              <a:t>Week #5 : </a:t>
            </a:r>
            <a:r>
              <a:rPr lang="en-US" sz="2900" spc="0">
                <a:solidFill>
                  <a:srgbClr val="000066"/>
                </a:solidFill>
                <a:latin typeface="Gungsuh" panose="22635452340000000000" pitchFamily="1"/>
              </a:rPr>
              <a:t>Dejwoot KHAWPARISUTH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20695" y="6311265"/>
            <a:ext cx="5666105" cy="379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500" u="sng" spc="-75">
                <a:solidFill>
                  <a:srgbClr val="0000FF"/>
                </a:solidFill>
                <a:latin typeface="Arial" panose="22635452340000000000" pitchFamily="2"/>
              </a:rPr>
              <a:t>http://webstaff.kmutt.ac.th/~dejwoot.kha/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76835" cmpd="sng">
            <a:solidFill>
              <a:srgbClr val="7037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11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76835" cmpd="sng">
            <a:solidFill>
              <a:srgbClr val="7037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11</a:t>
            </a:r>
          </a:p>
        </p:txBody>
      </p:sp>
      <p:sp>
        <p:nvSpPr>
          <p:cNvPr id="103" name="Text Placeholder 10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81915" cmpd="sng">
            <a:solidFill>
              <a:srgbClr val="3836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81915" cmpd="sng">
            <a:solidFill>
              <a:srgbClr val="3836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07" name="Text Placeholder 106"/>
          <p:cNvSpPr>
            <a:spLocks noGrp="1"/>
          </p:cNvSpPr>
          <p:nvPr>
            <p:ph type="body" idx="10"/>
          </p:nvPr>
        </p:nvSpPr>
        <p:spPr>
          <a:xfrm>
            <a:off x="372110" y="2768600"/>
            <a:ext cx="8382000" cy="673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5999"/>
              </a:lnSpc>
              <a:spcAft>
                <a:spcPts val="162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The energy stored in the capacitor is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6917055" y="3441700"/>
            <a:ext cx="1397000" cy="328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Joules</a:t>
            </a:r>
          </a:p>
        </p:txBody>
      </p:sp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372110" y="4353560"/>
            <a:ext cx="8382000" cy="2315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5999"/>
              </a:lnSpc>
              <a:spcAft>
                <a:spcPts val="1458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The energy dissipated in the resistor is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85725" cmpd="sng">
            <a:solidFill>
              <a:srgbClr val="A0E126"/>
            </a:solidFill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7.2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13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90805" cmpd="sng">
            <a:solidFill>
              <a:srgbClr val="68E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idx="10"/>
          </p:nvPr>
        </p:nvSpPr>
        <p:spPr>
          <a:xfrm>
            <a:off x="167640" y="720090"/>
            <a:ext cx="8382000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Calculate the energy stored in a 1000-µF capacitor at</a:t>
            </a:r>
          </a:p>
          <a:p>
            <a:pPr marL="594360" marR="0" indent="0" algn="l">
              <a:lnSpc>
                <a:spcPct val="75839"/>
              </a:lnSpc>
              <a:spcBef>
                <a:spcPts val="180"/>
              </a:spcBef>
              <a:spcAft>
                <a:spcPts val="38340"/>
              </a:spcAft>
            </a:pP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t = 50 µs if the voltage across it is </a:t>
            </a:r>
            <a:r>
              <a:rPr lang="en-US" sz="2250" spc="0">
                <a:solidFill>
                  <a:srgbClr val="000000"/>
                </a:solidFill>
                <a:latin typeface="Arial Unicode MS" panose="22635452340000000000" pitchFamily="2"/>
              </a:rPr>
              <a:t>1.5101.5101.5101.5101.5101.5101.510</a:t>
            </a:r>
            <a:r>
              <a:rPr lang="en-US" sz="2250" spc="0" baseline="30000">
                <a:solidFill>
                  <a:srgbClr val="000000"/>
                </a:solidFill>
                <a:latin typeface="Arial Unicode MS" panose="22635452340000000000" pitchFamily="2"/>
              </a:rPr>
              <a:t>5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 volts.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3235"/>
          </a:xfrm>
          <a:prstGeom prst="rect">
            <a:avLst/>
          </a:prstGeom>
          <a:noFill/>
          <a:ln w="94615" cmpd="sng">
            <a:solidFill>
              <a:srgbClr val="C833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Characteristics of an Ideal C.: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14</a:t>
            </a:r>
          </a:p>
        </p:txBody>
      </p:sp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3235"/>
          </a:xfrm>
          <a:prstGeom prst="rect">
            <a:avLst/>
          </a:prstGeom>
          <a:noFill/>
          <a:ln w="94615" cmpd="sng">
            <a:solidFill>
              <a:srgbClr val="C833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Characteristics of an Ideal C.: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14</a:t>
            </a:r>
          </a:p>
        </p:txBody>
      </p:sp>
      <p:sp>
        <p:nvSpPr>
          <p:cNvPr id="136" name="Text Placeholder 13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3235"/>
          </a:xfrm>
          <a:prstGeom prst="rect">
            <a:avLst/>
          </a:prstGeom>
          <a:noFill/>
          <a:ln w="94615" cmpd="sng">
            <a:solidFill>
              <a:srgbClr val="C833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Characteristics of an Ideal C.: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14</a:t>
            </a:r>
          </a:p>
        </p:txBody>
      </p:sp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99695" cmpd="sng">
            <a:solidFill>
              <a:srgbClr val="9032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38" name="Text Placeholder 13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99695" cmpd="sng">
            <a:solidFill>
              <a:srgbClr val="9032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99695" cmpd="sng">
            <a:solidFill>
              <a:srgbClr val="9032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262255" y="720090"/>
            <a:ext cx="8382000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914400" rIns="0" bIns="0" anchor="t"/>
          <a:lstStyle/>
          <a:p>
            <a:pPr marL="457200" marR="0" indent="548640" algn="l">
              <a:lnSpc>
                <a:spcPct val="95999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There is no current through a capacitor if the</a:t>
            </a:r>
          </a:p>
          <a:p>
            <a:pPr marL="9601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voltage across it is not changing with time. A</a:t>
            </a:r>
          </a:p>
          <a:p>
            <a:pPr marL="9601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capacitor is therefore an </a:t>
            </a:r>
            <a:r>
              <a:rPr lang="en-US" sz="2800" i="1" spc="-30">
                <a:solidFill>
                  <a:srgbClr val="000000"/>
                </a:solidFill>
                <a:latin typeface="Arial" panose="22635452340000000000" pitchFamily="2"/>
              </a:rPr>
              <a:t>open circuit to dc.</a:t>
            </a:r>
          </a:p>
          <a:p>
            <a:pPr marL="457200" marR="0" indent="365760" algn="l">
              <a:lnSpc>
                <a:spcPct val="95999"/>
              </a:lnSpc>
              <a:spcBef>
                <a:spcPts val="36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 finite amount of energy can be stored in a</a:t>
            </a:r>
          </a:p>
          <a:p>
            <a:pPr marL="9601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capacitor even if the current through the</a:t>
            </a:r>
          </a:p>
          <a:p>
            <a:pPr marL="9601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capacitor is zero, such as when the voltage</a:t>
            </a:r>
          </a:p>
          <a:p>
            <a:pPr marL="960120" marR="0" indent="0" algn="l">
              <a:lnSpc>
                <a:spcPct val="81599"/>
              </a:lnSpc>
              <a:spcBef>
                <a:spcPts val="180"/>
              </a:spcBef>
              <a:spcAft>
                <a:spcPts val="12960"/>
              </a:spcAft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across it is constant.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 Placeholder 15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103505" cmpd="sng">
            <a:solidFill>
              <a:srgbClr val="C0DC26"/>
            </a:solidFill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>
                <a:solidFill>
                  <a:srgbClr val="0066CC"/>
                </a:solidFill>
                <a:latin typeface="Verdana" panose="22635452340000000000" pitchFamily="2"/>
              </a:rPr>
              <a:t>The Inductor: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16</a:t>
            </a:r>
          </a:p>
        </p:txBody>
      </p:sp>
      <p:sp>
        <p:nvSpPr>
          <p:cNvPr id="153" name="Text Placeholder 15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08585" cmpd="sng">
            <a:solidFill>
              <a:srgbClr val="F8DD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54" name="Text Placeholder 153"/>
          <p:cNvSpPr>
            <a:spLocks noGrp="1"/>
          </p:cNvSpPr>
          <p:nvPr>
            <p:ph type="body" idx="10"/>
          </p:nvPr>
        </p:nvSpPr>
        <p:spPr>
          <a:xfrm>
            <a:off x="452755" y="720090"/>
            <a:ext cx="8382000" cy="1115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731520" rIns="0" bIns="0" anchor="t"/>
          <a:lstStyle/>
          <a:p>
            <a:pPr marL="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800" b="1" spc="-45">
                <a:solidFill>
                  <a:srgbClr val="333399"/>
                </a:solidFill>
                <a:latin typeface="Arial" panose="22635452340000000000" pitchFamily="2"/>
              </a:rPr>
              <a:t>Electrical symbol and current-voltage conventions for an inductor.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Placeholder 16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12395" cmpd="sng">
            <a:solidFill>
              <a:srgbClr val="80E6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63" name="Text Placeholder 162"/>
          <p:cNvSpPr>
            <a:spLocks noGrp="1"/>
          </p:cNvSpPr>
          <p:nvPr>
            <p:ph type="body" idx="10"/>
          </p:nvPr>
        </p:nvSpPr>
        <p:spPr>
          <a:xfrm>
            <a:off x="389890" y="114300"/>
            <a:ext cx="86868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  <a:tabLst>
                <a:tab pos="866267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7.3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17</a:t>
            </a:r>
          </a:p>
        </p:txBody>
      </p:sp>
      <p:sp>
        <p:nvSpPr>
          <p:cNvPr id="164" name="Text Placeholder 163"/>
          <p:cNvSpPr>
            <a:spLocks noGrp="1"/>
          </p:cNvSpPr>
          <p:nvPr>
            <p:ph type="body" idx="10"/>
          </p:nvPr>
        </p:nvSpPr>
        <p:spPr>
          <a:xfrm>
            <a:off x="389890" y="681990"/>
            <a:ext cx="8686800" cy="2079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45720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Given the waveform of the current in a 3-H</a:t>
            </a:r>
          </a:p>
          <a:p>
            <a:pPr marL="457200" marR="0" indent="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inductor as shown, determine the inductor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378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voltage and sketch it.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169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116205" cmpd="sng">
            <a:solidFill>
              <a:srgbClr val="28EA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29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Example: 7.4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18</a:t>
            </a:r>
          </a:p>
        </p:txBody>
      </p:sp>
      <p:sp>
        <p:nvSpPr>
          <p:cNvPr id="171" name="Text Placeholder 170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116205" cmpd="sng">
            <a:solidFill>
              <a:srgbClr val="28EA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29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Example: 7.4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18</a:t>
            </a:r>
          </a:p>
        </p:txBody>
      </p:sp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116205" cmpd="sng">
            <a:solidFill>
              <a:srgbClr val="28EA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29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Example: 7.4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18</a:t>
            </a:r>
          </a:p>
        </p:txBody>
      </p:sp>
      <p:sp>
        <p:nvSpPr>
          <p:cNvPr id="173" name="Text Placeholder 17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1285" cmpd="sng">
            <a:solidFill>
              <a:srgbClr val="F0E8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74" name="Text Placeholder 17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1285" cmpd="sng">
            <a:solidFill>
              <a:srgbClr val="F0E8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1285" cmpd="sng">
            <a:solidFill>
              <a:srgbClr val="F0E8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359410" y="681990"/>
            <a:ext cx="8699500" cy="2052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50292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Given the waveform of the current in a 3-H</a:t>
            </a:r>
          </a:p>
          <a:p>
            <a:pPr marL="502920" marR="0" indent="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inductor as shown, determine the inductor</a:t>
            </a:r>
          </a:p>
          <a:p>
            <a:pPr marL="502920" marR="0" indent="0" algn="l">
              <a:lnSpc>
                <a:spcPct val="95999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voltage and sketch it.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125095" cmpd="sng">
            <a:solidFill>
              <a:srgbClr val="58317E"/>
            </a:solidFill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871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7.3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20</a:t>
            </a:r>
          </a:p>
        </p:txBody>
      </p:sp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30175" cmpd="sng">
            <a:solidFill>
              <a:srgbClr val="2059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152400" y="720090"/>
            <a:ext cx="8699500" cy="1691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59436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The current through a 0.2-H inductor is shown in the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figure. Assume the passive sign convention, and find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 at t equal to: (a) 0; (b) 2 ms; (c) 6 ms.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 Placeholder 216"/>
          <p:cNvSpPr>
            <a:spLocks noGrp="1"/>
          </p:cNvSpPr>
          <p:nvPr>
            <p:ph type="body" idx="10"/>
          </p:nvPr>
        </p:nvSpPr>
        <p:spPr>
          <a:xfrm>
            <a:off x="97790" y="6623685"/>
            <a:ext cx="9041765" cy="158750"/>
          </a:xfrm>
          <a:prstGeom prst="rect">
            <a:avLst/>
          </a:prstGeom>
          <a:noFill/>
          <a:ln w="142875" cmpd="sng">
            <a:solidFill>
              <a:srgbClr val="A861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218" name="Text Placeholder 217"/>
          <p:cNvSpPr>
            <a:spLocks noGrp="1"/>
          </p:cNvSpPr>
          <p:nvPr>
            <p:ph type="body" idx="10"/>
          </p:nvPr>
        </p:nvSpPr>
        <p:spPr>
          <a:xfrm>
            <a:off x="342900" y="114300"/>
            <a:ext cx="871728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  <a:tabLst>
                <a:tab pos="870966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7.5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22</a:t>
            </a:r>
          </a:p>
        </p:txBody>
      </p:sp>
      <p:sp>
        <p:nvSpPr>
          <p:cNvPr id="219" name="Text Placeholder 218"/>
          <p:cNvSpPr>
            <a:spLocks noGrp="1"/>
          </p:cNvSpPr>
          <p:nvPr>
            <p:ph type="body" idx="10"/>
          </p:nvPr>
        </p:nvSpPr>
        <p:spPr>
          <a:xfrm>
            <a:off x="342900" y="681990"/>
            <a:ext cx="8717280" cy="1747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743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8136890" algn="r"/>
              </a:tabLst>
            </a:pPr>
            <a:r>
              <a:rPr lang="en-US" sz="2400" spc="-80">
                <a:solidFill>
                  <a:srgbClr val="000000"/>
                </a:solidFill>
                <a:latin typeface="Arial" panose="22635452340000000000" pitchFamily="2"/>
              </a:rPr>
              <a:t>The voltage across a 2-H inductor is known to be	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V.</a:t>
            </a:r>
          </a:p>
          <a:p>
            <a:pPr marL="0" marR="0" indent="0" algn="l">
              <a:lnSpc>
                <a:spcPct val="105599"/>
              </a:lnSpc>
              <a:spcBef>
                <a:spcPts val="720"/>
              </a:spcBef>
              <a:spcAft>
                <a:spcPts val="4680"/>
              </a:spcAft>
              <a:tabLst>
                <a:tab pos="8578850" algn="r"/>
              </a:tabLst>
            </a:pPr>
            <a:r>
              <a:rPr lang="en-US" sz="2400" spc="-20">
                <a:solidFill>
                  <a:srgbClr val="000000"/>
                </a:solidFill>
                <a:latin typeface="Arial" panose="22635452340000000000" pitchFamily="2"/>
              </a:rPr>
              <a:t>determine the resulting inductor current if </a:t>
            </a:r>
            <a:r>
              <a:rPr lang="en-US" sz="300" spc="-20">
                <a:solidFill>
                  <a:srgbClr val="000000"/>
                </a:solidFill>
                <a:latin typeface="Arial" panose="22635452340000000000" pitchFamily="2"/>
              </a:rPr>
              <a:t>ถ้าถ้า</a:t>
            </a:r>
            <a:r>
              <a:rPr lang="en-US" sz="2400" spc="-20">
                <a:solidFill>
                  <a:srgbClr val="000000"/>
                </a:solidFill>
                <a:latin typeface="Arial" panose="22635452340000000000" pitchFamily="2"/>
              </a:rPr>
              <a:t>	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A.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 Placeholder 23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8325"/>
          </a:xfrm>
          <a:prstGeom prst="rect">
            <a:avLst/>
          </a:prstGeom>
          <a:noFill/>
          <a:ln w="146685" cmpd="sng">
            <a:solidFill>
              <a:srgbClr val="10E4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>
                <a:solidFill>
                  <a:srgbClr val="0066CC"/>
                </a:solidFill>
                <a:latin typeface="Verdana" panose="22635452340000000000" pitchFamily="2"/>
              </a:rPr>
              <a:t>Energy Storage: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23</a:t>
            </a:r>
          </a:p>
        </p:txBody>
      </p:sp>
      <p:sp>
        <p:nvSpPr>
          <p:cNvPr id="235" name="Text Placeholder 23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51765" cmpd="sng">
            <a:solidFill>
              <a:srgbClr val="D8E2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236" name="Text Placeholder 235"/>
          <p:cNvSpPr>
            <a:spLocks noGrp="1"/>
          </p:cNvSpPr>
          <p:nvPr>
            <p:ph type="body" idx="10"/>
          </p:nvPr>
        </p:nvSpPr>
        <p:spPr>
          <a:xfrm>
            <a:off x="4416425" y="5254625"/>
            <a:ext cx="2752725" cy="1301750"/>
          </a:xfrm>
          <a:prstGeom prst="rect">
            <a:avLst/>
          </a:prstGeom>
          <a:noFill/>
          <a:ln w="6350" cmpd="sng">
            <a:solidFill>
              <a:srgbClr val="333399"/>
            </a:solidFill>
            <a:prstDash val="solid"/>
          </a:ln>
        </p:spPr>
        <p:txBody>
          <a:bodyPr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37" name="Text Placeholder 236"/>
          <p:cNvSpPr>
            <a:spLocks noGrp="1"/>
          </p:cNvSpPr>
          <p:nvPr>
            <p:ph type="body" idx="10"/>
          </p:nvPr>
        </p:nvSpPr>
        <p:spPr>
          <a:xfrm>
            <a:off x="692150" y="683895"/>
            <a:ext cx="3340100" cy="1386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11480" rIns="0" bIns="0" anchor="t"/>
          <a:lstStyle/>
          <a:p>
            <a:pPr marL="0" marR="0" indent="0" algn="ctr">
              <a:lnSpc>
                <a:spcPct val="95999"/>
              </a:lnSpc>
              <a:spcAft>
                <a:spcPts val="396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The absorbed power:</a:t>
            </a:r>
          </a:p>
        </p:txBody>
      </p:sp>
      <p:sp>
        <p:nvSpPr>
          <p:cNvPr id="240" name="Text Placeholder 239"/>
          <p:cNvSpPr>
            <a:spLocks noGrp="1"/>
          </p:cNvSpPr>
          <p:nvPr>
            <p:ph type="body" idx="10"/>
          </p:nvPr>
        </p:nvSpPr>
        <p:spPr>
          <a:xfrm>
            <a:off x="768350" y="2070100"/>
            <a:ext cx="2552700" cy="1121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522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 energy:</a:t>
            </a:r>
          </a:p>
        </p:txBody>
      </p:sp>
      <p:sp>
        <p:nvSpPr>
          <p:cNvPr id="243" name="Text Placeholder 242"/>
          <p:cNvSpPr>
            <a:spLocks noGrp="1"/>
          </p:cNvSpPr>
          <p:nvPr>
            <p:ph type="body" idx="10"/>
          </p:nvPr>
        </p:nvSpPr>
        <p:spPr>
          <a:xfrm>
            <a:off x="765175" y="3898900"/>
            <a:ext cx="2743200" cy="2769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Thus:</a:t>
            </a:r>
          </a:p>
          <a:p>
            <a:pPr marL="45720" marR="0" indent="0" algn="l">
              <a:lnSpc>
                <a:spcPct val="80639"/>
              </a:lnSpc>
              <a:spcBef>
                <a:spcPts val="378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Assume</a:t>
            </a:r>
          </a:p>
          <a:p>
            <a:pPr marL="0" marR="0" indent="0" algn="l">
              <a:lnSpc>
                <a:spcPct val="95999"/>
              </a:lnSpc>
              <a:spcBef>
                <a:spcPts val="4320"/>
              </a:spcBef>
              <a:spcAft>
                <a:spcPts val="468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We simply have: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 Placeholder 249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155575" cmpd="sng">
            <a:solidFill>
              <a:srgbClr val="68EF52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Example: 7.6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24</a:t>
            </a:r>
          </a:p>
        </p:txBody>
      </p:sp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60655" cmpd="sng">
            <a:solidFill>
              <a:srgbClr val="10F3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252" name="Text Placeholder 251"/>
          <p:cNvSpPr>
            <a:spLocks noGrp="1"/>
          </p:cNvSpPr>
          <p:nvPr>
            <p:ph type="body" idx="10"/>
          </p:nvPr>
        </p:nvSpPr>
        <p:spPr>
          <a:xfrm>
            <a:off x="189230" y="720090"/>
            <a:ext cx="8717280" cy="2480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8288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find the maximum energy stored in the inductor</a:t>
            </a:r>
          </a:p>
          <a:p>
            <a:pPr marL="45720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and calculate how much energy is dissipated in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the resistor in the time during which the energy is</a:t>
            </a:r>
          </a:p>
          <a:p>
            <a:pPr marL="45720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being stored in and then recovered from the</a:t>
            </a:r>
          </a:p>
          <a:p>
            <a:pPr marL="457200" marR="0" indent="0" algn="l">
              <a:lnSpc>
                <a:spcPct val="78719"/>
              </a:lnSpc>
              <a:spcBef>
                <a:spcPts val="180"/>
              </a:spcBef>
              <a:spcAft>
                <a:spcPts val="162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inductor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7690"/>
          </a:xfrm>
          <a:prstGeom prst="rect">
            <a:avLst/>
          </a:prstGeom>
          <a:noFill/>
          <a:ln w="5715" cmpd="sng">
            <a:solidFill>
              <a:srgbClr val="00357E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550" spc="0">
                <a:solidFill>
                  <a:srgbClr val="0066CC"/>
                </a:solidFill>
                <a:latin typeface="Verdana" panose="22635452340000000000" pitchFamily="2"/>
              </a:rPr>
              <a:t>Objectives : Ch7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37870" y="6668770"/>
            <a:ext cx="4714875" cy="158750"/>
          </a:xfrm>
          <a:prstGeom prst="rect">
            <a:avLst/>
          </a:prstGeom>
          <a:noFill/>
          <a:ln w="10795" cmpd="sng">
            <a:solidFill>
              <a:srgbClr val="20307E"/>
            </a:solidFill>
            <a:prstDash val="solid"/>
          </a:ln>
        </p:spPr>
        <p:txBody>
          <a:bodyPr lIns="0" tIns="0" rIns="0" bIns="0" anchor="t"/>
          <a:lstStyle/>
          <a:p>
            <a:pPr marL="0" marR="2286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70">
                <a:solidFill>
                  <a:srgbClr val="000080"/>
                </a:solidFill>
                <a:latin typeface="Arial Narrow" panose="22635452340000000000" pitchFamily="2"/>
              </a:rPr>
              <a:t>Capacitors and Inductors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596900" cy="158750"/>
          </a:xfrm>
          <a:prstGeom prst="rect">
            <a:avLst/>
          </a:prstGeom>
          <a:noFill/>
          <a:ln w="12700" cmpd="sng">
            <a:solidFill>
              <a:srgbClr val="A8387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14605" cmpd="sng">
            <a:solidFill>
              <a:srgbClr val="E0397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#5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37870" y="683260"/>
            <a:ext cx="8001000" cy="5985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5720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5">
                <a:solidFill>
                  <a:srgbClr val="000000"/>
                </a:solidFill>
                <a:latin typeface="Arial" panose="22635452340000000000" pitchFamily="2"/>
              </a:rPr>
              <a:t>the voltage-current relationship of ideal</a:t>
            </a:r>
            <a:r>
              <a:rPr lang="en-US" sz="2800" b="1" spc="-65">
                <a:solidFill>
                  <a:srgbClr val="0066FF"/>
                </a:solidFill>
                <a:latin typeface="Arial" panose="22635452340000000000" pitchFamily="2"/>
              </a:rPr>
              <a:t> capacitors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Arial" panose="22635452340000000000" pitchFamily="2"/>
              </a:rPr>
              <a:t>the voltage-current relationship of ideal</a:t>
            </a:r>
            <a:r>
              <a:rPr lang="en-US" sz="2800" b="1" spc="-40">
                <a:solidFill>
                  <a:srgbClr val="0066FF"/>
                </a:solidFill>
                <a:latin typeface="Arial" panose="22635452340000000000" pitchFamily="2"/>
              </a:rPr>
              <a:t> inductors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 energy stored</a:t>
            </a:r>
          </a:p>
          <a:p>
            <a:pPr marL="0" marR="0" indent="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series/parallel combinations of capacitors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series/parallel combinations of inductors</a:t>
            </a:r>
          </a:p>
          <a:p>
            <a:pPr marL="0" marR="0" indent="0" algn="l">
              <a:lnSpc>
                <a:spcPct val="95999"/>
              </a:lnSpc>
              <a:spcBef>
                <a:spcPts val="360"/>
              </a:spcBef>
              <a:spcAft>
                <a:spcPts val="2070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the behavior of op amp circuits with capacitors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 Placeholder 28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76530" cmpd="sng">
            <a:solidFill>
              <a:srgbClr val="28F9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287" name="Text Placeholder 286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360"/>
              </a:spcAft>
              <a:tabLst>
                <a:tab pos="8954770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7.4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27</a:t>
            </a:r>
          </a:p>
        </p:txBody>
      </p:sp>
      <p:sp>
        <p:nvSpPr>
          <p:cNvPr id="288" name="Text Placeholder 287"/>
          <p:cNvSpPr>
            <a:spLocks noGrp="1"/>
          </p:cNvSpPr>
          <p:nvPr>
            <p:ph type="body" idx="10"/>
          </p:nvPr>
        </p:nvSpPr>
        <p:spPr>
          <a:xfrm>
            <a:off x="97790" y="681990"/>
            <a:ext cx="9012555" cy="335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42900" rIns="0" bIns="0" anchor="t"/>
          <a:lstStyle/>
          <a:p>
            <a:pPr marL="182880" marR="0" indent="0" algn="l">
              <a:lnSpc>
                <a:spcPct val="73919"/>
              </a:lnSpc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Let L = 25 mH for the inductor of the figure </a:t>
            </a:r>
            <a:r>
              <a:rPr lang="en-US" sz="300" spc="0">
                <a:solidFill>
                  <a:srgbClr val="000000"/>
                </a:solidFill>
                <a:latin typeface="Arial" panose="22635452340000000000" pitchFamily="2"/>
              </a:rPr>
              <a:t>(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a</a:t>
            </a:r>
            <a:r>
              <a:rPr lang="en-US" sz="300" spc="0">
                <a:solidFill>
                  <a:srgbClr val="000000"/>
                </a:solidFill>
                <a:latin typeface="Arial" panose="22635452340000000000" pitchFamily="2"/>
              </a:rPr>
              <a:t>)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 find </a:t>
            </a:r>
            <a:r>
              <a:rPr lang="en-US" sz="2200" spc="0">
                <a:solidFill>
                  <a:srgbClr val="000000"/>
                </a:solidFill>
                <a:latin typeface="Arial Unicode MS" panose="22635452340000000000" pitchFamily="2"/>
              </a:rPr>
              <a:t>  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at</a:t>
            </a:r>
          </a:p>
          <a:p>
            <a:pPr marL="182880" marR="0" indent="0" algn="l">
              <a:lnSpc>
                <a:spcPct val="7871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200" spc="150">
                <a:solidFill>
                  <a:srgbClr val="000000"/>
                </a:solidFill>
                <a:latin typeface="Arial Unicode MS" panose="22635452340000000000" pitchFamily="2"/>
              </a:rPr>
              <a:t> = 12 = 12 = 12 = 12 = 12 = 12</a:t>
            </a:r>
            <a:r>
              <a:rPr lang="en-US" sz="2400" spc="150">
                <a:solidFill>
                  <a:srgbClr val="000000"/>
                </a:solidFill>
                <a:latin typeface="Arial" panose="22635452340000000000" pitchFamily="2"/>
              </a:rPr>
              <a:t> if </a:t>
            </a:r>
            <a:r>
              <a:rPr lang="en-US" sz="2200" spc="150">
                <a:solidFill>
                  <a:srgbClr val="000000"/>
                </a:solidFill>
                <a:latin typeface="Arial Unicode MS" panose="22635452340000000000" pitchFamily="2"/>
              </a:rPr>
              <a:t> = 10 = 10 = 10 = 10 = 10 = 10</a:t>
            </a:r>
            <a:r>
              <a:rPr lang="en-US" sz="2200" spc="150" baseline="30000">
                <a:solidFill>
                  <a:srgbClr val="000000"/>
                </a:solidFill>
                <a:latin typeface="Arial Unicode MS" panose="22635452340000000000" pitchFamily="2"/>
              </a:rPr>
              <a:t>−100−100−100</a:t>
            </a:r>
            <a:r>
              <a:rPr lang="en-US" sz="2400" spc="150">
                <a:solidFill>
                  <a:srgbClr val="000000"/>
                </a:solidFill>
                <a:latin typeface="Arial" panose="22635452340000000000" pitchFamily="2"/>
              </a:rPr>
              <a:t> A.</a:t>
            </a:r>
            <a:r>
              <a:rPr lang="en-US" sz="300" spc="150">
                <a:solidFill>
                  <a:srgbClr val="000000"/>
                </a:solidFill>
                <a:latin typeface="Arial" panose="22635452340000000000" pitchFamily="2"/>
              </a:rPr>
              <a:t> (</a:t>
            </a:r>
            <a:r>
              <a:rPr lang="en-US" sz="2400" spc="150">
                <a:solidFill>
                  <a:srgbClr val="000000"/>
                </a:solidFill>
                <a:latin typeface="Arial" panose="22635452340000000000" pitchFamily="2"/>
              </a:rPr>
              <a:t>b</a:t>
            </a:r>
            <a:r>
              <a:rPr lang="en-US" sz="300" spc="150">
                <a:solidFill>
                  <a:srgbClr val="000000"/>
                </a:solidFill>
                <a:latin typeface="Arial" panose="22635452340000000000" pitchFamily="2"/>
              </a:rPr>
              <a:t>) </a:t>
            </a:r>
            <a:r>
              <a:rPr lang="en-US" sz="2400" spc="150">
                <a:solidFill>
                  <a:srgbClr val="000000"/>
                </a:solidFill>
                <a:latin typeface="Arial" panose="22635452340000000000" pitchFamily="2"/>
              </a:rPr>
              <a:t>Find  at </a:t>
            </a:r>
            <a:r>
              <a:rPr lang="en-US" sz="2200" spc="150">
                <a:solidFill>
                  <a:srgbClr val="000000"/>
                </a:solidFill>
                <a:latin typeface="Arial Unicode MS" panose="22635452340000000000" pitchFamily="2"/>
              </a:rPr>
              <a:t> = 0.1  = 0.1  = 0.1  = 0.1 </a:t>
            </a:r>
            <a:r>
              <a:rPr lang="en-US" sz="2400" spc="150">
                <a:solidFill>
                  <a:srgbClr val="000000"/>
                </a:solidFill>
                <a:latin typeface="Arial" panose="22635452340000000000" pitchFamily="2"/>
              </a:rPr>
              <a:t> if </a:t>
            </a:r>
            <a:r>
              <a:rPr lang="en-US" sz="2200" spc="150">
                <a:solidFill>
                  <a:srgbClr val="000000"/>
                </a:solidFill>
                <a:latin typeface="Arial Unicode MS" panose="22635452340000000000" pitchFamily="2"/>
              </a:rPr>
              <a:t> = =</a:t>
            </a:r>
          </a:p>
          <a:p>
            <a:pPr marL="182880" marR="0" indent="0" algn="l">
              <a:lnSpc>
                <a:spcPct val="7871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200" spc="140">
                <a:solidFill>
                  <a:srgbClr val="000000"/>
                </a:solidFill>
                <a:latin typeface="Arial Unicode MS" panose="22635452340000000000" pitchFamily="2"/>
              </a:rPr>
              <a:t>666</a:t>
            </a:r>
            <a:r>
              <a:rPr lang="en-US" sz="2200" spc="140" baseline="30000">
                <a:solidFill>
                  <a:srgbClr val="000000"/>
                </a:solidFill>
                <a:latin typeface="Arial Unicode MS" panose="22635452340000000000" pitchFamily="2"/>
              </a:rPr>
              <a:t>−12−12−12</a:t>
            </a:r>
            <a:r>
              <a:rPr lang="en-US" sz="2200" spc="140">
                <a:solidFill>
                  <a:srgbClr val="000000"/>
                </a:solidFill>
                <a:latin typeface="Arial Unicode MS" panose="22635452340000000000" pitchFamily="2"/>
              </a:rPr>
              <a:t>   </a:t>
            </a:r>
            <a:r>
              <a:rPr lang="en-US" sz="2400" spc="140">
                <a:solidFill>
                  <a:srgbClr val="000000"/>
                </a:solidFill>
                <a:latin typeface="Arial" panose="22635452340000000000" pitchFamily="2"/>
              </a:rPr>
              <a:t> and </a:t>
            </a:r>
            <a:r>
              <a:rPr lang="en-US" sz="2200" spc="140">
                <a:solidFill>
                  <a:srgbClr val="000000"/>
                </a:solidFill>
                <a:latin typeface="Arial Unicode MS" panose="22635452340000000000" pitchFamily="2"/>
              </a:rPr>
              <a:t> 0 = 10 .  0 = 10 .  0 = 10 .  0 = 10 . </a:t>
            </a:r>
            <a:r>
              <a:rPr lang="en-US" sz="2400" spc="140">
                <a:solidFill>
                  <a:srgbClr val="000000"/>
                </a:solidFill>
                <a:latin typeface="Arial" panose="22635452340000000000" pitchFamily="2"/>
              </a:rPr>
              <a:t>If </a:t>
            </a:r>
            <a:r>
              <a:rPr lang="en-US" sz="2200" spc="140">
                <a:solidFill>
                  <a:srgbClr val="000000"/>
                </a:solidFill>
                <a:latin typeface="Arial Unicode MS" panose="22635452340000000000" pitchFamily="2"/>
              </a:rPr>
              <a:t> = 8 1 −  = 8 1 −  = 8 1 −  = 8 1 −  = 8 1 − </a:t>
            </a:r>
            <a:r>
              <a:rPr lang="en-US" sz="1500" spc="140">
                <a:solidFill>
                  <a:srgbClr val="000000"/>
                </a:solidFill>
                <a:latin typeface="Arial Unicode MS" panose="22635452340000000000" pitchFamily="2"/>
              </a:rPr>
              <a:t>−40−40−40</a:t>
            </a:r>
            <a:r>
              <a:rPr lang="en-US" sz="2200" spc="140">
                <a:solidFill>
                  <a:srgbClr val="000000"/>
                </a:solidFill>
                <a:latin typeface="Arial Unicode MS" panose="22635452340000000000" pitchFamily="2"/>
              </a:rPr>
              <a:t>     </a:t>
            </a:r>
            <a:r>
              <a:rPr lang="en-US" sz="2400" spc="140">
                <a:solidFill>
                  <a:srgbClr val="000000"/>
                </a:solidFill>
                <a:latin typeface="Arial" panose="22635452340000000000" pitchFamily="2"/>
              </a:rPr>
              <a:t>, find: (c) the</a:t>
            </a:r>
          </a:p>
          <a:p>
            <a:pPr marL="182880" marR="0" indent="0" algn="l">
              <a:lnSpc>
                <a:spcPct val="7391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400" spc="30">
                <a:solidFill>
                  <a:srgbClr val="000000"/>
                </a:solidFill>
                <a:latin typeface="Arial" panose="22635452340000000000" pitchFamily="2"/>
              </a:rPr>
              <a:t>power being delivered to the inductor at </a:t>
            </a:r>
            <a:r>
              <a:rPr lang="en-US" sz="2200" spc="30">
                <a:solidFill>
                  <a:srgbClr val="000000"/>
                </a:solidFill>
                <a:latin typeface="Arial Unicode MS" panose="22635452340000000000" pitchFamily="2"/>
              </a:rPr>
              <a:t> = 50 , = 50 , = 50 , = 50 , = 50 , = 50 ,</a:t>
            </a:r>
            <a:r>
              <a:rPr lang="en-US" sz="2400" spc="30">
                <a:solidFill>
                  <a:srgbClr val="000000"/>
                </a:solidFill>
                <a:latin typeface="Arial" panose="22635452340000000000" pitchFamily="2"/>
              </a:rPr>
              <a:t> and </a:t>
            </a:r>
            <a:r>
              <a:rPr lang="en-US" sz="300" spc="30">
                <a:solidFill>
                  <a:srgbClr val="000000"/>
                </a:solidFill>
                <a:latin typeface="Arial" panose="22635452340000000000" pitchFamily="2"/>
              </a:rPr>
              <a:t>(</a:t>
            </a:r>
            <a:r>
              <a:rPr lang="en-US" sz="2400" spc="30">
                <a:solidFill>
                  <a:srgbClr val="000000"/>
                </a:solidFill>
                <a:latin typeface="Arial" panose="22635452340000000000" pitchFamily="2"/>
              </a:rPr>
              <a:t>d</a:t>
            </a:r>
            <a:r>
              <a:rPr lang="en-US" sz="300" spc="30">
                <a:solidFill>
                  <a:srgbClr val="000000"/>
                </a:solidFill>
                <a:latin typeface="Arial" panose="22635452340000000000" pitchFamily="2"/>
              </a:rPr>
              <a:t>) </a:t>
            </a:r>
            <a:r>
              <a:rPr lang="en-US" sz="2400" spc="30">
                <a:solidFill>
                  <a:srgbClr val="000000"/>
                </a:solidFill>
                <a:latin typeface="Arial" panose="22635452340000000000" pitchFamily="2"/>
              </a:rPr>
              <a:t>the</a:t>
            </a:r>
          </a:p>
          <a:p>
            <a:pPr marL="182880" marR="0" indent="0" algn="l">
              <a:lnSpc>
                <a:spcPct val="72959"/>
              </a:lnSpc>
              <a:spcBef>
                <a:spcPts val="1080"/>
              </a:spcBef>
              <a:spcAft>
                <a:spcPts val="4140"/>
              </a:spcAft>
            </a:pPr>
            <a:r>
              <a:rPr lang="en-US" sz="2400" spc="20">
                <a:solidFill>
                  <a:srgbClr val="000000"/>
                </a:solidFill>
                <a:latin typeface="Arial" panose="22635452340000000000" pitchFamily="2"/>
              </a:rPr>
              <a:t>energy stored in the inductor at </a:t>
            </a:r>
            <a:r>
              <a:rPr lang="en-US" sz="2200" spc="20">
                <a:solidFill>
                  <a:srgbClr val="000000"/>
                </a:solidFill>
                <a:latin typeface="Arial Unicode MS" panose="22635452340000000000" pitchFamily="2"/>
              </a:rPr>
              <a:t> = 40 . = 40 . = 40 . = 40 . = 40 . = 40 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 Placeholder 293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09905"/>
          </a:xfrm>
          <a:prstGeom prst="rect">
            <a:avLst/>
          </a:prstGeom>
          <a:noFill/>
          <a:ln w="180340" cmpd="sng">
            <a:solidFill>
              <a:srgbClr val="585A26"/>
            </a:solidFill>
            <a:prstDash val="solid"/>
          </a:ln>
        </p:spPr>
        <p:txBody>
          <a:bodyPr lIns="0" tIns="0" rIns="0" bIns="0" anchor="t"/>
          <a:lstStyle/>
          <a:p>
            <a:pPr marL="0" marR="6858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45">
                <a:solidFill>
                  <a:srgbClr val="0066CC"/>
                </a:solidFill>
                <a:latin typeface="Verdana" panose="22635452340000000000" pitchFamily="2"/>
              </a:rPr>
              <a:t>Characteristics of an Ideal L.:</a:t>
            </a:r>
            <a:r>
              <a:rPr lang="en-US" sz="1150" b="1" spc="45">
                <a:solidFill>
                  <a:srgbClr val="000080"/>
                </a:solidFill>
                <a:latin typeface="Arial Narrow" panose="22635452340000000000" pitchFamily="2"/>
              </a:rPr>
              <a:t> Page 28</a:t>
            </a:r>
          </a:p>
        </p:txBody>
      </p:sp>
      <p:sp>
        <p:nvSpPr>
          <p:cNvPr id="295" name="Text Placeholder 294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09905"/>
          </a:xfrm>
          <a:prstGeom prst="rect">
            <a:avLst/>
          </a:prstGeom>
          <a:noFill/>
          <a:ln w="180340" cmpd="sng">
            <a:solidFill>
              <a:srgbClr val="585A26"/>
            </a:solidFill>
            <a:prstDash val="solid"/>
          </a:ln>
        </p:spPr>
        <p:txBody>
          <a:bodyPr lIns="0" tIns="0" rIns="0" bIns="0" anchor="t"/>
          <a:lstStyle/>
          <a:p>
            <a:pPr marL="0" marR="6858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45">
                <a:solidFill>
                  <a:srgbClr val="0066CC"/>
                </a:solidFill>
                <a:latin typeface="Verdana" panose="22635452340000000000" pitchFamily="2"/>
              </a:rPr>
              <a:t>Characteristics of an Ideal L.:</a:t>
            </a:r>
            <a:r>
              <a:rPr lang="en-US" sz="1150" b="1" spc="45">
                <a:solidFill>
                  <a:srgbClr val="000080"/>
                </a:solidFill>
                <a:latin typeface="Arial Narrow" panose="22635452340000000000" pitchFamily="2"/>
              </a:rPr>
              <a:t> Page 28</a:t>
            </a:r>
          </a:p>
        </p:txBody>
      </p:sp>
      <p:sp>
        <p:nvSpPr>
          <p:cNvPr id="296" name="Text Placeholder 295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09905"/>
          </a:xfrm>
          <a:prstGeom prst="rect">
            <a:avLst/>
          </a:prstGeom>
          <a:noFill/>
          <a:ln w="180340" cmpd="sng">
            <a:solidFill>
              <a:srgbClr val="585A26"/>
            </a:solidFill>
            <a:prstDash val="solid"/>
          </a:ln>
        </p:spPr>
        <p:txBody>
          <a:bodyPr lIns="0" tIns="0" rIns="0" bIns="0" anchor="t"/>
          <a:lstStyle/>
          <a:p>
            <a:pPr marL="0" marR="6858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45">
                <a:solidFill>
                  <a:srgbClr val="0066CC"/>
                </a:solidFill>
                <a:latin typeface="Verdana" panose="22635452340000000000" pitchFamily="2"/>
              </a:rPr>
              <a:t>Characteristics of an Ideal L.:</a:t>
            </a:r>
            <a:r>
              <a:rPr lang="en-US" sz="1150" b="1" spc="45">
                <a:solidFill>
                  <a:srgbClr val="000080"/>
                </a:solidFill>
                <a:latin typeface="Arial Narrow" panose="22635452340000000000" pitchFamily="2"/>
              </a:rPr>
              <a:t> Page 28</a:t>
            </a:r>
          </a:p>
        </p:txBody>
      </p:sp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5420" cmpd="sng">
            <a:solidFill>
              <a:srgbClr val="905B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298" name="Text Placeholder 29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5420" cmpd="sng">
            <a:solidFill>
              <a:srgbClr val="905B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299" name="Text Placeholder 29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5420" cmpd="sng">
            <a:solidFill>
              <a:srgbClr val="905B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97790" y="720090"/>
            <a:ext cx="9012555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548640" rIns="0" bIns="0" anchor="t"/>
          <a:lstStyle/>
          <a:p>
            <a:pPr marL="640080" marR="0" indent="502920" algn="l">
              <a:lnSpc>
                <a:spcPct val="95999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800" spc="80">
                <a:solidFill>
                  <a:srgbClr val="000000"/>
                </a:solidFill>
                <a:latin typeface="Arial" panose="22635452340000000000" pitchFamily="2"/>
              </a:rPr>
              <a:t>There is no voltage across an inductor </a:t>
            </a:r>
            <a:r>
              <a:rPr lang="en-US" sz="2800" i="1" spc="80">
                <a:solidFill>
                  <a:srgbClr val="000000"/>
                </a:solidFill>
                <a:latin typeface="Arial" panose="22635452340000000000" pitchFamily="2"/>
              </a:rPr>
              <a:t>if </a:t>
            </a:r>
            <a:r>
              <a:rPr lang="en-US" sz="2800" spc="80">
                <a:solidFill>
                  <a:srgbClr val="000000"/>
                </a:solidFill>
                <a:latin typeface="Arial" panose="22635452340000000000" pitchFamily="2"/>
              </a:rPr>
              <a:t>the</a:t>
            </a:r>
          </a:p>
          <a:p>
            <a:pPr marL="114300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current through it is not changing with time. An</a:t>
            </a:r>
          </a:p>
          <a:p>
            <a:pPr marL="1143000" marR="0" indent="0" algn="l">
              <a:lnSpc>
                <a:spcPct val="8255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inductor is therefore a </a:t>
            </a:r>
            <a:r>
              <a:rPr lang="en-US" sz="2800" i="1" spc="-30">
                <a:solidFill>
                  <a:srgbClr val="000000"/>
                </a:solidFill>
                <a:latin typeface="Arial" panose="22635452340000000000" pitchFamily="2"/>
              </a:rPr>
              <a:t>short circuit to dc.</a:t>
            </a:r>
          </a:p>
          <a:p>
            <a:pPr marL="640080" marR="0" indent="365760" algn="l">
              <a:lnSpc>
                <a:spcPct val="95999"/>
              </a:lnSpc>
              <a:spcBef>
                <a:spcPts val="36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800" spc="50">
                <a:solidFill>
                  <a:srgbClr val="000000"/>
                </a:solidFill>
                <a:latin typeface="Arial" panose="22635452340000000000" pitchFamily="2"/>
              </a:rPr>
              <a:t>A finite amount of energy can be stored in an</a:t>
            </a:r>
          </a:p>
          <a:p>
            <a:pPr marL="1143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inductor even if the voltage across the inductor</a:t>
            </a:r>
          </a:p>
          <a:p>
            <a:pPr marL="114300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is zero, such as when the current through it is</a:t>
            </a:r>
          </a:p>
          <a:p>
            <a:pPr marL="1143000" marR="0" indent="0" algn="l">
              <a:lnSpc>
                <a:spcPct val="80639"/>
              </a:lnSpc>
              <a:spcBef>
                <a:spcPts val="360"/>
              </a:spcBef>
              <a:spcAft>
                <a:spcPts val="1566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constant.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 Placeholder 311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4505"/>
          </a:xfrm>
          <a:prstGeom prst="rect">
            <a:avLst/>
          </a:prstGeom>
          <a:noFill/>
          <a:ln w="189230" cmpd="sng">
            <a:solidFill>
              <a:srgbClr val="80F552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Inductance Combinations: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30</a:t>
            </a:r>
          </a:p>
        </p:txBody>
      </p:sp>
      <p:sp>
        <p:nvSpPr>
          <p:cNvPr id="313" name="Text Placeholder 312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4505"/>
          </a:xfrm>
          <a:prstGeom prst="rect">
            <a:avLst/>
          </a:prstGeom>
          <a:noFill/>
          <a:ln w="189230" cmpd="sng">
            <a:solidFill>
              <a:srgbClr val="80F552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Inductance Combinations: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30</a:t>
            </a:r>
          </a:p>
        </p:txBody>
      </p:sp>
      <p:sp>
        <p:nvSpPr>
          <p:cNvPr id="314" name="Text Placeholder 313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4505"/>
          </a:xfrm>
          <a:prstGeom prst="rect">
            <a:avLst/>
          </a:prstGeom>
          <a:noFill/>
          <a:ln w="189230" cmpd="sng">
            <a:solidFill>
              <a:srgbClr val="80F552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Inductance Combinations: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30</a:t>
            </a:r>
          </a:p>
        </p:txBody>
      </p:sp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130175" y="5331460"/>
            <a:ext cx="9009380" cy="351790"/>
          </a:xfrm>
          <a:prstGeom prst="rect">
            <a:avLst/>
          </a:prstGeom>
          <a:noFill/>
          <a:ln w="194310" cmpd="sng">
            <a:solidFill>
              <a:srgbClr val="B8F652"/>
            </a:solidFill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130175" y="5958840"/>
            <a:ext cx="9009380" cy="173990"/>
          </a:xfrm>
          <a:prstGeom prst="rect">
            <a:avLst/>
          </a:prstGeom>
          <a:noFill/>
          <a:ln w="196850" cmpd="sng">
            <a:solidFill>
              <a:srgbClr val="F0F7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0"/>
              </a:lnSpc>
              <a:spcAft>
                <a:spcPts val="0"/>
              </a:spcAft>
            </a:pPr>
            <a:endParaRPr/>
          </a:p>
        </p:txBody>
      </p:sp>
      <p:sp>
        <p:nvSpPr>
          <p:cNvPr id="317" name="Text Placeholder 316"/>
          <p:cNvSpPr>
            <a:spLocks noGrp="1"/>
          </p:cNvSpPr>
          <p:nvPr>
            <p:ph type="body" idx="10"/>
          </p:nvPr>
        </p:nvSpPr>
        <p:spPr>
          <a:xfrm>
            <a:off x="130175" y="6668770"/>
            <a:ext cx="9009380" cy="158750"/>
          </a:xfrm>
          <a:prstGeom prst="rect">
            <a:avLst/>
          </a:prstGeom>
          <a:noFill/>
          <a:ln w="198755" cmpd="sng">
            <a:solidFill>
              <a:srgbClr val="08FE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53790" algn="l"/>
                <a:tab pos="897699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18" name="Text Placeholder 317"/>
          <p:cNvSpPr>
            <a:spLocks noGrp="1"/>
          </p:cNvSpPr>
          <p:nvPr>
            <p:ph type="body" idx="10"/>
          </p:nvPr>
        </p:nvSpPr>
        <p:spPr>
          <a:xfrm>
            <a:off x="130175" y="5331460"/>
            <a:ext cx="9009380" cy="351790"/>
          </a:xfrm>
          <a:prstGeom prst="rect">
            <a:avLst/>
          </a:prstGeom>
          <a:noFill/>
          <a:ln w="194310" cmpd="sng">
            <a:solidFill>
              <a:srgbClr val="B8F652"/>
            </a:solidFill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319" name="Text Placeholder 318"/>
          <p:cNvSpPr>
            <a:spLocks noGrp="1"/>
          </p:cNvSpPr>
          <p:nvPr>
            <p:ph type="body" idx="10"/>
          </p:nvPr>
        </p:nvSpPr>
        <p:spPr>
          <a:xfrm>
            <a:off x="130175" y="5958840"/>
            <a:ext cx="9009380" cy="173990"/>
          </a:xfrm>
          <a:prstGeom prst="rect">
            <a:avLst/>
          </a:prstGeom>
          <a:noFill/>
          <a:ln w="196850" cmpd="sng">
            <a:solidFill>
              <a:srgbClr val="F0F7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0"/>
              </a:lnSpc>
              <a:spcAft>
                <a:spcPts val="0"/>
              </a:spcAft>
            </a:pPr>
            <a:endParaRPr/>
          </a:p>
        </p:txBody>
      </p:sp>
      <p:sp>
        <p:nvSpPr>
          <p:cNvPr id="320" name="Text Placeholder 319"/>
          <p:cNvSpPr>
            <a:spLocks noGrp="1"/>
          </p:cNvSpPr>
          <p:nvPr>
            <p:ph type="body" idx="10"/>
          </p:nvPr>
        </p:nvSpPr>
        <p:spPr>
          <a:xfrm>
            <a:off x="130175" y="6668770"/>
            <a:ext cx="9009380" cy="158750"/>
          </a:xfrm>
          <a:prstGeom prst="rect">
            <a:avLst/>
          </a:prstGeom>
          <a:noFill/>
          <a:ln w="198755" cmpd="sng">
            <a:solidFill>
              <a:srgbClr val="08FE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53790" algn="l"/>
                <a:tab pos="897699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21" name="Text Placeholder 320"/>
          <p:cNvSpPr>
            <a:spLocks noGrp="1"/>
          </p:cNvSpPr>
          <p:nvPr>
            <p:ph type="body" idx="10"/>
          </p:nvPr>
        </p:nvSpPr>
        <p:spPr>
          <a:xfrm>
            <a:off x="130175" y="5331460"/>
            <a:ext cx="9009380" cy="351790"/>
          </a:xfrm>
          <a:prstGeom prst="rect">
            <a:avLst/>
          </a:prstGeom>
          <a:noFill/>
          <a:ln w="194310" cmpd="sng">
            <a:solidFill>
              <a:srgbClr val="B8F652"/>
            </a:solidFill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322" name="Text Placeholder 321"/>
          <p:cNvSpPr>
            <a:spLocks noGrp="1"/>
          </p:cNvSpPr>
          <p:nvPr>
            <p:ph type="body" idx="10"/>
          </p:nvPr>
        </p:nvSpPr>
        <p:spPr>
          <a:xfrm>
            <a:off x="130175" y="5958840"/>
            <a:ext cx="9009380" cy="173990"/>
          </a:xfrm>
          <a:prstGeom prst="rect">
            <a:avLst/>
          </a:prstGeom>
          <a:noFill/>
          <a:ln w="196850" cmpd="sng">
            <a:solidFill>
              <a:srgbClr val="F0F7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0"/>
              </a:lnSpc>
              <a:spcAft>
                <a:spcPts val="0"/>
              </a:spcAft>
            </a:pPr>
            <a:endParaRPr/>
          </a:p>
        </p:txBody>
      </p:sp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130175" y="6668770"/>
            <a:ext cx="9009380" cy="158750"/>
          </a:xfrm>
          <a:prstGeom prst="rect">
            <a:avLst/>
          </a:prstGeom>
          <a:noFill/>
          <a:ln w="198755" cmpd="sng">
            <a:solidFill>
              <a:srgbClr val="08FE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53790" algn="l"/>
                <a:tab pos="897699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28" name="Text Placeholder 327"/>
          <p:cNvSpPr>
            <a:spLocks noGrp="1"/>
          </p:cNvSpPr>
          <p:nvPr>
            <p:ph type="body" idx="10"/>
          </p:nvPr>
        </p:nvSpPr>
        <p:spPr>
          <a:xfrm>
            <a:off x="499745" y="3519805"/>
            <a:ext cx="8394700" cy="1500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9360"/>
              </a:spcAft>
            </a:pPr>
            <a:r>
              <a:rPr lang="en-US" sz="1800" b="1" spc="-30">
                <a:solidFill>
                  <a:srgbClr val="333399"/>
                </a:solidFill>
                <a:latin typeface="Arial" panose="22635452340000000000" pitchFamily="2"/>
              </a:rPr>
              <a:t>(a) N inductors connected in series; (b) equivalent circuit;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03835" cmpd="sng">
            <a:solidFill>
              <a:srgbClr val="D0FC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579120" y="114300"/>
            <a:ext cx="8559800" cy="876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1440" marR="0" indent="0" algn="l">
              <a:lnSpc>
                <a:spcPct val="82559"/>
              </a:lnSpc>
              <a:spcAft>
                <a:spcPts val="2700"/>
              </a:spcAft>
              <a:tabLst>
                <a:tab pos="8473440" algn="r"/>
              </a:tabLst>
            </a:pPr>
            <a:r>
              <a:rPr lang="en-US" sz="3600" spc="-40">
                <a:solidFill>
                  <a:srgbClr val="0066CC"/>
                </a:solidFill>
                <a:latin typeface="Verdana" panose="22635452340000000000" pitchFamily="2"/>
              </a:rPr>
              <a:t>Inductance Combinations: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32</a:t>
            </a:r>
          </a:p>
        </p:txBody>
      </p:sp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452120" y="3525520"/>
            <a:ext cx="8686800" cy="979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N inductors connected in parallel;</a:t>
            </a:r>
          </a:p>
        </p:txBody>
      </p:sp>
      <p:sp>
        <p:nvSpPr>
          <p:cNvPr id="360" name="Text Placeholder 359"/>
          <p:cNvSpPr>
            <a:spLocks noGrp="1"/>
          </p:cNvSpPr>
          <p:nvPr>
            <p:ph type="body" idx="10"/>
          </p:nvPr>
        </p:nvSpPr>
        <p:spPr>
          <a:xfrm>
            <a:off x="2328545" y="5349240"/>
            <a:ext cx="6810375" cy="1319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62940" rIns="0" bIns="0" anchor="t"/>
          <a:lstStyle/>
          <a:p>
            <a:pPr marL="205740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900" i="1" spc="0">
                <a:solidFill>
                  <a:srgbClr val="000000"/>
                </a:solidFill>
                <a:latin typeface="Times New Roman" panose="22635452340000000000" pitchFamily="1"/>
              </a:rPr>
              <a:t>t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2033270" algn="r"/>
              </a:tabLst>
            </a:pPr>
            <a:r>
              <a:rPr lang="en-US" sz="300" spc="0">
                <a:solidFill>
                  <a:srgbClr val="000000"/>
                </a:solidFill>
                <a:latin typeface="AmdtSymbols" panose="22635452340000000000" pitchFamily="2"/>
              </a:rPr>
              <a:t>	</a:t>
            </a:r>
            <a:r>
              <a:rPr lang="en-US" sz="1500" spc="0">
                <a:solidFill>
                  <a:srgbClr val="000000"/>
                </a:solidFill>
                <a:latin typeface="Times New Roman" panose="22635452340000000000" pitchFamily="1"/>
              </a:rPr>
              <a:t>1 </a:t>
            </a:r>
            <a:r>
              <a:rPr lang="en-US" sz="300" spc="0">
                <a:solidFill>
                  <a:srgbClr val="000000"/>
                </a:solidFill>
                <a:latin typeface="AmdtSymbols" panose="22635452340000000000" pitchFamily="2"/>
              </a:rPr>
              <a:t></a:t>
            </a:r>
          </a:p>
          <a:p>
            <a:pPr marL="27432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AmdtSymbols" panose="22635452340000000000" pitchFamily="2"/>
              </a:rPr>
              <a:t> =1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2033270" algn="r"/>
              </a:tabLst>
            </a:pPr>
            <a:r>
              <a:rPr lang="en-US" sz="300" b="1" spc="0">
                <a:solidFill>
                  <a:srgbClr val="000000"/>
                </a:solidFill>
                <a:latin typeface="AmdtSymbols" panose="22635452340000000000" pitchFamily="2"/>
              </a:rPr>
              <a:t>	</a:t>
            </a:r>
          </a:p>
          <a:p>
            <a:pPr marL="0" marR="0" indent="0" algn="l">
              <a:lnSpc>
                <a:spcPct val="135359"/>
              </a:lnSpc>
              <a:spcBef>
                <a:spcPts val="0"/>
              </a:spcBef>
              <a:spcAft>
                <a:spcPts val="540"/>
              </a:spcAft>
              <a:tabLst>
                <a:tab pos="2033270" algn="r"/>
              </a:tabLst>
            </a:pPr>
            <a:r>
              <a:rPr lang="en-US" sz="300" spc="0">
                <a:solidFill>
                  <a:srgbClr val="000000"/>
                </a:solidFill>
                <a:latin typeface="AmdtSymbols" panose="22635452340000000000" pitchFamily="2"/>
              </a:rPr>
              <a:t> </a:t>
            </a:r>
            <a:r>
              <a:rPr lang="en-US" sz="900" spc="0">
                <a:solidFill>
                  <a:srgbClr val="000000"/>
                </a:solidFill>
                <a:latin typeface="Times New Roman" panose="22635452340000000000" pitchFamily="1"/>
              </a:rPr>
              <a:t>1	</a:t>
            </a:r>
            <a:r>
              <a:rPr lang="en-US" sz="300" spc="0">
                <a:solidFill>
                  <a:srgbClr val="000000"/>
                </a:solidFill>
                <a:latin typeface="AmdtSymbols" panose="22635452340000000000" pitchFamily="2"/>
              </a:rPr>
              <a:t>n</a:t>
            </a:r>
          </a:p>
        </p:txBody>
      </p:sp>
      <p:sp>
        <p:nvSpPr>
          <p:cNvPr id="363" name="Text Placeholder 362"/>
          <p:cNvSpPr>
            <a:spLocks noGrp="1"/>
          </p:cNvSpPr>
          <p:nvPr>
            <p:ph type="body" idx="10"/>
          </p:nvPr>
        </p:nvSpPr>
        <p:spPr>
          <a:xfrm>
            <a:off x="2170430" y="5047615"/>
            <a:ext cx="31686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  <p:sp>
        <p:nvSpPr>
          <p:cNvPr id="366" name="Text Placeholder 365"/>
          <p:cNvSpPr>
            <a:spLocks noGrp="1"/>
          </p:cNvSpPr>
          <p:nvPr>
            <p:ph type="body" idx="10"/>
          </p:nvPr>
        </p:nvSpPr>
        <p:spPr>
          <a:xfrm>
            <a:off x="452120" y="6003290"/>
            <a:ext cx="1876425" cy="627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 Placeholder 38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16535" cmpd="sng">
            <a:solidFill>
              <a:srgbClr val="48E5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Capacitance Combinations: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34</a:t>
            </a:r>
          </a:p>
        </p:txBody>
      </p:sp>
      <p:sp>
        <p:nvSpPr>
          <p:cNvPr id="387" name="Text Placeholder 38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16535" cmpd="sng">
            <a:solidFill>
              <a:srgbClr val="48E5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Capacitance Combinations: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34</a:t>
            </a:r>
          </a:p>
        </p:txBody>
      </p:sp>
      <p:sp>
        <p:nvSpPr>
          <p:cNvPr id="388" name="Text Placeholder 38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16535" cmpd="sng">
            <a:solidFill>
              <a:srgbClr val="48E5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Capacitance Combinations: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34</a:t>
            </a:r>
          </a:p>
        </p:txBody>
      </p:sp>
      <p:sp>
        <p:nvSpPr>
          <p:cNvPr id="389" name="Text Placeholder 38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21615" cmpd="sng">
            <a:solidFill>
              <a:srgbClr val="B8E7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90" name="Text Placeholder 38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21615" cmpd="sng">
            <a:solidFill>
              <a:srgbClr val="B8E7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91" name="Text Placeholder 390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21615" cmpd="sng">
            <a:solidFill>
              <a:srgbClr val="B8E7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98" name="Text Placeholder 397"/>
          <p:cNvSpPr>
            <a:spLocks noGrp="1"/>
          </p:cNvSpPr>
          <p:nvPr>
            <p:ph type="body" idx="10"/>
          </p:nvPr>
        </p:nvSpPr>
        <p:spPr>
          <a:xfrm>
            <a:off x="1052830" y="5975985"/>
            <a:ext cx="7023100" cy="692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2880"/>
              </a:spcAft>
            </a:pP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(a) N capacitors connected in series; (b) equivalent circuit;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 Placeholder 40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16535" cmpd="sng">
            <a:solidFill>
              <a:srgbClr val="48E5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Capacitance Combinations: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35</a:t>
            </a:r>
          </a:p>
        </p:txBody>
      </p:sp>
      <p:sp>
        <p:nvSpPr>
          <p:cNvPr id="403" name="Text Placeholder 40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16535" cmpd="sng">
            <a:solidFill>
              <a:srgbClr val="48E5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Capacitance Combinations: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35</a:t>
            </a:r>
          </a:p>
        </p:txBody>
      </p:sp>
      <p:sp>
        <p:nvSpPr>
          <p:cNvPr id="404" name="Text Placeholder 40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21615" cmpd="sng">
            <a:solidFill>
              <a:srgbClr val="B8E7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05" name="Text Placeholder 40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21615" cmpd="sng">
            <a:solidFill>
              <a:srgbClr val="B8E7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6690360" y="2950210"/>
            <a:ext cx="198120" cy="149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22635452340000000000" pitchFamily="1"/>
              </a:rPr>
              <a:t>(d)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2502535" y="3100070"/>
            <a:ext cx="4385945" cy="170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00" spc="-50">
                <a:solidFill>
                  <a:srgbClr val="000000"/>
                </a:solidFill>
                <a:latin typeface="Times New Roman" panose="22635452340000000000" pitchFamily="1"/>
              </a:rPr>
              <a:t>(c)</a:t>
            </a:r>
          </a:p>
        </p:txBody>
      </p:sp>
      <p:sp>
        <p:nvSpPr>
          <p:cNvPr id="410" name="Text Placeholder 409"/>
          <p:cNvSpPr>
            <a:spLocks noGrp="1"/>
          </p:cNvSpPr>
          <p:nvPr>
            <p:ph type="body" idx="10"/>
          </p:nvPr>
        </p:nvSpPr>
        <p:spPr>
          <a:xfrm>
            <a:off x="516255" y="5808345"/>
            <a:ext cx="8394700" cy="860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4320"/>
              </a:spcAft>
            </a:pPr>
            <a:r>
              <a:rPr lang="en-US" sz="1800" b="1" spc="-35">
                <a:solidFill>
                  <a:srgbClr val="333399"/>
                </a:solidFill>
                <a:latin typeface="Arial" panose="22635452340000000000" pitchFamily="2"/>
              </a:rPr>
              <a:t>(c) N capacitors connected in parallel; (d) equivalent circuit to (c).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 Placeholder 41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25425" cmpd="sng">
            <a:solidFill>
              <a:srgbClr val="C85C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7.7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36</a:t>
            </a:r>
          </a:p>
        </p:txBody>
      </p:sp>
      <p:sp>
        <p:nvSpPr>
          <p:cNvPr id="415" name="Text Placeholder 41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30505" cmpd="sng">
            <a:solidFill>
              <a:srgbClr val="005E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354965" y="720090"/>
            <a:ext cx="8394700" cy="181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simplify the network using series/parallel</a:t>
            </a:r>
          </a:p>
          <a:p>
            <a:pPr marL="548640" marR="0" indent="0" algn="l">
              <a:lnSpc>
                <a:spcPct val="78719"/>
              </a:lnSpc>
              <a:spcBef>
                <a:spcPts val="180"/>
              </a:spcBef>
              <a:spcAft>
                <a:spcPts val="540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combinations.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 Placeholder 42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234315" cmpd="sng">
            <a:solidFill>
              <a:srgbClr val="98FB52"/>
            </a:solidFill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7.5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37</a:t>
            </a:r>
          </a:p>
        </p:txBody>
      </p:sp>
      <p:sp>
        <p:nvSpPr>
          <p:cNvPr id="423" name="Text Placeholder 42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39395" cmpd="sng">
            <a:solidFill>
              <a:srgbClr val="48F45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 Placeholder 42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243205" cmpd="sng">
            <a:solidFill>
              <a:srgbClr val="5065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270">
                <a:solidFill>
                  <a:srgbClr val="0066CC"/>
                </a:solidFill>
                <a:latin typeface="Verdana" panose="22635452340000000000" pitchFamily="2"/>
              </a:rPr>
              <a:t>note: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38</a:t>
            </a:r>
          </a:p>
        </p:txBody>
      </p:sp>
      <p:sp>
        <p:nvSpPr>
          <p:cNvPr id="430" name="Text Placeholder 42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48285" cmpd="sng">
            <a:solidFill>
              <a:srgbClr val="706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31" name="Text Placeholder 430"/>
          <p:cNvSpPr>
            <a:spLocks noGrp="1"/>
          </p:cNvSpPr>
          <p:nvPr>
            <p:ph type="body" idx="10"/>
          </p:nvPr>
        </p:nvSpPr>
        <p:spPr>
          <a:xfrm>
            <a:off x="574675" y="720090"/>
            <a:ext cx="8394700" cy="1864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57200" rIns="0" bIns="0" anchor="t"/>
          <a:lstStyle/>
          <a:p>
            <a:pPr marL="36576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Tahoma" panose="22635452340000000000" pitchFamily="2"/>
              </a:rPr>
              <a:t>No series or parallel combinations of either the</a:t>
            </a:r>
          </a:p>
          <a:p>
            <a:pPr marL="365760" marR="0" indent="0" algn="l">
              <a:lnSpc>
                <a:spcPct val="95999"/>
              </a:lnSpc>
              <a:spcBef>
                <a:spcPts val="0"/>
              </a:spcBef>
              <a:spcAft>
                <a:spcPts val="3960"/>
              </a:spcAft>
            </a:pPr>
            <a:r>
              <a:rPr lang="en-US" sz="2800" spc="-30">
                <a:solidFill>
                  <a:srgbClr val="000000"/>
                </a:solidFill>
                <a:latin typeface="Tahoma" panose="22635452340000000000" pitchFamily="2"/>
              </a:rPr>
              <a:t>inductors or the capacitors can be made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 Placeholder 43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52095" cmpd="sng">
            <a:solidFill>
              <a:srgbClr val="385F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Consequences of Linearity: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39</a:t>
            </a:r>
          </a:p>
        </p:txBody>
      </p:sp>
      <p:sp>
        <p:nvSpPr>
          <p:cNvPr id="438" name="Text Placeholder 43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52095" cmpd="sng">
            <a:solidFill>
              <a:srgbClr val="385F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Consequences of Linearity: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39</a:t>
            </a:r>
          </a:p>
        </p:txBody>
      </p:sp>
      <p:sp>
        <p:nvSpPr>
          <p:cNvPr id="439" name="Text Placeholder 43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52095" cmpd="sng">
            <a:solidFill>
              <a:srgbClr val="385F26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3600" spc="-30">
                <a:solidFill>
                  <a:srgbClr val="0066CC"/>
                </a:solidFill>
                <a:latin typeface="Verdana" panose="22635452340000000000" pitchFamily="2"/>
              </a:rPr>
              <a:t>Consequences of Linearity: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39</a:t>
            </a:r>
          </a:p>
        </p:txBody>
      </p:sp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97790" y="6623685"/>
            <a:ext cx="9041765" cy="158750"/>
          </a:xfrm>
          <a:prstGeom prst="rect">
            <a:avLst/>
          </a:prstGeom>
          <a:noFill/>
          <a:ln w="257175" cmpd="sng">
            <a:solidFill>
              <a:srgbClr val="C8E3B0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41" name="Text Placeholder 440"/>
          <p:cNvSpPr>
            <a:spLocks noGrp="1"/>
          </p:cNvSpPr>
          <p:nvPr>
            <p:ph type="body" idx="10"/>
          </p:nvPr>
        </p:nvSpPr>
        <p:spPr>
          <a:xfrm>
            <a:off x="97790" y="6623685"/>
            <a:ext cx="9041765" cy="158750"/>
          </a:xfrm>
          <a:prstGeom prst="rect">
            <a:avLst/>
          </a:prstGeom>
          <a:noFill/>
          <a:ln w="257175" cmpd="sng">
            <a:solidFill>
              <a:srgbClr val="C8E3B0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42" name="Text Placeholder 441"/>
          <p:cNvSpPr>
            <a:spLocks noGrp="1"/>
          </p:cNvSpPr>
          <p:nvPr>
            <p:ph type="body" idx="10"/>
          </p:nvPr>
        </p:nvSpPr>
        <p:spPr>
          <a:xfrm>
            <a:off x="97790" y="6623685"/>
            <a:ext cx="9041765" cy="158750"/>
          </a:xfrm>
          <a:prstGeom prst="rect">
            <a:avLst/>
          </a:prstGeom>
          <a:noFill/>
          <a:ln w="257175" cmpd="sng">
            <a:solidFill>
              <a:srgbClr val="C8E3B0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43" name="Text Placeholder 442"/>
          <p:cNvSpPr>
            <a:spLocks noGrp="1"/>
          </p:cNvSpPr>
          <p:nvPr>
            <p:ph type="body" idx="10"/>
          </p:nvPr>
        </p:nvSpPr>
        <p:spPr>
          <a:xfrm>
            <a:off x="222250" y="720090"/>
            <a:ext cx="8394700" cy="2611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45720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There will be constant-coefficient linear</a:t>
            </a:r>
          </a:p>
          <a:p>
            <a:pPr marL="4572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integrodifferential equations</a:t>
            </a:r>
          </a:p>
          <a:p>
            <a:pPr marL="548640" marR="0" indent="0" algn="l">
              <a:lnSpc>
                <a:spcPct val="95999"/>
              </a:lnSpc>
              <a:spcBef>
                <a:spcPts val="4500"/>
              </a:spcBef>
              <a:spcAft>
                <a:spcPts val="0"/>
              </a:spcAft>
            </a:pPr>
            <a:r>
              <a:rPr lang="en-US" sz="2800" spc="-50">
                <a:solidFill>
                  <a:srgbClr val="0066FF"/>
                </a:solidFill>
                <a:latin typeface="Arial" panose="22635452340000000000" pitchFamily="2"/>
              </a:rPr>
              <a:t>Example: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 write appropriate nodal equations for</a:t>
            </a:r>
          </a:p>
          <a:p>
            <a:pPr marL="502920" marR="0" indent="0" algn="l">
              <a:lnSpc>
                <a:spcPct val="78719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 circuit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19685" cmpd="sng">
            <a:solidFill>
              <a:srgbClr val="183B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80">
                <a:solidFill>
                  <a:srgbClr val="0066CC"/>
                </a:solidFill>
                <a:latin typeface="Verdana" panose="22635452340000000000" pitchFamily="2"/>
              </a:rPr>
              <a:t>Introduction: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4765" cmpd="sng">
            <a:solidFill>
              <a:srgbClr val="503C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99745" y="720090"/>
            <a:ext cx="8001000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52578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Both the inductor and the capacitor are passive</a:t>
            </a:r>
          </a:p>
          <a:p>
            <a:pPr marL="2743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elements that are capable of storing and</a:t>
            </a:r>
          </a:p>
          <a:p>
            <a:pPr marL="2743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delivering finite amount of energy.</a:t>
            </a:r>
          </a:p>
          <a:p>
            <a:pPr marL="274320" marR="0" indent="0" algn="l">
              <a:lnSpc>
                <a:spcPct val="95999"/>
              </a:lnSpc>
              <a:spcBef>
                <a:spcPts val="3600"/>
              </a:spcBef>
              <a:spcAft>
                <a:spcPts val="0"/>
              </a:spcAft>
              <a:tabLst>
                <a:tab pos="5193665" algn="r"/>
              </a:tabLst>
            </a:pPr>
            <a:r>
              <a:rPr lang="en-US" sz="2800" b="1" spc="0">
                <a:solidFill>
                  <a:srgbClr val="000000"/>
                </a:solidFill>
                <a:latin typeface="Arial" panose="22635452340000000000" pitchFamily="2"/>
              </a:rPr>
              <a:t>Note:	- 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 passive element</a:t>
            </a:r>
          </a:p>
          <a:p>
            <a:pPr marL="2103120" marR="0" indent="0" algn="l">
              <a:lnSpc>
                <a:spcPct val="8063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- an active element</a:t>
            </a:r>
          </a:p>
          <a:p>
            <a:pPr marL="2103120" marR="0" indent="0" algn="l">
              <a:lnSpc>
                <a:spcPct val="95999"/>
              </a:lnSpc>
              <a:spcBef>
                <a:spcPts val="0"/>
              </a:spcBef>
              <a:spcAft>
                <a:spcPts val="19260"/>
              </a:spcAft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(furnishing an average power &gt; 0)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8575" cmpd="sng">
            <a:solidFill>
              <a:srgbClr val="883D7E"/>
            </a:solidFill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The Capacitors: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4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33655" cmpd="sng">
            <a:solidFill>
              <a:srgbClr val="C03E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528945" y="720090"/>
            <a:ext cx="2857500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89154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80">
                <a:solidFill>
                  <a:srgbClr val="333399"/>
                </a:solidFill>
                <a:latin typeface="Arial" panose="22635452340000000000" pitchFamily="2"/>
              </a:rPr>
              <a:t>Electrical symbol and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333399"/>
                </a:solidFill>
                <a:latin typeface="Arial" panose="22635452340000000000" pitchFamily="2"/>
              </a:rPr>
              <a:t>current-voltage</a:t>
            </a:r>
          </a:p>
          <a:p>
            <a:pPr marL="0" marR="0" indent="0" algn="l">
              <a:lnSpc>
                <a:spcPct val="8255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spc="0">
                <a:solidFill>
                  <a:srgbClr val="333399"/>
                </a:solidFill>
                <a:latin typeface="Arial" panose="22635452340000000000" pitchFamily="2"/>
              </a:rPr>
              <a:t>conventions for a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28260"/>
              </a:spcAft>
            </a:pPr>
            <a:r>
              <a:rPr lang="en-US" sz="2400" spc="0">
                <a:solidFill>
                  <a:srgbClr val="333399"/>
                </a:solidFill>
                <a:latin typeface="Arial" panose="22635452340000000000" pitchFamily="2"/>
              </a:rPr>
              <a:t>capacitor.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8325"/>
          </a:xfrm>
          <a:prstGeom prst="rect">
            <a:avLst/>
          </a:prstGeom>
          <a:noFill/>
          <a:ln w="37465" cmpd="sng">
            <a:solidFill>
              <a:srgbClr val="886E21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0">
                <a:solidFill>
                  <a:srgbClr val="0066CC"/>
                </a:solidFill>
                <a:latin typeface="Verdana" panose="22635452340000000000" pitchFamily="2"/>
              </a:rPr>
              <a:t>Voltage-Current Relationships: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5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42545" cmpd="sng">
            <a:solidFill>
              <a:srgbClr val="405C21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46355" cmpd="sng">
            <a:solidFill>
              <a:srgbClr val="206121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80">
                <a:solidFill>
                  <a:srgbClr val="0066CC"/>
                </a:solidFill>
                <a:latin typeface="Verdana" panose="22635452340000000000" pitchFamily="2"/>
              </a:rPr>
              <a:t>Example 7.1: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6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51435" cmpd="sng">
            <a:solidFill>
              <a:srgbClr val="E06A21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62940" y="720090"/>
            <a:ext cx="8001000" cy="1523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Find the capacitor voltage that is associated with the current</a:t>
            </a:r>
          </a:p>
          <a:p>
            <a:pPr marL="182880" marR="0" indent="0" algn="l">
              <a:lnSpc>
                <a:spcPct val="95999"/>
              </a:lnSpc>
              <a:spcBef>
                <a:spcPts val="0"/>
              </a:spcBef>
              <a:spcAft>
                <a:spcPts val="4860"/>
              </a:spcAft>
            </a:pPr>
            <a:r>
              <a:rPr lang="en-US" sz="1800" b="1" spc="-50">
                <a:solidFill>
                  <a:srgbClr val="333399"/>
                </a:solidFill>
                <a:latin typeface="Arial" panose="22635452340000000000" pitchFamily="2"/>
              </a:rPr>
              <a:t>shown graphically below.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2099945" y="2941955"/>
            <a:ext cx="963295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Arial" panose="22635452340000000000" pitchFamily="2"/>
              </a:rPr>
              <a:t>C = 5 </a:t>
            </a:r>
            <a:r>
              <a:rPr lang="en-US" sz="300" b="1" spc="0">
                <a:solidFill>
                  <a:srgbClr val="000000"/>
                </a:solidFill>
                <a:latin typeface="AmdtSymbols" panose="22635452340000000000" pitchFamily="2"/>
              </a:rPr>
              <a:t>m</a:t>
            </a:r>
            <a:r>
              <a:rPr lang="en-US" sz="2000" b="1" spc="0">
                <a:solidFill>
                  <a:srgbClr val="000000"/>
                </a:solidFill>
                <a:latin typeface="Arial" panose="22635452340000000000" pitchFamily="2"/>
              </a:rPr>
              <a:t>F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55245" cmpd="sng">
            <a:solidFill>
              <a:srgbClr val="D05921"/>
            </a:solidFill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80">
                <a:solidFill>
                  <a:srgbClr val="0066CC"/>
                </a:solidFill>
                <a:latin typeface="Verdana" panose="22635452340000000000" pitchFamily="2"/>
              </a:rPr>
              <a:t>Practice: 7.1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7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60325" cmpd="sng">
            <a:solidFill>
              <a:srgbClr val="A0E5A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502920" y="720090"/>
            <a:ext cx="800100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2286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Arial" panose="22635452340000000000" pitchFamily="2"/>
              </a:rPr>
              <a:t>Determine the current through a 100-p F capacitor if its</a:t>
            </a:r>
          </a:p>
          <a:p>
            <a:pPr marL="228600" marR="0" indent="0" algn="l">
              <a:lnSpc>
                <a:spcPct val="95999"/>
              </a:lnSpc>
              <a:spcBef>
                <a:spcPts val="0"/>
              </a:spcBef>
              <a:spcAft>
                <a:spcPts val="306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voltage as a function of time is given by the figure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64135" cmpd="sng">
            <a:solidFill>
              <a:srgbClr val="68E4A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631190" y="1296035"/>
            <a:ext cx="8382000" cy="1276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648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The power delivered to a capacitor is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631190" y="3426460"/>
            <a:ext cx="8382000" cy="163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18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The energy stored in its electric field is therefore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76835" cmpd="sng">
            <a:solidFill>
              <a:srgbClr val="7037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10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76835" cmpd="sng">
            <a:solidFill>
              <a:srgbClr val="7037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10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76835" cmpd="sng">
            <a:solidFill>
              <a:srgbClr val="70377E"/>
            </a:solidFill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>
                <a:solidFill>
                  <a:srgbClr val="0066CC"/>
                </a:solidFill>
                <a:latin typeface="Verdana" panose="22635452340000000000" pitchFamily="2"/>
              </a:rPr>
              <a:t>Example: 7.2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10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81915" cmpd="sng">
            <a:solidFill>
              <a:srgbClr val="3836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81915" cmpd="sng">
            <a:solidFill>
              <a:srgbClr val="3836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  <p:sp>
        <p:nvSpPr>
          <p:cNvPr id="95" name="Text Placeholder 9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81915" cmpd="sng">
            <a:solidFill>
              <a:srgbClr val="38367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8617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Capacitors and Inductors	Week #5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8" r:id="rId16"/>
    <p:sldLayoutId id="2147483670" r:id="rId17"/>
    <p:sldLayoutId id="2147483671" r:id="rId18"/>
    <p:sldLayoutId id="2147483672" r:id="rId19"/>
    <p:sldLayoutId id="2147483675" r:id="rId20"/>
    <p:sldLayoutId id="2147483676" r:id="rId21"/>
    <p:sldLayoutId id="2147483678" r:id="rId22"/>
    <p:sldLayoutId id="2147483680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/>
        </p:nvSpPr>
        <p:spPr>
          <a:xfrm>
            <a:off x="0" y="0"/>
            <a:ext cx="762000" cy="6857999"/>
          </a:xfrm>
          <a:custGeom>
            <a:avLst/>
            <a:gdLst/>
            <a:ahLst/>
            <a:cxnLst/>
            <a:rect l="l" t="t" r="r" b="b"/>
            <a:pathLst>
              <a:path w="762000" h="6857999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457200" y="0"/>
            <a:ext cx="2743200" cy="1166876"/>
          </a:xfrm>
          <a:custGeom>
            <a:avLst/>
            <a:gdLst/>
            <a:ahLst/>
            <a:cxnLst/>
            <a:rect l="l" t="t" r="r" b="b"/>
            <a:pathLst>
              <a:path w="2743200" h="1166876">
                <a:moveTo>
                  <a:pt x="2743200" y="0"/>
                </a:moveTo>
                <a:lnTo>
                  <a:pt x="0" y="0"/>
                </a:lnTo>
                <a:lnTo>
                  <a:pt x="0" y="1166876"/>
                </a:lnTo>
                <a:lnTo>
                  <a:pt x="304800" y="1166876"/>
                </a:lnTo>
                <a:lnTo>
                  <a:pt x="305536" y="1049168"/>
                </a:lnTo>
                <a:lnTo>
                  <a:pt x="306703" y="1037854"/>
                </a:lnTo>
                <a:lnTo>
                  <a:pt x="314592" y="990597"/>
                </a:lnTo>
                <a:lnTo>
                  <a:pt x="326171" y="951084"/>
                </a:lnTo>
                <a:lnTo>
                  <a:pt x="342021" y="914363"/>
                </a:lnTo>
                <a:lnTo>
                  <a:pt x="361313" y="881014"/>
                </a:lnTo>
                <a:lnTo>
                  <a:pt x="384898" y="849523"/>
                </a:lnTo>
                <a:lnTo>
                  <a:pt x="413489" y="822382"/>
                </a:lnTo>
                <a:lnTo>
                  <a:pt x="446845" y="799486"/>
                </a:lnTo>
                <a:lnTo>
                  <a:pt x="488950" y="776351"/>
                </a:lnTo>
                <a:lnTo>
                  <a:pt x="561975" y="762000"/>
                </a:lnTo>
                <a:lnTo>
                  <a:pt x="2743200" y="762000"/>
                </a:lnTo>
                <a:lnTo>
                  <a:pt x="2743200" y="0"/>
                </a:lnTo>
                <a:close/>
              </a:path>
              <a:path w="2743200" h="1166876">
                <a:moveTo>
                  <a:pt x="2743200" y="762000"/>
                </a:moveTo>
                <a:lnTo>
                  <a:pt x="561975" y="762000"/>
                </a:lnTo>
                <a:lnTo>
                  <a:pt x="603250" y="765175"/>
                </a:lnTo>
                <a:lnTo>
                  <a:pt x="27432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661987" y="2131948"/>
            <a:ext cx="7799387" cy="1650"/>
          </a:xfrm>
          <a:custGeom>
            <a:avLst/>
            <a:gdLst/>
            <a:ahLst/>
            <a:cxnLst/>
            <a:rect l="l" t="t" r="r" b="b"/>
            <a:pathLst>
              <a:path w="7799387" h="1650">
                <a:moveTo>
                  <a:pt x="0" y="0"/>
                </a:moveTo>
                <a:lnTo>
                  <a:pt x="7799387" y="1650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8"/>
          <p:cNvSpPr/>
          <p:nvPr/>
        </p:nvSpPr>
        <p:spPr>
          <a:xfrm>
            <a:off x="661987" y="4715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Placeholder 6"/>
          <p:cNvSpPr>
            <a:spLocks noGrp="1"/>
          </p:cNvSpPr>
          <p:nvPr>
            <p:ph type="body" idx="4294967295"/>
          </p:nvPr>
        </p:nvSpPr>
        <p:spPr>
          <a:xfrm>
            <a:off x="827584" y="1052736"/>
            <a:ext cx="7992888" cy="944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3600" b="1" spc="-50" dirty="0" smtClean="0">
                <a:solidFill>
                  <a:srgbClr val="0000FF"/>
                </a:solidFill>
                <a:latin typeface="Tahoma" panose="22635452340000000000" pitchFamily="2"/>
              </a:rPr>
              <a:t>Chapter 7:</a:t>
            </a:r>
          </a:p>
          <a:p>
            <a:pPr algn="l">
              <a:lnSpc>
                <a:spcPct val="95999"/>
              </a:lnSpc>
              <a:spcBef>
                <a:spcPts val="900"/>
              </a:spcBef>
              <a:spcAft>
                <a:spcPts val="180"/>
              </a:spcAft>
            </a:pPr>
            <a:r>
              <a:rPr lang="en-US" sz="3600" spc="0" dirty="0" smtClean="0">
                <a:solidFill>
                  <a:srgbClr val="0000FF"/>
                </a:solidFill>
                <a:latin typeface="Tahoma" panose="22635452340000000000" pitchFamily="2"/>
              </a:rPr>
              <a:t>Capacitors and Inductors</a:t>
            </a:r>
            <a:endParaRPr lang="en-US" sz="3600" spc="0" dirty="0">
              <a:solidFill>
                <a:srgbClr val="0000FF"/>
              </a:solidFill>
              <a:latin typeface="Tahoma" panose="22635452340000000000" pitchFamily="2"/>
            </a:endParaRPr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2"/>
          <p:cNvSpPr>
            <a:spLocks noGrp="1"/>
          </p:cNvSpPr>
          <p:nvPr>
            <p:ph type="body" idx="10"/>
          </p:nvPr>
        </p:nvSpPr>
        <p:spPr>
          <a:xfrm>
            <a:off x="179512" y="548680"/>
            <a:ext cx="8382000" cy="43204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5999"/>
              </a:lnSpc>
              <a:spcAft>
                <a:spcPts val="14580"/>
              </a:spcAft>
            </a:pPr>
            <a:r>
              <a:rPr lang="en-US" sz="2800" spc="-50" dirty="0">
                <a:solidFill>
                  <a:srgbClr val="000000"/>
                </a:solidFill>
                <a:latin typeface="Arial" panose="22635452340000000000" pitchFamily="2"/>
              </a:rPr>
              <a:t>The energy dissipated in the resistor is</a:t>
            </a:r>
          </a:p>
        </p:txBody>
      </p:sp>
      <p:sp>
        <p:nvSpPr>
          <p:cNvPr id="28" name="Text Placeholder 91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565785"/>
          </a:xfrm>
          <a:prstGeom prst="rect">
            <a:avLst/>
          </a:prstGeom>
          <a:noFill/>
          <a:ln w="7683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Example: 7.2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61670" y="476672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196752"/>
            <a:ext cx="3861967" cy="7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784087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56166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85184"/>
            <a:ext cx="62949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85725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7.2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542040" cy="8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3235"/>
          </a:xfrm>
          <a:prstGeom prst="rect">
            <a:avLst/>
          </a:prstGeom>
          <a:noFill/>
          <a:ln w="9461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 dirty="0">
                <a:solidFill>
                  <a:srgbClr val="0066CC"/>
                </a:solidFill>
                <a:latin typeface="Verdana" panose="22635452340000000000" pitchFamily="2"/>
              </a:rPr>
              <a:t>Characteristics of an Ideal </a:t>
            </a:r>
            <a:r>
              <a:rPr lang="en-US" sz="3600" spc="-30" dirty="0" smtClean="0">
                <a:solidFill>
                  <a:srgbClr val="0066CC"/>
                </a:solidFill>
                <a:latin typeface="Verdana" panose="22635452340000000000" pitchFamily="2"/>
              </a:rPr>
              <a:t>Capacitor:</a:t>
            </a:r>
            <a:r>
              <a:rPr lang="en-US" sz="3600" spc="-3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6" name="Rectangle 15"/>
          <p:cNvSpPr/>
          <p:nvPr/>
        </p:nvSpPr>
        <p:spPr>
          <a:xfrm>
            <a:off x="-35496" y="764704"/>
            <a:ext cx="9144000" cy="194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marR="0" indent="180000" algn="l" rtl="0">
              <a:lnSpc>
                <a:spcPct val="95999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is no current through a capacitor if the </a:t>
            </a:r>
            <a:r>
              <a:rPr lang="en-US" sz="2400" spc="-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voltage across it is not changing with time. A </a:t>
            </a:r>
            <a:r>
              <a:rPr lang="en-US" sz="2400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capacitor is therefore an </a:t>
            </a:r>
            <a:r>
              <a:rPr lang="en-US" sz="2400" i="1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 circuit to dc.</a:t>
            </a:r>
          </a:p>
          <a:p>
            <a:pPr marL="72000" marR="0" indent="180000" algn="l" rtl="0">
              <a:lnSpc>
                <a:spcPct val="95999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finite amount of energy can be stored in a </a:t>
            </a:r>
            <a:r>
              <a:rPr lang="en-US" sz="2400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capacitor even if the current through the capacitor is zero, such as when the voltage 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across it is constant.</a:t>
            </a:r>
            <a:endParaRPr lang="en-US" sz="2400" spc="-2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81128"/>
            <a:ext cx="1224136" cy="21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15121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19" y="5016966"/>
            <a:ext cx="16978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928860"/>
            <a:ext cx="1378084" cy="5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9" y="4954198"/>
            <a:ext cx="792088" cy="3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366674"/>
            <a:ext cx="1442440" cy="51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Placeholder 147"/>
          <p:cNvSpPr>
            <a:spLocks noGrp="1"/>
          </p:cNvSpPr>
          <p:nvPr>
            <p:ph type="body" idx="10"/>
          </p:nvPr>
        </p:nvSpPr>
        <p:spPr>
          <a:xfrm>
            <a:off x="0" y="2492896"/>
            <a:ext cx="9144000" cy="2520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72000" marR="0" indent="180000" algn="l">
              <a:lnSpc>
                <a:spcPct val="95999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impossible to change the voltage across </a:t>
            </a:r>
            <a:r>
              <a:rPr lang="en-US" sz="2400" spc="-2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capacitor </a:t>
            </a:r>
            <a:r>
              <a:rPr lang="en-US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a finite amount in zero time,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this </a:t>
            </a:r>
            <a:r>
              <a:rPr lang="en-US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requires an infinite current through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capacitor</a:t>
            </a:r>
            <a:r>
              <a:rPr lang="en-US" sz="2400" spc="-4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" marR="0" indent="180000" algn="l">
              <a:lnSpc>
                <a:spcPct val="95999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capacitor never dissipates energy, but only </a:t>
            </a:r>
            <a:r>
              <a:rPr lang="en-US" sz="2400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stores </a:t>
            </a:r>
            <a:r>
              <a:rPr lang="en-US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it. Although this is true for </a:t>
            </a:r>
            <a:r>
              <a:rPr lang="en-US" sz="2400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lang="en-US" sz="2400" i="1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model, </a:t>
            </a:r>
            <a:r>
              <a:rPr lang="en-US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not true for 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spc="-4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400" spc="-4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capacitor due to finite resistances.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902896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2529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2852936"/>
            <a:ext cx="4139952" cy="18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33"/>
          <p:cNvSpPr>
            <a:spLocks noGrp="1"/>
          </p:cNvSpPr>
          <p:nvPr>
            <p:ph type="body" idx="10"/>
          </p:nvPr>
        </p:nvSpPr>
        <p:spPr>
          <a:xfrm>
            <a:off x="-180528" y="115570"/>
            <a:ext cx="9012555" cy="483235"/>
          </a:xfrm>
          <a:prstGeom prst="rect">
            <a:avLst/>
          </a:prstGeom>
          <a:noFill/>
          <a:ln w="9461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 dirty="0" smtClean="0">
                <a:solidFill>
                  <a:srgbClr val="0066CC"/>
                </a:solidFill>
                <a:latin typeface="Verdana" panose="22635452340000000000" pitchFamily="2"/>
              </a:rPr>
              <a:t>Example: Capacitor</a:t>
            </a:r>
            <a:r>
              <a:rPr lang="en-US" sz="3600" spc="-30" dirty="0">
                <a:solidFill>
                  <a:srgbClr val="0066CC"/>
                </a:solidFill>
                <a:latin typeface="Verdana" panose="22635452340000000000" pitchFamily="2"/>
              </a:rPr>
              <a:t> </a:t>
            </a:r>
            <a:r>
              <a:rPr lang="en-US" sz="3600" spc="-30" dirty="0" smtClean="0">
                <a:solidFill>
                  <a:srgbClr val="0066CC"/>
                </a:solidFill>
                <a:latin typeface="Verdana" panose="22635452340000000000" pitchFamily="2"/>
              </a:rPr>
              <a:t>with D.C. source</a:t>
            </a:r>
            <a:r>
              <a:rPr lang="en-US" sz="3600" spc="-3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97152"/>
            <a:ext cx="4074393" cy="163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484784"/>
            <a:ext cx="17130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636912"/>
            <a:ext cx="308538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365104"/>
            <a:ext cx="28908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560" y="76470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AU" sz="2000" dirty="0" smtClean="0">
                <a:latin typeface="Arial" pitchFamily="34" charset="0"/>
                <a:cs typeface="Arial" pitchFamily="34" charset="0"/>
              </a:rPr>
              <a:t>Compute the voltage across the capacitor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 Placeholder 15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103505" cmpd="sng">
            <a:noFill/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 dirty="0">
                <a:solidFill>
                  <a:srgbClr val="0066CC"/>
                </a:solidFill>
                <a:latin typeface="Verdana" panose="22635452340000000000" pitchFamily="2"/>
              </a:rPr>
              <a:t>The Inductor: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54" name="Text Placeholder 153"/>
          <p:cNvSpPr>
            <a:spLocks noGrp="1"/>
          </p:cNvSpPr>
          <p:nvPr>
            <p:ph type="body" idx="10"/>
          </p:nvPr>
        </p:nvSpPr>
        <p:spPr>
          <a:xfrm>
            <a:off x="395536" y="0"/>
            <a:ext cx="8382000" cy="1115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731520" rIns="0" bIns="0" anchor="t"/>
          <a:lstStyle/>
          <a:p>
            <a:pPr marL="0" marR="0" indent="0" algn="l">
              <a:lnSpc>
                <a:spcPct val="95999"/>
              </a:lnSpc>
            </a:pPr>
            <a:r>
              <a:rPr lang="en-US" sz="1800" b="1" spc="-45" dirty="0">
                <a:solidFill>
                  <a:srgbClr val="333399"/>
                </a:solidFill>
                <a:latin typeface="Arial" panose="22635452340000000000" pitchFamily="2"/>
              </a:rPr>
              <a:t>Electrical symbol and current-voltage conventions for an inductor.</a:t>
            </a:r>
          </a:p>
        </p:txBody>
      </p:sp>
      <p:pic>
        <p:nvPicPr>
          <p:cNvPr id="15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4511040" cy="1483995"/>
          </a:xfrm>
          <a:prstGeom prst="rect">
            <a:avLst/>
          </a:prstGeom>
        </p:spPr>
      </p:pic>
      <p:cxnSp>
        <p:nvCxnSpPr>
          <p:cNvPr id="159" name="Straight Connector 15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620046"/>
            <a:ext cx="1643074" cy="9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1500174"/>
            <a:ext cx="33575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Inductor symbol: </a:t>
            </a:r>
            <a:r>
              <a:rPr lang="en-US" sz="2400" b="1" dirty="0" smtClean="0"/>
              <a:t>L</a:t>
            </a:r>
          </a:p>
          <a:p>
            <a:pPr algn="l" rtl="0"/>
            <a:r>
              <a:rPr lang="en-US" sz="2400" dirty="0" smtClean="0"/>
              <a:t>Unit : Henries (</a:t>
            </a:r>
            <a:r>
              <a:rPr lang="en-US" sz="2400" b="1" dirty="0" smtClean="0"/>
              <a:t>H</a:t>
            </a:r>
            <a:r>
              <a:rPr lang="en-US" sz="2400" dirty="0" smtClean="0"/>
              <a:t>)</a:t>
            </a:r>
          </a:p>
          <a:p>
            <a:pPr algn="l" rtl="0"/>
            <a:endParaRPr lang="ar-J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928934"/>
            <a:ext cx="6307842" cy="34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162"/>
          <p:cNvSpPr>
            <a:spLocks noGrp="1"/>
          </p:cNvSpPr>
          <p:nvPr>
            <p:ph type="body" idx="10"/>
          </p:nvPr>
        </p:nvSpPr>
        <p:spPr>
          <a:xfrm>
            <a:off x="389890" y="114300"/>
            <a:ext cx="86868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  <a:tabLst>
                <a:tab pos="8662670" algn="r"/>
              </a:tabLst>
            </a:pP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3600" spc="-50" dirty="0" smtClean="0">
                <a:solidFill>
                  <a:srgbClr val="0066CC"/>
                </a:solidFill>
                <a:latin typeface="Verdana" panose="22635452340000000000" pitchFamily="2"/>
              </a:rPr>
              <a:t>7.4</a:t>
            </a: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idx="10"/>
          </p:nvPr>
        </p:nvSpPr>
        <p:spPr>
          <a:xfrm>
            <a:off x="0" y="571480"/>
            <a:ext cx="8686800" cy="114300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45720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400" spc="0" dirty="0">
                <a:solidFill>
                  <a:srgbClr val="000000"/>
                </a:solidFill>
                <a:latin typeface="Arial" panose="22635452340000000000" pitchFamily="2"/>
              </a:rPr>
              <a:t>Given the waveform of the current in a </a:t>
            </a:r>
            <a:r>
              <a:rPr lang="en-US" sz="2400" spc="0" dirty="0" smtClean="0">
                <a:solidFill>
                  <a:srgbClr val="000000"/>
                </a:solidFill>
                <a:latin typeface="Arial" panose="22635452340000000000" pitchFamily="2"/>
              </a:rPr>
              <a:t>3-H inductor </a:t>
            </a:r>
            <a:r>
              <a:rPr lang="en-US" sz="2400" spc="0" dirty="0">
                <a:solidFill>
                  <a:srgbClr val="000000"/>
                </a:solidFill>
                <a:latin typeface="Arial" panose="22635452340000000000" pitchFamily="2"/>
              </a:rPr>
              <a:t>as shown, determine the </a:t>
            </a:r>
            <a:r>
              <a:rPr lang="en-US" sz="2400" spc="0" dirty="0" smtClean="0">
                <a:solidFill>
                  <a:srgbClr val="000000"/>
                </a:solidFill>
                <a:latin typeface="Arial" panose="22635452340000000000" pitchFamily="2"/>
              </a:rPr>
              <a:t>inductor voltage </a:t>
            </a:r>
            <a:r>
              <a:rPr lang="en-US" sz="2400" spc="0" dirty="0">
                <a:solidFill>
                  <a:srgbClr val="000000"/>
                </a:solidFill>
                <a:latin typeface="Arial" panose="22635452340000000000" pitchFamily="2"/>
              </a:rPr>
              <a:t>and sketch it</a:t>
            </a:r>
            <a:r>
              <a:rPr lang="en-US" sz="2400" spc="0" dirty="0" smtClean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  <a:endParaRPr lang="en-US" sz="24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674530" cy="22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429132"/>
            <a:ext cx="35085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643314"/>
            <a:ext cx="1700217" cy="7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57161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286256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169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11620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29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4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3600" spc="-40" dirty="0" smtClean="0">
                <a:solidFill>
                  <a:srgbClr val="0066CC"/>
                </a:solidFill>
                <a:latin typeface="Verdana" panose="22635452340000000000" pitchFamily="2"/>
              </a:rPr>
              <a:t>7.5</a:t>
            </a:r>
            <a:r>
              <a:rPr lang="en-US" sz="3600" spc="-4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214282" y="285728"/>
            <a:ext cx="8699500" cy="9286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50292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400" spc="0" dirty="0">
                <a:solidFill>
                  <a:srgbClr val="000000"/>
                </a:solidFill>
                <a:latin typeface="Arial" panose="22635452340000000000" pitchFamily="2"/>
              </a:rPr>
              <a:t>Given the waveform of the current in a </a:t>
            </a:r>
            <a:r>
              <a:rPr lang="en-US" sz="2400" spc="0" dirty="0" smtClean="0">
                <a:solidFill>
                  <a:srgbClr val="000000"/>
                </a:solidFill>
                <a:latin typeface="Arial" panose="22635452340000000000" pitchFamily="2"/>
              </a:rPr>
              <a:t>3-H inductor </a:t>
            </a:r>
            <a:r>
              <a:rPr lang="en-US" sz="2400" spc="0" dirty="0">
                <a:solidFill>
                  <a:srgbClr val="000000"/>
                </a:solidFill>
                <a:latin typeface="Arial" panose="22635452340000000000" pitchFamily="2"/>
              </a:rPr>
              <a:t>as shown, determine the </a:t>
            </a:r>
            <a:r>
              <a:rPr lang="en-US" sz="2400" spc="0" dirty="0" smtClean="0">
                <a:solidFill>
                  <a:srgbClr val="000000"/>
                </a:solidFill>
                <a:latin typeface="Arial" panose="22635452340000000000" pitchFamily="2"/>
              </a:rPr>
              <a:t>inductor voltage </a:t>
            </a:r>
            <a:r>
              <a:rPr lang="en-US" sz="2400" spc="0" dirty="0">
                <a:solidFill>
                  <a:srgbClr val="000000"/>
                </a:solidFill>
                <a:latin typeface="Arial" panose="22635452340000000000" pitchFamily="2"/>
              </a:rPr>
              <a:t>and sketch it.</a:t>
            </a:r>
          </a:p>
        </p:txBody>
      </p:sp>
      <p:pic>
        <p:nvPicPr>
          <p:cNvPr id="178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7"/>
            <a:ext cx="8229600" cy="2500330"/>
          </a:xfrm>
          <a:prstGeom prst="rect">
            <a:avLst/>
          </a:prstGeom>
        </p:spPr>
      </p:pic>
      <p:cxnSp>
        <p:nvCxnSpPr>
          <p:cNvPr id="179" name="Straight Connector 178"/>
          <p:cNvCxnSpPr/>
          <p:nvPr/>
        </p:nvCxnSpPr>
        <p:spPr>
          <a:xfrm>
            <a:off x="661670" y="500042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8696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125095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871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</a:t>
            </a: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7.4</a:t>
            </a: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152400" y="720090"/>
            <a:ext cx="8699500" cy="1691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59436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The current through a 0.2-H inductor is shown in the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figure. Assume the passive sign convention, and find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 at t equal to: (a) 0; (b) 2 ms; (c) 6 ms.</a:t>
            </a:r>
          </a:p>
        </p:txBody>
      </p:sp>
      <p:pic>
        <p:nvPicPr>
          <p:cNvPr id="19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225" y="2411095"/>
            <a:ext cx="7330440" cy="4099560"/>
          </a:xfrm>
          <a:prstGeom prst="rect">
            <a:avLst/>
          </a:prstGeom>
        </p:spPr>
      </p:pic>
      <p:cxnSp>
        <p:nvCxnSpPr>
          <p:cNvPr id="197" name="Straight Connector 19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 Placeholder 217"/>
          <p:cNvSpPr>
            <a:spLocks noGrp="1"/>
          </p:cNvSpPr>
          <p:nvPr>
            <p:ph type="body" idx="10"/>
          </p:nvPr>
        </p:nvSpPr>
        <p:spPr>
          <a:xfrm>
            <a:off x="342900" y="114300"/>
            <a:ext cx="871728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  <a:tabLst>
                <a:tab pos="8709660" algn="r"/>
              </a:tabLst>
            </a:pP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3600" spc="-50" dirty="0" smtClean="0">
                <a:solidFill>
                  <a:srgbClr val="0066CC"/>
                </a:solidFill>
                <a:latin typeface="Verdana" panose="22635452340000000000" pitchFamily="2"/>
              </a:rPr>
              <a:t>7.6</a:t>
            </a: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8820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762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857364"/>
            <a:ext cx="3643338" cy="9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000372"/>
            <a:ext cx="5000628" cy="126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550601"/>
            <a:ext cx="4643470" cy="213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 Placeholder 23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8325"/>
          </a:xfrm>
          <a:prstGeom prst="rect">
            <a:avLst/>
          </a:prstGeom>
          <a:noFill/>
          <a:ln w="14668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 dirty="0">
                <a:solidFill>
                  <a:srgbClr val="0066CC"/>
                </a:solidFill>
                <a:latin typeface="Verdana" panose="22635452340000000000" pitchFamily="2"/>
              </a:rPr>
              <a:t>Energy Storage: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46" name="Straight Connector 24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785794"/>
            <a:ext cx="8572560" cy="574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7690"/>
          </a:xfrm>
          <a:prstGeom prst="rect">
            <a:avLst/>
          </a:prstGeom>
          <a:noFill/>
          <a:ln w="571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550" spc="0" dirty="0">
                <a:solidFill>
                  <a:srgbClr val="0066CC"/>
                </a:solidFill>
                <a:latin typeface="Verdana" panose="22635452340000000000" pitchFamily="2"/>
              </a:rPr>
              <a:t>Objectives : 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37870" y="683260"/>
            <a:ext cx="8001000" cy="5985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5720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spc="-65" dirty="0">
                <a:solidFill>
                  <a:srgbClr val="000000"/>
                </a:solidFill>
                <a:latin typeface="Arial" panose="22635452340000000000" pitchFamily="2"/>
              </a:rPr>
              <a:t>the voltage-current relationship of ideal</a:t>
            </a:r>
            <a:r>
              <a:rPr lang="en-US" sz="2800" b="1" spc="-65" dirty="0">
                <a:solidFill>
                  <a:srgbClr val="0066FF"/>
                </a:solidFill>
                <a:latin typeface="Arial" panose="22635452340000000000" pitchFamily="2"/>
              </a:rPr>
              <a:t> capacitors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spc="-40" dirty="0">
                <a:solidFill>
                  <a:srgbClr val="000000"/>
                </a:solidFill>
                <a:latin typeface="Arial" panose="22635452340000000000" pitchFamily="2"/>
              </a:rPr>
              <a:t>the voltage-current relationship of ideal</a:t>
            </a:r>
            <a:r>
              <a:rPr lang="en-US" sz="2800" b="1" spc="-40" dirty="0">
                <a:solidFill>
                  <a:srgbClr val="0066FF"/>
                </a:solidFill>
                <a:latin typeface="Arial" panose="22635452340000000000" pitchFamily="2"/>
              </a:rPr>
              <a:t> inductors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the energy stored</a:t>
            </a:r>
          </a:p>
          <a:p>
            <a:pPr marL="0" marR="0" indent="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series/parallel combinations of capacitors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series/parallel combinations of </a:t>
            </a:r>
            <a:r>
              <a:rPr lang="en-US" sz="2800" spc="-30" dirty="0" smtClean="0">
                <a:solidFill>
                  <a:srgbClr val="000000"/>
                </a:solidFill>
                <a:latin typeface="Arial" panose="22635452340000000000" pitchFamily="2"/>
              </a:rPr>
              <a:t>inductors</a:t>
            </a:r>
            <a:endParaRPr lang="en-US" sz="2800" spc="-3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 Placeholder 249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15557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4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3600" spc="-40" dirty="0" smtClean="0">
                <a:solidFill>
                  <a:srgbClr val="0066CC"/>
                </a:solidFill>
                <a:latin typeface="Verdana" panose="22635452340000000000" pitchFamily="2"/>
              </a:rPr>
              <a:t>7.7</a:t>
            </a:r>
            <a:r>
              <a:rPr lang="en-US" sz="3600" spc="-4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252" name="Text Placeholder 251"/>
          <p:cNvSpPr>
            <a:spLocks noGrp="1"/>
          </p:cNvSpPr>
          <p:nvPr>
            <p:ph type="body" idx="10"/>
          </p:nvPr>
        </p:nvSpPr>
        <p:spPr>
          <a:xfrm>
            <a:off x="-214346" y="500042"/>
            <a:ext cx="9144000" cy="1280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8288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30" dirty="0">
                <a:solidFill>
                  <a:srgbClr val="000000"/>
                </a:solidFill>
                <a:latin typeface="Arial" panose="22635452340000000000" pitchFamily="2"/>
              </a:rPr>
              <a:t>find the maximum energy stored in the </a:t>
            </a:r>
            <a:r>
              <a:rPr lang="en-US" sz="2400" spc="-30" dirty="0" smtClean="0">
                <a:solidFill>
                  <a:srgbClr val="000000"/>
                </a:solidFill>
                <a:latin typeface="Arial" panose="22635452340000000000" pitchFamily="2"/>
              </a:rPr>
              <a:t>inductor </a:t>
            </a:r>
            <a:r>
              <a:rPr lang="en-US" sz="2400" spc="-60" dirty="0" smtClean="0">
                <a:solidFill>
                  <a:srgbClr val="000000"/>
                </a:solidFill>
                <a:latin typeface="Arial" panose="22635452340000000000" pitchFamily="2"/>
              </a:rPr>
              <a:t>and </a:t>
            </a:r>
            <a:r>
              <a:rPr lang="en-US" sz="2400" spc="-60" dirty="0">
                <a:solidFill>
                  <a:srgbClr val="000000"/>
                </a:solidFill>
                <a:latin typeface="Arial" panose="22635452340000000000" pitchFamily="2"/>
              </a:rPr>
              <a:t>calculate how much energy is dissipated </a:t>
            </a:r>
            <a:r>
              <a:rPr lang="en-US" sz="2400" spc="-60" dirty="0" smtClean="0">
                <a:solidFill>
                  <a:srgbClr val="000000"/>
                </a:solidFill>
                <a:latin typeface="Arial" panose="22635452340000000000" pitchFamily="2"/>
              </a:rPr>
              <a:t>in the </a:t>
            </a:r>
            <a:r>
              <a:rPr lang="en-US" sz="2400" spc="-60" dirty="0">
                <a:solidFill>
                  <a:srgbClr val="000000"/>
                </a:solidFill>
                <a:latin typeface="Arial" panose="22635452340000000000" pitchFamily="2"/>
              </a:rPr>
              <a:t>resistor in the time during which the energy </a:t>
            </a:r>
            <a:r>
              <a:rPr lang="en-US" sz="2400" spc="-60" dirty="0" smtClean="0">
                <a:solidFill>
                  <a:srgbClr val="000000"/>
                </a:solidFill>
                <a:latin typeface="Arial" panose="22635452340000000000" pitchFamily="2"/>
              </a:rPr>
              <a:t>is </a:t>
            </a:r>
            <a:r>
              <a:rPr lang="en-US" sz="2400" spc="-30" dirty="0" smtClean="0">
                <a:solidFill>
                  <a:srgbClr val="000000"/>
                </a:solidFill>
                <a:latin typeface="Arial" panose="22635452340000000000" pitchFamily="2"/>
              </a:rPr>
              <a:t>being </a:t>
            </a:r>
            <a:r>
              <a:rPr lang="en-US" sz="2400" spc="-30" dirty="0">
                <a:solidFill>
                  <a:srgbClr val="000000"/>
                </a:solidFill>
                <a:latin typeface="Arial" panose="22635452340000000000" pitchFamily="2"/>
              </a:rPr>
              <a:t>stored in and then recovered from </a:t>
            </a:r>
            <a:r>
              <a:rPr lang="en-US" sz="2400" spc="-30" dirty="0" smtClean="0">
                <a:solidFill>
                  <a:srgbClr val="000000"/>
                </a:solidFill>
                <a:latin typeface="Arial" panose="22635452340000000000" pitchFamily="2"/>
              </a:rPr>
              <a:t>the </a:t>
            </a:r>
            <a:r>
              <a:rPr lang="en-US" sz="2400" spc="0" dirty="0" smtClean="0">
                <a:solidFill>
                  <a:srgbClr val="000000"/>
                </a:solidFill>
                <a:latin typeface="Arial" panose="22635452340000000000" pitchFamily="2"/>
              </a:rPr>
              <a:t>inductor</a:t>
            </a:r>
            <a:endParaRPr lang="en-US" sz="24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25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4071966" cy="1857051"/>
          </a:xfrm>
          <a:prstGeom prst="rect">
            <a:avLst/>
          </a:prstGeom>
        </p:spPr>
      </p:pic>
      <p:cxnSp>
        <p:nvCxnSpPr>
          <p:cNvPr id="255" name="Straight Connector 25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38" y="3857628"/>
            <a:ext cx="4993884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857364"/>
            <a:ext cx="3470481" cy="332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 Placeholder 286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360"/>
              </a:spcAft>
              <a:tabLst>
                <a:tab pos="8954770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Practice: </a:t>
            </a:r>
            <a:r>
              <a:rPr lang="en-US" sz="4000" spc="-60" dirty="0" smtClean="0">
                <a:solidFill>
                  <a:srgbClr val="0066CC"/>
                </a:solidFill>
                <a:latin typeface="Verdana" panose="22635452340000000000" pitchFamily="2"/>
              </a:rPr>
              <a:t>7.7</a:t>
            </a: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91" name="Straight Connector 29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857232"/>
            <a:ext cx="86582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 Placeholder 293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46210" cy="509905"/>
          </a:xfrm>
          <a:prstGeom prst="rect">
            <a:avLst/>
          </a:prstGeom>
          <a:noFill/>
          <a:ln w="180340" cmpd="sng">
            <a:noFill/>
            <a:prstDash val="solid"/>
          </a:ln>
        </p:spPr>
        <p:txBody>
          <a:bodyPr lIns="0" tIns="0" rIns="0" bIns="0" anchor="t"/>
          <a:lstStyle/>
          <a:p>
            <a:pPr marL="0" marR="68580" indent="0" algn="l" rtl="0">
              <a:lnSpc>
                <a:spcPts val="3700"/>
              </a:lnSpc>
              <a:spcAft>
                <a:spcPts val="0"/>
              </a:spcAft>
            </a:pPr>
            <a:r>
              <a:rPr lang="en-US" sz="3600" spc="45" dirty="0">
                <a:solidFill>
                  <a:srgbClr val="0066CC"/>
                </a:solidFill>
                <a:latin typeface="Verdana" panose="22635452340000000000" pitchFamily="2"/>
              </a:rPr>
              <a:t>Characteristics of an Ideal </a:t>
            </a:r>
            <a:r>
              <a:rPr lang="en-US" sz="3600" spc="45" dirty="0" smtClean="0">
                <a:solidFill>
                  <a:srgbClr val="0066CC"/>
                </a:solidFill>
                <a:latin typeface="Verdana" panose="22635452340000000000" pitchFamily="2"/>
              </a:rPr>
              <a:t>Inductor:</a:t>
            </a:r>
            <a:endParaRPr lang="en-US" sz="3600" b="1" spc="45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97790" y="188640"/>
            <a:ext cx="9012555" cy="443710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548640" rIns="0" bIns="0" anchor="t"/>
          <a:lstStyle/>
          <a:p>
            <a:pPr marL="36000" marR="0" indent="36000" algn="l" rtl="0">
              <a:lnSpc>
                <a:spcPct val="95999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is no voltage across an inductor </a:t>
            </a:r>
            <a:r>
              <a:rPr lang="en-US" sz="2400" i="1" spc="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spc="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sz="2400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 it is not changing with time. </a:t>
            </a: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inductor </a:t>
            </a:r>
            <a:r>
              <a:rPr lang="en-US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therefore a </a:t>
            </a:r>
            <a:r>
              <a:rPr lang="en-US" sz="2400" i="1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 circuit to dc.</a:t>
            </a:r>
          </a:p>
          <a:p>
            <a:pPr marL="36000" marR="0" indent="36000" algn="l" rtl="0">
              <a:lnSpc>
                <a:spcPct val="95999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spc="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finite amount of energy can be stored in </a:t>
            </a:r>
            <a:r>
              <a:rPr lang="en-US" sz="2400" spc="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inductor </a:t>
            </a:r>
            <a:r>
              <a:rPr lang="en-US" sz="2400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 if the voltage across the </a:t>
            </a: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inductor is </a:t>
            </a:r>
            <a:r>
              <a:rPr lang="en-US" sz="2400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zero, such as when the current through it </a:t>
            </a: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constant.</a:t>
            </a:r>
          </a:p>
          <a:p>
            <a:pPr marL="36000" marR="0" indent="36000" algn="l">
              <a:lnSpc>
                <a:spcPct val="95999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impossible to change the current through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inductor by a finite amount in zero time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marR="0" indent="36000" algn="l">
              <a:lnSpc>
                <a:spcPct val="95999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inductor never dissipates energy, but only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stores it. Although this </a:t>
            </a:r>
            <a:r>
              <a:rPr lang="en-US" sz="2400" i="1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true for the </a:t>
            </a:r>
            <a:r>
              <a:rPr lang="en-US" sz="2400" i="1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lang="en-US" sz="2400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model, it is not true for a </a:t>
            </a:r>
            <a:r>
              <a:rPr lang="en-US" sz="2400" i="1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inductor due to series resistances.</a:t>
            </a:r>
          </a:p>
          <a:p>
            <a:pPr marL="36000" marR="0" indent="36000" algn="l" rtl="0">
              <a:lnSpc>
                <a:spcPct val="95999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8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cxnSp>
        <p:nvCxnSpPr>
          <p:cNvPr id="301" name="Straight Connector 30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1008112" cy="223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16978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653136"/>
            <a:ext cx="792088" cy="3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365104"/>
            <a:ext cx="1224136" cy="206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229200"/>
            <a:ext cx="1663860" cy="77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93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46210" cy="509905"/>
          </a:xfrm>
          <a:prstGeom prst="rect">
            <a:avLst/>
          </a:prstGeom>
          <a:noFill/>
          <a:ln w="180340" cmpd="sng">
            <a:noFill/>
            <a:prstDash val="solid"/>
          </a:ln>
        </p:spPr>
        <p:txBody>
          <a:bodyPr lIns="0" tIns="0" rIns="0" bIns="0" anchor="t"/>
          <a:lstStyle/>
          <a:p>
            <a:pPr marL="0" marR="68580" indent="0" algn="l" rtl="0">
              <a:lnSpc>
                <a:spcPts val="3700"/>
              </a:lnSpc>
              <a:spcAft>
                <a:spcPts val="0"/>
              </a:spcAft>
            </a:pPr>
            <a:r>
              <a:rPr lang="en-US" sz="3600" spc="45" dirty="0" smtClean="0">
                <a:solidFill>
                  <a:srgbClr val="0066CC"/>
                </a:solidFill>
                <a:latin typeface="Verdana" panose="22635452340000000000" pitchFamily="2"/>
              </a:rPr>
              <a:t>    Example:</a:t>
            </a:r>
            <a:endParaRPr lang="en-US" sz="3600" b="1" spc="45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76275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7313464" cy="30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 Placeholder 313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4505"/>
          </a:xfrm>
          <a:prstGeom prst="rect">
            <a:avLst/>
          </a:prstGeom>
          <a:noFill/>
          <a:ln w="189230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3600" spc="-40" dirty="0">
                <a:solidFill>
                  <a:srgbClr val="0066CC"/>
                </a:solidFill>
                <a:latin typeface="Verdana" panose="22635452340000000000" pitchFamily="2"/>
              </a:rPr>
              <a:t>Inductance Combinations: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32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278960" cy="1512168"/>
          </a:xfrm>
          <a:prstGeom prst="rect">
            <a:avLst/>
          </a:prstGeom>
        </p:spPr>
      </p:pic>
      <p:pic>
        <p:nvPicPr>
          <p:cNvPr id="327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1950" y="2348880"/>
            <a:ext cx="4617720" cy="243840"/>
          </a:xfrm>
          <a:prstGeom prst="rect">
            <a:avLst/>
          </a:prstGeom>
        </p:spPr>
      </p:pic>
      <p:sp>
        <p:nvSpPr>
          <p:cNvPr id="328" name="Text Placeholder 327"/>
          <p:cNvSpPr>
            <a:spLocks noGrp="1"/>
          </p:cNvSpPr>
          <p:nvPr>
            <p:ph type="body" idx="10"/>
          </p:nvPr>
        </p:nvSpPr>
        <p:spPr>
          <a:xfrm>
            <a:off x="499745" y="2636912"/>
            <a:ext cx="8394700" cy="55726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9360"/>
              </a:spcAft>
            </a:pPr>
            <a:r>
              <a:rPr lang="en-US" sz="1800" b="1" spc="-30" dirty="0">
                <a:solidFill>
                  <a:schemeClr val="tx1"/>
                </a:solidFill>
                <a:latin typeface="Arial" panose="22635452340000000000" pitchFamily="2"/>
              </a:rPr>
              <a:t>(a) N inductors connected in series; (b) equivalent circuit;</a:t>
            </a:r>
          </a:p>
        </p:txBody>
      </p:sp>
      <p:cxnSp>
        <p:nvCxnSpPr>
          <p:cNvPr id="333" name="Straight Connector 33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1"/>
            <a:ext cx="6732239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157192"/>
            <a:ext cx="489570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579120" y="114300"/>
            <a:ext cx="8559800" cy="876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1440" marR="0" indent="0" algn="l">
              <a:lnSpc>
                <a:spcPct val="82559"/>
              </a:lnSpc>
              <a:spcAft>
                <a:spcPts val="2700"/>
              </a:spcAft>
              <a:tabLst>
                <a:tab pos="8473440" algn="r"/>
              </a:tabLst>
            </a:pPr>
            <a:r>
              <a:rPr lang="en-US" sz="3600" spc="-40" dirty="0">
                <a:solidFill>
                  <a:srgbClr val="0066CC"/>
                </a:solidFill>
                <a:latin typeface="Verdana" panose="22635452340000000000" pitchFamily="2"/>
              </a:rPr>
              <a:t>Inductance Combinations: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357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560202" cy="1574304"/>
          </a:xfrm>
          <a:prstGeom prst="rect">
            <a:avLst/>
          </a:prstGeom>
        </p:spPr>
      </p:pic>
      <p:pic>
        <p:nvPicPr>
          <p:cNvPr id="358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0072" y="908720"/>
            <a:ext cx="2410460" cy="1380490"/>
          </a:xfrm>
          <a:prstGeom prst="rect">
            <a:avLst/>
          </a:prstGeom>
        </p:spPr>
      </p:pic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395536" y="2420888"/>
            <a:ext cx="4695944" cy="360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 dirty="0">
                <a:solidFill>
                  <a:schemeClr val="tx1"/>
                </a:solidFill>
                <a:latin typeface="Arial" panose="22635452340000000000" pitchFamily="2"/>
              </a:rPr>
              <a:t>N inductors connected in parallel;</a:t>
            </a:r>
          </a:p>
        </p:txBody>
      </p:sp>
      <p:cxnSp>
        <p:nvCxnSpPr>
          <p:cNvPr id="367" name="Straight Connector 36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cxnSp>
        <p:nvCxnSpPr>
          <p:cNvPr id="369" name="Straight Connector 36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8" name="Rectangle 17"/>
          <p:cNvSpPr/>
          <p:nvPr/>
        </p:nvSpPr>
        <p:spPr>
          <a:xfrm>
            <a:off x="4427984" y="2348880"/>
            <a:ext cx="3933769" cy="35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16585">
              <a:lnSpc>
                <a:spcPct val="95999"/>
              </a:lnSpc>
            </a:pPr>
            <a:r>
              <a:rPr lang="en-US" b="1" spc="-40" dirty="0" smtClean="0">
                <a:latin typeface="Arial" panose="22635452340000000000" pitchFamily="2"/>
              </a:rPr>
              <a:t>equivalent circuit for circuit in</a:t>
            </a:r>
            <a:endParaRPr lang="en-US" b="1" spc="-40" dirty="0">
              <a:latin typeface="Arial" panose="22635452340000000000" pitchFamily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80928"/>
            <a:ext cx="2952328" cy="9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780928"/>
            <a:ext cx="42521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358"/>
          <p:cNvSpPr>
            <a:spLocks noGrp="1"/>
          </p:cNvSpPr>
          <p:nvPr>
            <p:ph type="body" idx="10"/>
          </p:nvPr>
        </p:nvSpPr>
        <p:spPr>
          <a:xfrm>
            <a:off x="179512" y="3861048"/>
            <a:ext cx="6408712" cy="5040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u="sng" spc="-40" dirty="0" smtClean="0">
                <a:solidFill>
                  <a:schemeClr val="tx1"/>
                </a:solidFill>
                <a:latin typeface="Arial" panose="22635452340000000000" pitchFamily="2"/>
              </a:rPr>
              <a:t>Special case: two inductors </a:t>
            </a:r>
            <a:r>
              <a:rPr lang="en-US" sz="1800" b="1" u="sng" spc="-40" dirty="0">
                <a:solidFill>
                  <a:schemeClr val="tx1"/>
                </a:solidFill>
                <a:latin typeface="Arial" panose="22635452340000000000" pitchFamily="2"/>
              </a:rPr>
              <a:t>connected in parallel;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93096"/>
            <a:ext cx="2486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581128"/>
            <a:ext cx="2727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 Placeholder 38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1653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 dirty="0">
                <a:solidFill>
                  <a:srgbClr val="0066CC"/>
                </a:solidFill>
                <a:latin typeface="Verdana" panose="22635452340000000000" pitchFamily="2"/>
              </a:rPr>
              <a:t>Capacitance Combinations: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399" name="Straight Connector 398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21" name="Text Placeholder 327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8394700" cy="43204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9360"/>
              </a:spcAft>
            </a:pPr>
            <a:r>
              <a:rPr lang="en-US" sz="1800" b="1" spc="-30" dirty="0">
                <a:solidFill>
                  <a:schemeClr val="tx1"/>
                </a:solidFill>
                <a:latin typeface="Arial" panose="22635452340000000000" pitchFamily="2"/>
              </a:rPr>
              <a:t>(a) N </a:t>
            </a:r>
            <a:r>
              <a:rPr lang="en-US" b="1" spc="-30" dirty="0" smtClean="0">
                <a:solidFill>
                  <a:schemeClr val="tx1"/>
                </a:solidFill>
                <a:latin typeface="Arial" panose="22635452340000000000" pitchFamily="2"/>
              </a:rPr>
              <a:t>capacitors </a:t>
            </a:r>
            <a:r>
              <a:rPr lang="en-US" sz="1800" b="1" spc="-30" dirty="0" smtClean="0">
                <a:solidFill>
                  <a:schemeClr val="tx1"/>
                </a:solidFill>
                <a:latin typeface="Arial" panose="22635452340000000000" pitchFamily="2"/>
              </a:rPr>
              <a:t>connected </a:t>
            </a:r>
            <a:r>
              <a:rPr lang="en-US" sz="1800" b="1" spc="-30" dirty="0">
                <a:solidFill>
                  <a:schemeClr val="tx1"/>
                </a:solidFill>
                <a:latin typeface="Arial" panose="22635452340000000000" pitchFamily="2"/>
              </a:rPr>
              <a:t>in series; (b) equivalent circuit;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996952"/>
            <a:ext cx="3744416" cy="11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358"/>
          <p:cNvSpPr>
            <a:spLocks noGrp="1"/>
          </p:cNvSpPr>
          <p:nvPr>
            <p:ph type="body" idx="10"/>
          </p:nvPr>
        </p:nvSpPr>
        <p:spPr>
          <a:xfrm>
            <a:off x="107504" y="4293096"/>
            <a:ext cx="6408712" cy="5040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u="sng" spc="-40" dirty="0" smtClean="0">
                <a:solidFill>
                  <a:schemeClr val="tx1"/>
                </a:solidFill>
                <a:latin typeface="Arial" panose="22635452340000000000" pitchFamily="2"/>
              </a:rPr>
              <a:t>Special case: two capacitors connected </a:t>
            </a:r>
            <a:r>
              <a:rPr lang="en-US" sz="1800" b="1" u="sng" spc="-40" dirty="0">
                <a:solidFill>
                  <a:schemeClr val="tx1"/>
                </a:solidFill>
                <a:latin typeface="Arial" panose="22635452340000000000" pitchFamily="2"/>
              </a:rPr>
              <a:t>in </a:t>
            </a:r>
            <a:r>
              <a:rPr lang="en-US" sz="1800" b="1" u="sng" spc="-40" dirty="0" smtClean="0">
                <a:solidFill>
                  <a:schemeClr val="tx1"/>
                </a:solidFill>
                <a:latin typeface="Arial" panose="22635452340000000000" pitchFamily="2"/>
              </a:rPr>
              <a:t>series;</a:t>
            </a:r>
            <a:endParaRPr lang="en-US" sz="1800" b="1" u="sng" spc="-40" dirty="0">
              <a:solidFill>
                <a:schemeClr val="tx1"/>
              </a:solidFill>
              <a:latin typeface="Arial" panose="22635452340000000000" pitchFamily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7753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3209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013176"/>
            <a:ext cx="243027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 Placeholder 40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1653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ts val="33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30" dirty="0">
                <a:solidFill>
                  <a:srgbClr val="0066CC"/>
                </a:solidFill>
                <a:latin typeface="Verdana" panose="22635452340000000000" pitchFamily="2"/>
              </a:rPr>
              <a:t>Capacitance Combinations: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07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625" y="1143000"/>
            <a:ext cx="7416165" cy="2127250"/>
          </a:xfrm>
          <a:prstGeom prst="rect">
            <a:avLst/>
          </a:prstGeom>
        </p:spPr>
      </p:pic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6690360" y="2950210"/>
            <a:ext cx="198120" cy="149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22635452340000000000" pitchFamily="1"/>
              </a:rPr>
              <a:t>(d)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2502535" y="3100070"/>
            <a:ext cx="4385945" cy="170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00" spc="-50">
                <a:solidFill>
                  <a:srgbClr val="000000"/>
                </a:solidFill>
                <a:latin typeface="Times New Roman" panose="22635452340000000000" pitchFamily="1"/>
              </a:rPr>
              <a:t>(c)</a:t>
            </a:r>
          </a:p>
        </p:txBody>
      </p:sp>
      <p:sp>
        <p:nvSpPr>
          <p:cNvPr id="410" name="Text Placeholder 409"/>
          <p:cNvSpPr>
            <a:spLocks noGrp="1"/>
          </p:cNvSpPr>
          <p:nvPr>
            <p:ph type="body" idx="10"/>
          </p:nvPr>
        </p:nvSpPr>
        <p:spPr>
          <a:xfrm>
            <a:off x="749300" y="3356992"/>
            <a:ext cx="8394700" cy="860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4320"/>
              </a:spcAft>
            </a:pPr>
            <a:r>
              <a:rPr lang="en-US" sz="1800" b="1" spc="-35" dirty="0">
                <a:solidFill>
                  <a:srgbClr val="333399"/>
                </a:solidFill>
                <a:latin typeface="Arial" panose="22635452340000000000" pitchFamily="2"/>
              </a:rPr>
              <a:t>(c) N capacitors connected in parallel; (d) equivalent circuit to (c).</a:t>
            </a:r>
          </a:p>
        </p:txBody>
      </p:sp>
      <p:cxnSp>
        <p:nvCxnSpPr>
          <p:cNvPr id="411" name="Straight Connector 41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6120680" cy="9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 Placeholder 413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565785"/>
          </a:xfrm>
          <a:prstGeom prst="rect">
            <a:avLst/>
          </a:prstGeom>
          <a:noFill/>
          <a:ln w="22542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3600" spc="-50" dirty="0" smtClean="0">
                <a:solidFill>
                  <a:srgbClr val="0066CC"/>
                </a:solidFill>
                <a:latin typeface="Verdana" panose="22635452340000000000" pitchFamily="2"/>
              </a:rPr>
              <a:t>7.8</a:t>
            </a: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0" y="260648"/>
            <a:ext cx="9144000" cy="9807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simplify the network using </a:t>
            </a:r>
            <a:r>
              <a:rPr lang="en-US" sz="2800" spc="-30" dirty="0" smtClean="0">
                <a:solidFill>
                  <a:srgbClr val="000000"/>
                </a:solidFill>
                <a:latin typeface="Arial" panose="22635452340000000000" pitchFamily="2"/>
              </a:rPr>
              <a:t>series/parallel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combinations</a:t>
            </a: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.</a:t>
            </a:r>
          </a:p>
        </p:txBody>
      </p:sp>
      <p:pic>
        <p:nvPicPr>
          <p:cNvPr id="418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775" y="1052736"/>
            <a:ext cx="7879080" cy="2658110"/>
          </a:xfrm>
          <a:prstGeom prst="rect">
            <a:avLst/>
          </a:prstGeom>
        </p:spPr>
      </p:pic>
      <p:cxnSp>
        <p:nvCxnSpPr>
          <p:cNvPr id="419" name="Straight Connector 418"/>
          <p:cNvCxnSpPr/>
          <p:nvPr/>
        </p:nvCxnSpPr>
        <p:spPr>
          <a:xfrm>
            <a:off x="661670" y="558086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9" name="Rectangle 8"/>
          <p:cNvSpPr/>
          <p:nvPr/>
        </p:nvSpPr>
        <p:spPr>
          <a:xfrm>
            <a:off x="0" y="3811012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AU" sz="2400" dirty="0" smtClean="0"/>
              <a:t>The 6 </a:t>
            </a:r>
            <a:r>
              <a:rPr lang="en-AU" sz="2400" i="1" dirty="0" err="1" smtClean="0"/>
              <a:t>μF</a:t>
            </a:r>
            <a:r>
              <a:rPr lang="en-AU" sz="2400" i="1" dirty="0" smtClean="0"/>
              <a:t> and 3 </a:t>
            </a:r>
            <a:r>
              <a:rPr lang="en-AU" sz="2400" i="1" dirty="0" err="1" smtClean="0"/>
              <a:t>μF</a:t>
            </a:r>
            <a:r>
              <a:rPr lang="en-AU" sz="2400" i="1" dirty="0" smtClean="0"/>
              <a:t> series capacitors are first combined into a 2 </a:t>
            </a:r>
            <a:r>
              <a:rPr lang="en-AU" sz="2400" i="1" dirty="0" err="1" smtClean="0"/>
              <a:t>μF</a:t>
            </a:r>
            <a:endParaRPr lang="en-AU" sz="2400" i="1" dirty="0" smtClean="0"/>
          </a:p>
          <a:p>
            <a:pPr algn="l" rtl="0"/>
            <a:r>
              <a:rPr lang="en-AU" sz="2400" dirty="0" smtClean="0"/>
              <a:t>equivalent, and this capacitor is then combined with the 1 </a:t>
            </a:r>
            <a:r>
              <a:rPr lang="en-AU" sz="2400" i="1" dirty="0" err="1" smtClean="0"/>
              <a:t>μF</a:t>
            </a:r>
            <a:r>
              <a:rPr lang="en-AU" sz="2400" i="1" dirty="0" smtClean="0"/>
              <a:t> element</a:t>
            </a:r>
          </a:p>
          <a:p>
            <a:pPr algn="l" rtl="0">
              <a:spcAft>
                <a:spcPts val="1200"/>
              </a:spcAft>
            </a:pPr>
            <a:r>
              <a:rPr lang="en-AU" sz="2400" dirty="0" smtClean="0"/>
              <a:t>with which it is in parallel to yield an equivalent capacitance of 3 </a:t>
            </a:r>
            <a:r>
              <a:rPr lang="en-AU" sz="2400" i="1" dirty="0" err="1" smtClean="0"/>
              <a:t>μF</a:t>
            </a:r>
            <a:r>
              <a:rPr lang="en-AU" sz="2400" i="1" dirty="0" smtClean="0"/>
              <a:t>.</a:t>
            </a:r>
          </a:p>
          <a:p>
            <a:pPr algn="l" rtl="0">
              <a:buFont typeface="Courier New" pitchFamily="49" charset="0"/>
              <a:buChar char="o"/>
            </a:pPr>
            <a:r>
              <a:rPr lang="en-AU" sz="2400" dirty="0" smtClean="0"/>
              <a:t>In addition, the 3 H and 2 H inductors are replaced by an equivalent</a:t>
            </a:r>
          </a:p>
          <a:p>
            <a:pPr algn="l" rtl="0"/>
            <a:r>
              <a:rPr lang="en-AU" sz="2400" dirty="0" smtClean="0"/>
              <a:t>1.2 H inductor, which is then added to the 0.8 H element to give a </a:t>
            </a:r>
            <a:r>
              <a:rPr lang="en-AU" sz="2400" dirty="0" smtClean="0"/>
              <a:t>total equivalent </a:t>
            </a:r>
            <a:r>
              <a:rPr lang="en-AU" sz="2400" dirty="0" smtClean="0"/>
              <a:t>inductance of 2 H. </a:t>
            </a:r>
            <a:endParaRPr lang="en-AU" sz="24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 Placeholder 42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234315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7.5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2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335" y="1292225"/>
            <a:ext cx="7339330" cy="4413885"/>
          </a:xfrm>
          <a:prstGeom prst="rect">
            <a:avLst/>
          </a:prstGeom>
        </p:spPr>
      </p:pic>
      <p:cxnSp>
        <p:nvCxnSpPr>
          <p:cNvPr id="426" name="Straight Connector 42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1968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Introduction: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99745" y="188640"/>
            <a:ext cx="8001000" cy="177280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52578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0" dirty="0">
                <a:solidFill>
                  <a:srgbClr val="000000"/>
                </a:solidFill>
                <a:latin typeface="Arial" panose="22635452340000000000" pitchFamily="2"/>
              </a:rPr>
              <a:t>Both the inductor and the capacitor are passive</a:t>
            </a:r>
          </a:p>
          <a:p>
            <a:pPr marL="2743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elements that are capable of storing and</a:t>
            </a:r>
          </a:p>
          <a:p>
            <a:pPr marL="27432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delivering finite amount of energy</a:t>
            </a:r>
            <a:r>
              <a:rPr lang="en-US" sz="2800" spc="-30" dirty="0" smtClean="0">
                <a:solidFill>
                  <a:srgbClr val="000000"/>
                </a:solidFill>
                <a:latin typeface="Arial" panose="22635452340000000000" pitchFamily="2"/>
              </a:rPr>
              <a:t>.</a:t>
            </a:r>
            <a:endParaRPr lang="en-US" sz="2800" spc="-3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9"/>
            <a:ext cx="86296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81438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 Placeholder 42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24320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270" dirty="0" smtClean="0">
                <a:solidFill>
                  <a:srgbClr val="0066CC"/>
                </a:solidFill>
                <a:latin typeface="Verdana" panose="22635452340000000000" pitchFamily="2"/>
              </a:rPr>
              <a:t>Note</a:t>
            </a:r>
            <a:r>
              <a:rPr lang="en-US" sz="4000" spc="-270" dirty="0">
                <a:solidFill>
                  <a:srgbClr val="0066CC"/>
                </a:solidFill>
                <a:latin typeface="Verdana" panose="22635452340000000000" pitchFamily="2"/>
              </a:rPr>
              <a:t>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431" name="Text Placeholder 430"/>
          <p:cNvSpPr>
            <a:spLocks noGrp="1"/>
          </p:cNvSpPr>
          <p:nvPr>
            <p:ph type="body" idx="10"/>
          </p:nvPr>
        </p:nvSpPr>
        <p:spPr>
          <a:xfrm>
            <a:off x="574675" y="720090"/>
            <a:ext cx="8394700" cy="1864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57200" rIns="0" bIns="0" anchor="t"/>
          <a:lstStyle/>
          <a:p>
            <a:pPr marL="36576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Tahoma" panose="22635452340000000000" pitchFamily="2"/>
              </a:rPr>
              <a:t>No series or parallel combinations of either the</a:t>
            </a:r>
          </a:p>
          <a:p>
            <a:pPr marL="365760" marR="0" indent="0" algn="l">
              <a:lnSpc>
                <a:spcPct val="95999"/>
              </a:lnSpc>
              <a:spcBef>
                <a:spcPts val="0"/>
              </a:spcBef>
              <a:spcAft>
                <a:spcPts val="3960"/>
              </a:spcAft>
            </a:pPr>
            <a:r>
              <a:rPr lang="en-US" sz="2800" spc="-30">
                <a:solidFill>
                  <a:srgbClr val="000000"/>
                </a:solidFill>
                <a:latin typeface="Tahoma" panose="22635452340000000000" pitchFamily="2"/>
              </a:rPr>
              <a:t>inductors or the capacitors can be made</a:t>
            </a:r>
          </a:p>
        </p:txBody>
      </p:sp>
      <p:pic>
        <p:nvPicPr>
          <p:cNvPr id="43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0" y="2584450"/>
            <a:ext cx="7494905" cy="2673350"/>
          </a:xfrm>
          <a:prstGeom prst="rect">
            <a:avLst/>
          </a:prstGeom>
        </p:spPr>
      </p:pic>
      <p:cxnSp>
        <p:nvCxnSpPr>
          <p:cNvPr id="434" name="Straight Connector 43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 Placeholder 436"/>
          <p:cNvSpPr>
            <a:spLocks noGrp="1"/>
          </p:cNvSpPr>
          <p:nvPr>
            <p:ph type="body" idx="10"/>
          </p:nvPr>
        </p:nvSpPr>
        <p:spPr>
          <a:xfrm>
            <a:off x="97790" y="-36790"/>
            <a:ext cx="9012555" cy="565785"/>
          </a:xfrm>
          <a:prstGeom prst="rect">
            <a:avLst/>
          </a:prstGeom>
          <a:noFill/>
          <a:ln w="25209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3600" spc="-30" dirty="0">
                <a:solidFill>
                  <a:srgbClr val="0066CC"/>
                </a:solidFill>
                <a:latin typeface="Verdana" panose="22635452340000000000" pitchFamily="2"/>
              </a:rPr>
              <a:t>Consequences of Linearity: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443" name="Text Placeholder 442"/>
          <p:cNvSpPr>
            <a:spLocks noGrp="1"/>
          </p:cNvSpPr>
          <p:nvPr>
            <p:ph type="body" idx="10"/>
          </p:nvPr>
        </p:nvSpPr>
        <p:spPr>
          <a:xfrm>
            <a:off x="0" y="260648"/>
            <a:ext cx="9144000" cy="11967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3600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will be constant-coefficient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sz="2400" spc="-2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integrodifferential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equations</a:t>
            </a:r>
          </a:p>
          <a:p>
            <a:pPr marL="36000" marR="0" indent="0" algn="l">
              <a:lnSpc>
                <a:spcPct val="95999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spc="-5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write appropriate nodal equations </a:t>
            </a:r>
            <a:r>
              <a:rPr lang="en-US" sz="24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</a:p>
        </p:txBody>
      </p:sp>
      <p:pic>
        <p:nvPicPr>
          <p:cNvPr id="44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167259" cy="2016224"/>
          </a:xfrm>
          <a:prstGeom prst="rect">
            <a:avLst/>
          </a:prstGeom>
        </p:spPr>
      </p:pic>
      <p:cxnSp>
        <p:nvCxnSpPr>
          <p:cNvPr id="446" name="Straight Connector 445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824139" cy="124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85184"/>
            <a:ext cx="3664123" cy="12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The Capacitors: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3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975" y="1569720"/>
            <a:ext cx="3468370" cy="1478280"/>
          </a:xfrm>
          <a:prstGeom prst="rect">
            <a:avLst/>
          </a:prstGeom>
        </p:spPr>
      </p:pic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528945" y="720090"/>
            <a:ext cx="2857500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89154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80" dirty="0">
                <a:solidFill>
                  <a:srgbClr val="333399"/>
                </a:solidFill>
                <a:latin typeface="Arial" panose="22635452340000000000" pitchFamily="2"/>
              </a:rPr>
              <a:t>Electrical symbol and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333399"/>
                </a:solidFill>
                <a:latin typeface="Arial" panose="22635452340000000000" pitchFamily="2"/>
              </a:rPr>
              <a:t>current-voltage</a:t>
            </a:r>
          </a:p>
          <a:p>
            <a:pPr marL="0" marR="0" indent="0" algn="l">
              <a:lnSpc>
                <a:spcPct val="8255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333399"/>
                </a:solidFill>
                <a:latin typeface="Arial" panose="22635452340000000000" pitchFamily="2"/>
              </a:rPr>
              <a:t>conventions for a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28260"/>
              </a:spcAft>
            </a:pPr>
            <a:r>
              <a:rPr lang="en-US" sz="2400" spc="0" dirty="0">
                <a:solidFill>
                  <a:srgbClr val="333399"/>
                </a:solidFill>
                <a:latin typeface="Arial" panose="22635452340000000000" pitchFamily="2"/>
              </a:rPr>
              <a:t>capacitor.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9" name="Rectangle 8"/>
          <p:cNvSpPr/>
          <p:nvPr/>
        </p:nvSpPr>
        <p:spPr>
          <a:xfrm>
            <a:off x="571472" y="3286124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Capacitor: C</a:t>
            </a:r>
          </a:p>
          <a:p>
            <a:pPr algn="l" rtl="0"/>
            <a:r>
              <a:rPr lang="en-US" sz="2800" b="1" dirty="0" smtClean="0"/>
              <a:t>Unit	  : Farad (F)</a:t>
            </a:r>
            <a:endParaRPr lang="ar-J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686"/>
            <a:ext cx="2152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3380"/>
            <a:ext cx="1933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429264"/>
            <a:ext cx="2314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8325"/>
          </a:xfrm>
          <a:prstGeom prst="rect">
            <a:avLst/>
          </a:prstGeom>
          <a:noFill/>
          <a:ln w="3746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0" dirty="0">
                <a:solidFill>
                  <a:srgbClr val="0066CC"/>
                </a:solidFill>
                <a:latin typeface="Verdana" panose="22635452340000000000" pitchFamily="2"/>
              </a:rPr>
              <a:t>Voltage-Current Relationships:</a:t>
            </a:r>
            <a:r>
              <a:rPr lang="en-US" sz="1150" b="1" spc="0" dirty="0">
                <a:solidFill>
                  <a:srgbClr val="000080"/>
                </a:solidFill>
                <a:latin typeface="Arial Narrow" panose="22635452340000000000" pitchFamily="2"/>
              </a:rPr>
              <a:t>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85874"/>
            <a:ext cx="8074642" cy="451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4635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Example 7.1: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11560" y="404664"/>
            <a:ext cx="8001000" cy="1523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 dirty="0">
                <a:solidFill>
                  <a:srgbClr val="333399"/>
                </a:solidFill>
                <a:latin typeface="Arial" panose="22635452340000000000" pitchFamily="2"/>
              </a:rPr>
              <a:t>Find the capacitor voltage that is associated with the current</a:t>
            </a:r>
          </a:p>
          <a:p>
            <a:pPr marL="182880" marR="0" indent="0" algn="l">
              <a:lnSpc>
                <a:spcPct val="95999"/>
              </a:lnSpc>
              <a:spcBef>
                <a:spcPts val="0"/>
              </a:spcBef>
              <a:spcAft>
                <a:spcPts val="4860"/>
              </a:spcAft>
            </a:pPr>
            <a:r>
              <a:rPr lang="en-US" sz="1800" b="1" spc="-50" dirty="0">
                <a:solidFill>
                  <a:srgbClr val="333399"/>
                </a:solidFill>
                <a:latin typeface="Arial" panose="22635452340000000000" pitchFamily="2"/>
              </a:rPr>
              <a:t>shown graphically below.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2832745" cy="85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4295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669" y="1412776"/>
            <a:ext cx="33507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97152"/>
            <a:ext cx="3943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1268761"/>
            <a:ext cx="34691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131445" y="188640"/>
            <a:ext cx="9012555" cy="505460"/>
          </a:xfrm>
          <a:prstGeom prst="rect">
            <a:avLst/>
          </a:prstGeom>
          <a:noFill/>
          <a:ln w="55245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80" dirty="0">
                <a:solidFill>
                  <a:srgbClr val="0066CC"/>
                </a:solidFill>
                <a:latin typeface="Verdana" panose="22635452340000000000" pitchFamily="2"/>
              </a:rPr>
              <a:t>Practice: 7.1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502920" y="720090"/>
            <a:ext cx="800100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2286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Arial" panose="22635452340000000000" pitchFamily="2"/>
              </a:rPr>
              <a:t>Determine the current through a 100-p F capacitor if its</a:t>
            </a:r>
          </a:p>
          <a:p>
            <a:pPr marL="228600" marR="0" indent="0" algn="l">
              <a:lnSpc>
                <a:spcPct val="95999"/>
              </a:lnSpc>
              <a:spcBef>
                <a:spcPts val="0"/>
              </a:spcBef>
              <a:spcAft>
                <a:spcPts val="306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voltage as a function of time is given by the figure</a:t>
            </a:r>
          </a:p>
        </p:txBody>
      </p:sp>
      <p:pic>
        <p:nvPicPr>
          <p:cNvPr id="6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335" y="2115185"/>
            <a:ext cx="7339330" cy="4231005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179512" y="836712"/>
            <a:ext cx="8382000" cy="1276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6480"/>
              </a:spcAft>
              <a:buFont typeface="Wingdings" pitchFamily="2" charset="2"/>
              <a:buChar char="Ø"/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The power delivered to a capacitor is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323528" y="2204864"/>
            <a:ext cx="8382000" cy="163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180"/>
              </a:spcAft>
              <a:buFont typeface="Wingdings" pitchFamily="2" charset="2"/>
              <a:buChar char="Ø"/>
            </a:pPr>
            <a:r>
              <a:rPr lang="en-US" sz="2800" spc="-50" dirty="0">
                <a:solidFill>
                  <a:srgbClr val="000000"/>
                </a:solidFill>
                <a:latin typeface="Arial" panose="22635452340000000000" pitchFamily="2"/>
              </a:rPr>
              <a:t>The energy stored in its electric field is therefore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2592287" cy="9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4" name="Text Placeholder 56"/>
          <p:cNvSpPr>
            <a:spLocks noGrp="1"/>
          </p:cNvSpPr>
          <p:nvPr>
            <p:ph type="body" idx="10"/>
          </p:nvPr>
        </p:nvSpPr>
        <p:spPr>
          <a:xfrm>
            <a:off x="131445" y="188640"/>
            <a:ext cx="9012555" cy="505460"/>
          </a:xfrm>
          <a:prstGeom prst="rect">
            <a:avLst/>
          </a:prstGeom>
          <a:noFill/>
          <a:ln w="55245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80" dirty="0" smtClean="0">
                <a:solidFill>
                  <a:srgbClr val="0066CC"/>
                </a:solidFill>
                <a:latin typeface="Verdana" panose="22635452340000000000" pitchFamily="2"/>
              </a:rPr>
              <a:t>Energy Storage: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9145016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80"/>
          <p:cNvSpPr>
            <a:spLocks noGrp="1"/>
          </p:cNvSpPr>
          <p:nvPr>
            <p:ph type="body" idx="10"/>
          </p:nvPr>
        </p:nvSpPr>
        <p:spPr>
          <a:xfrm>
            <a:off x="-180528" y="3418438"/>
            <a:ext cx="2808312" cy="1522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525780" rIns="0" bIns="0" anchor="t"/>
          <a:lstStyle/>
          <a:p>
            <a:pPr marL="0" marR="0" indent="0" algn="ctr">
              <a:lnSpc>
                <a:spcPct val="80639"/>
              </a:lnSpc>
              <a:spcAft>
                <a:spcPts val="4680"/>
              </a:spcAft>
              <a:buFont typeface="Wingdings" pitchFamily="2" charset="2"/>
              <a:buChar char="Ø"/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And thus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181974"/>
            <a:ext cx="5256584" cy="83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83"/>
          <p:cNvSpPr>
            <a:spLocks noGrp="1"/>
          </p:cNvSpPr>
          <p:nvPr>
            <p:ph type="body" idx="10"/>
          </p:nvPr>
        </p:nvSpPr>
        <p:spPr>
          <a:xfrm>
            <a:off x="195684" y="5150187"/>
            <a:ext cx="7472660" cy="1447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7740"/>
              </a:spcAft>
              <a:buFont typeface="Wingdings" pitchFamily="2" charset="2"/>
              <a:buChar char="Ø"/>
            </a:pPr>
            <a:r>
              <a:rPr lang="en-US" sz="2800" spc="-25" dirty="0">
                <a:solidFill>
                  <a:srgbClr val="000000"/>
                </a:solidFill>
                <a:latin typeface="Arial" panose="22635452340000000000" pitchFamily="2"/>
              </a:rPr>
              <a:t>If we select a zero energy reference </a:t>
            </a:r>
            <a:r>
              <a:rPr lang="en-US" sz="2800" spc="-25" dirty="0" smtClean="0">
                <a:solidFill>
                  <a:srgbClr val="000000"/>
                </a:solidFill>
                <a:latin typeface="Arial" panose="22635452340000000000" pitchFamily="2"/>
              </a:rPr>
              <a:t>at </a:t>
            </a:r>
            <a:r>
              <a:rPr lang="en-US" sz="2800" i="1" spc="-25" dirty="0" smtClean="0">
                <a:solidFill>
                  <a:srgbClr val="000000"/>
                </a:solidFill>
                <a:latin typeface="Arial" panose="22635452340000000000" pitchFamily="2"/>
              </a:rPr>
              <a:t>t</a:t>
            </a:r>
            <a:r>
              <a:rPr lang="en-US" sz="1400" i="1" spc="-25" dirty="0" smtClean="0">
                <a:solidFill>
                  <a:srgbClr val="000000"/>
                </a:solidFill>
                <a:latin typeface="Arial" panose="22635452340000000000" pitchFamily="2"/>
              </a:rPr>
              <a:t>0</a:t>
            </a:r>
            <a:endParaRPr lang="en-US" sz="1400" i="1" spc="-25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661248"/>
            <a:ext cx="2376264" cy="10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74" grpId="0" build="p"/>
      <p:bldP spid="17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565785"/>
          </a:xfrm>
          <a:prstGeom prst="rect">
            <a:avLst/>
          </a:prstGeom>
          <a:noFill/>
          <a:ln w="76835" cmpd="sng">
            <a:noFill/>
            <a:prstDash val="solid"/>
          </a:ln>
        </p:spPr>
        <p:txBody>
          <a:bodyPr lIns="0" tIns="0" rIns="0" bIns="0" anchor="t"/>
          <a:lstStyle/>
          <a:p>
            <a:pPr marL="54864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50" dirty="0">
                <a:solidFill>
                  <a:srgbClr val="0066CC"/>
                </a:solidFill>
                <a:latin typeface="Verdana" panose="22635452340000000000" pitchFamily="2"/>
              </a:rPr>
              <a:t>Example: 7.2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661670" y="476672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5" name="TextBox 14"/>
          <p:cNvSpPr txBox="1"/>
          <p:nvPr/>
        </p:nvSpPr>
        <p:spPr>
          <a:xfrm>
            <a:off x="251520" y="548680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AU" sz="2000" dirty="0" smtClean="0">
                <a:latin typeface="Arial" pitchFamily="34" charset="0"/>
                <a:cs typeface="Arial" pitchFamily="34" charset="0"/>
              </a:rPr>
              <a:t>Find the maximum energy stored in the capacitor and the energy dissipated in the resistor over the interval 0 &lt; t &lt; 0.5s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5400600" cy="18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5184576" cy="88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17032"/>
            <a:ext cx="5202733" cy="2996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716" y="4221088"/>
            <a:ext cx="26220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892</Words>
  <Application>Microsoft Office PowerPoint</Application>
  <PresentationFormat>On-screen Show (4:3)</PresentationFormat>
  <Paragraphs>155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/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Jordan</cp:lastModifiedBy>
  <cp:revision>74</cp:revision>
  <dcterms:modified xsi:type="dcterms:W3CDTF">2016-05-27T11:56:07Z</dcterms:modified>
</cp:coreProperties>
</file>