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8" r:id="rId9"/>
    <p:sldId id="269" r:id="rId10"/>
    <p:sldId id="322" r:id="rId11"/>
    <p:sldId id="270" r:id="rId12"/>
    <p:sldId id="323" r:id="rId13"/>
    <p:sldId id="272" r:id="rId14"/>
    <p:sldId id="274" r:id="rId15"/>
    <p:sldId id="277" r:id="rId16"/>
    <p:sldId id="278" r:id="rId17"/>
    <p:sldId id="281" r:id="rId18"/>
    <p:sldId id="282" r:id="rId19"/>
    <p:sldId id="283" r:id="rId20"/>
    <p:sldId id="284" r:id="rId21"/>
    <p:sldId id="285" r:id="rId22"/>
    <p:sldId id="324" r:id="rId23"/>
    <p:sldId id="291" r:id="rId24"/>
    <p:sldId id="292" r:id="rId25"/>
    <p:sldId id="293" r:id="rId26"/>
    <p:sldId id="310" r:id="rId27"/>
    <p:sldId id="311" r:id="rId28"/>
    <p:sldId id="312" r:id="rId29"/>
    <p:sldId id="313" r:id="rId30"/>
    <p:sldId id="314" r:id="rId31"/>
    <p:sldId id="318" r:id="rId32"/>
    <p:sldId id="32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DF5D7-28DF-4CB2-B393-B9F003D8D260}" type="datetimeFigureOut">
              <a:rPr lang="en-AU" smtClean="0"/>
              <a:pPr/>
              <a:t>13/09/2016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8D49-565B-454F-B995-9AD5F8B4663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22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459B-E5BF-4380-A6CB-C451B62B4459}" type="datetimeFigureOut">
              <a:rPr lang="en-AU" smtClean="0"/>
              <a:pPr/>
              <a:t>13/09/2016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FA8F2-D5F0-4D80-B6AA-B6B7DFD54DE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677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A8F2-D5F0-4D80-B6AA-B6B7DFD54DE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8240" y="822960"/>
            <a:ext cx="752856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6799"/>
              </a:lnSpc>
              <a:spcAft>
                <a:spcPts val="0"/>
              </a:spcAft>
            </a:pPr>
            <a:r>
              <a:rPr lang="en-US" sz="3200" spc="0">
                <a:solidFill>
                  <a:srgbClr val="99CC99"/>
                </a:solidFill>
                <a:latin typeface="Verdana" panose="22635452340000000000" pitchFamily="2"/>
              </a:rPr>
              <a:t>ENE 104</a:t>
            </a:r>
          </a:p>
          <a:p>
            <a:pPr marL="320040" marR="0" indent="0" algn="l">
              <a:lnSpc>
                <a:spcPct val="7487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200" spc="0">
                <a:solidFill>
                  <a:srgbClr val="99CC99"/>
                </a:solidFill>
                <a:latin typeface="Verdana" panose="22635452340000000000" pitchFamily="2"/>
              </a:rPr>
              <a:t>Electric Circuit Theory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056890" y="2614930"/>
            <a:ext cx="5629910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6012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2750" b="1" spc="0">
                <a:solidFill>
                  <a:srgbClr val="0000FF"/>
                </a:solidFill>
                <a:latin typeface="Tahoma" panose="22635452340000000000" pitchFamily="2"/>
              </a:rPr>
              <a:t>Lecture 06:</a:t>
            </a:r>
          </a:p>
          <a:p>
            <a:pPr marL="0" marR="0" indent="0" algn="l">
              <a:lnSpc>
                <a:spcPct val="8255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spc="50">
                <a:solidFill>
                  <a:srgbClr val="0000FF"/>
                </a:solidFill>
                <a:latin typeface="Tahoma" panose="22635452340000000000" pitchFamily="2"/>
              </a:rPr>
              <a:t>Basic RL and RC Circuits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429385" y="4713605"/>
            <a:ext cx="7257415" cy="42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2959"/>
              </a:lnSpc>
              <a:spcAft>
                <a:spcPts val="0"/>
              </a:spcAft>
            </a:pPr>
            <a:r>
              <a:rPr lang="en-US" sz="3000" b="1" spc="0">
                <a:solidFill>
                  <a:srgbClr val="000066"/>
                </a:solidFill>
                <a:latin typeface="Gungsuh" panose="22635452340000000000" pitchFamily="1"/>
              </a:rPr>
              <a:t>Week #6 : </a:t>
            </a:r>
            <a:r>
              <a:rPr lang="en-US" sz="2900" spc="0">
                <a:solidFill>
                  <a:srgbClr val="000066"/>
                </a:solidFill>
                <a:latin typeface="Gungsuh" panose="22635452340000000000" pitchFamily="1"/>
              </a:rPr>
              <a:t>Dejwoot KHAWPARISUTH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20695" y="6311265"/>
            <a:ext cx="5666105" cy="379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500" u="sng" spc="-75">
                <a:solidFill>
                  <a:srgbClr val="0000FF"/>
                </a:solidFill>
                <a:latin typeface="Arial" panose="22635452340000000000" pitchFamily="2"/>
              </a:rPr>
              <a:t>http://webstaff.kmutt.ac.th/~dejwoot.kha/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64770" cmpd="sng">
            <a:solidFill>
              <a:srgbClr val="B0A6BE"/>
            </a:solidFill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8.3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15</a:t>
            </a:r>
          </a:p>
        </p:txBody>
      </p:sp>
      <p:sp>
        <p:nvSpPr>
          <p:cNvPr id="252" name="Text Placeholder 25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69850" cmpd="sng">
            <a:solidFill>
              <a:srgbClr val="78A5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idx="10"/>
          </p:nvPr>
        </p:nvSpPr>
        <p:spPr>
          <a:xfrm>
            <a:off x="467995" y="720090"/>
            <a:ext cx="7711440" cy="1626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40080" rIns="0" bIns="0" anchor="t"/>
          <a:lstStyle/>
          <a:p>
            <a:pPr marL="320040" marR="0" indent="0" algn="l">
              <a:lnSpc>
                <a:spcPct val="71999"/>
              </a:lnSpc>
              <a:spcAft>
                <a:spcPts val="4320"/>
              </a:spcAft>
            </a:pPr>
            <a:r>
              <a:rPr lang="en-US" sz="2350" spc="280">
                <a:solidFill>
                  <a:srgbClr val="000000"/>
                </a:solidFill>
                <a:latin typeface="Arial" panose="22635452340000000000" pitchFamily="2"/>
              </a:rPr>
              <a:t>Find </a:t>
            </a:r>
            <a:r>
              <a:rPr lang="en-US" sz="2250" spc="280">
                <a:solidFill>
                  <a:srgbClr val="000000"/>
                </a:solidFill>
                <a:latin typeface="Arial Unicode MS" panose="22635452340000000000" pitchFamily="2"/>
              </a:rPr>
              <a:t> 0 0</a:t>
            </a:r>
            <a:r>
              <a:rPr lang="en-US" sz="2350" spc="280">
                <a:solidFill>
                  <a:srgbClr val="000000"/>
                </a:solidFill>
                <a:latin typeface="Arial" panose="22635452340000000000" pitchFamily="2"/>
              </a:rPr>
              <a:t> and </a:t>
            </a:r>
            <a:r>
              <a:rPr lang="en-US" sz="2250" spc="280">
                <a:solidFill>
                  <a:srgbClr val="000000"/>
                </a:solidFill>
                <a:latin typeface="Arial Unicode MS" panose="22635452340000000000" pitchFamily="2"/>
              </a:rPr>
              <a:t>(2)(2)(2)(2)(2)(2)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65785"/>
          </a:xfrm>
          <a:prstGeom prst="rect">
            <a:avLst/>
          </a:prstGeom>
          <a:noFill/>
          <a:ln w="77470" cmpd="sng">
            <a:solidFill>
              <a:srgbClr val="C8ACBE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80">
                <a:solidFill>
                  <a:srgbClr val="0066CC"/>
                </a:solidFill>
                <a:latin typeface="Verdana" panose="22635452340000000000" pitchFamily="2"/>
              </a:rPr>
              <a:t>Example 8.2: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17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82550" cmpd="sng">
            <a:solidFill>
              <a:srgbClr val="90AB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72" name="Text Placeholder 271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84455" cmpd="sng">
            <a:solidFill>
              <a:srgbClr val="08A3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611505" y="720090"/>
            <a:ext cx="8458200" cy="1270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396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determine both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1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 and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L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 in the circuit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 Placeholder 295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88900" cmpd="sng">
            <a:solidFill>
              <a:srgbClr val="F0DB06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27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110">
                <a:solidFill>
                  <a:srgbClr val="0066CC"/>
                </a:solidFill>
                <a:latin typeface="Verdana" panose="22635452340000000000" pitchFamily="2"/>
              </a:rPr>
              <a:t>Example 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19</a:t>
            </a:r>
          </a:p>
        </p:txBody>
      </p:sp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88900" cmpd="sng">
            <a:solidFill>
              <a:srgbClr val="F0DB06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27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110">
                <a:solidFill>
                  <a:srgbClr val="0066CC"/>
                </a:solidFill>
                <a:latin typeface="Verdana" panose="22635452340000000000" pitchFamily="2"/>
              </a:rPr>
              <a:t>Example 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19</a:t>
            </a:r>
          </a:p>
        </p:txBody>
      </p:sp>
      <p:sp>
        <p:nvSpPr>
          <p:cNvPr id="298" name="Text Placeholder 29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93980" cmpd="sng">
            <a:solidFill>
              <a:srgbClr val="B8DA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99" name="Text Placeholder 298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95885" cmpd="sng">
            <a:solidFill>
              <a:srgbClr val="289E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93980" cmpd="sng">
            <a:solidFill>
              <a:srgbClr val="B8DA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301" name="Text Placeholder 300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95885" cmpd="sng">
            <a:solidFill>
              <a:srgbClr val="289E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 Placeholder 33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88900" cmpd="sng">
            <a:solidFill>
              <a:srgbClr val="F0DB06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27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110">
                <a:solidFill>
                  <a:srgbClr val="0066CC"/>
                </a:solidFill>
                <a:latin typeface="Verdana" panose="22635452340000000000" pitchFamily="2"/>
              </a:rPr>
              <a:t>Example 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22</a:t>
            </a:r>
          </a:p>
        </p:txBody>
      </p:sp>
      <p:sp>
        <p:nvSpPr>
          <p:cNvPr id="339" name="Text Placeholder 338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055"/>
          </a:xfrm>
          <a:prstGeom prst="rect">
            <a:avLst/>
          </a:prstGeom>
          <a:noFill/>
          <a:ln w="88900" cmpd="sng">
            <a:solidFill>
              <a:srgbClr val="F0DB06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27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110">
                <a:solidFill>
                  <a:srgbClr val="0066CC"/>
                </a:solidFill>
                <a:latin typeface="Verdana" panose="22635452340000000000" pitchFamily="2"/>
              </a:rPr>
              <a:t>Example 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22</a:t>
            </a:r>
          </a:p>
        </p:txBody>
      </p:sp>
      <p:sp>
        <p:nvSpPr>
          <p:cNvPr id="340" name="Text Placeholder 33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93980" cmpd="sng">
            <a:solidFill>
              <a:srgbClr val="B8DA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341" name="Text Placeholder 340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95885" cmpd="sng">
            <a:solidFill>
              <a:srgbClr val="289E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342" name="Text Placeholder 34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93980" cmpd="sng">
            <a:solidFill>
              <a:srgbClr val="B8DA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95885" cmpd="sng">
            <a:solidFill>
              <a:srgbClr val="289E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344" name="Text Placeholder 343"/>
          <p:cNvSpPr>
            <a:spLocks noGrp="1"/>
          </p:cNvSpPr>
          <p:nvPr>
            <p:ph type="body" idx="10"/>
          </p:nvPr>
        </p:nvSpPr>
        <p:spPr>
          <a:xfrm>
            <a:off x="709930" y="720090"/>
            <a:ext cx="834390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determine both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1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 and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L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 in the circuit</a:t>
            </a:r>
          </a:p>
        </p:txBody>
      </p:sp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709930" y="5980430"/>
            <a:ext cx="8343900" cy="48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 Placeholder 35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100330" cmpd="sng">
            <a:solidFill>
              <a:srgbClr val="20B04B"/>
            </a:solidFill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8.4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23</a:t>
            </a:r>
          </a:p>
        </p:txBody>
      </p:sp>
      <p:sp>
        <p:nvSpPr>
          <p:cNvPr id="357" name="Text Placeholder 35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05410" cmpd="sng">
            <a:solidFill>
              <a:srgbClr val="38B64B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392430" y="720090"/>
            <a:ext cx="8343900" cy="1376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486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at t = 0.15s. find the value of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L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,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1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,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2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3190" cmpd="sng">
            <a:solidFill>
              <a:srgbClr val="10D7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3190" cmpd="sng">
            <a:solidFill>
              <a:srgbClr val="10D7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10" name="Text Placeholder 40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3190" cmpd="sng">
            <a:solidFill>
              <a:srgbClr val="10D7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11" name="Text Placeholder 410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0"/>
              </a:spcAft>
              <a:tabLst>
                <a:tab pos="8390890" algn="r"/>
              </a:tabLst>
            </a:pPr>
            <a:r>
              <a:rPr lang="en-US" sz="3600" spc="-80">
                <a:solidFill>
                  <a:srgbClr val="0066CC"/>
                </a:solidFill>
                <a:latin typeface="Verdana" panose="22635452340000000000" pitchFamily="2"/>
              </a:rPr>
              <a:t>Example 8.3: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26</a:t>
            </a:r>
          </a:p>
        </p:txBody>
      </p:sp>
      <p:sp>
        <p:nvSpPr>
          <p:cNvPr id="412" name="Text Placeholder 411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94700" cy="1174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  <a:tabLst>
                <a:tab pos="1791970" algn="l"/>
                <a:tab pos="3550920" algn="r"/>
              </a:tabLst>
            </a:pPr>
            <a:r>
              <a:rPr lang="en-US" sz="2800" spc="-210">
                <a:solidFill>
                  <a:srgbClr val="000000"/>
                </a:solidFill>
                <a:latin typeface="Arial" panose="22635452340000000000" pitchFamily="2"/>
              </a:rPr>
              <a:t>find	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and	if</a:t>
            </a:r>
          </a:p>
          <a:p>
            <a:pPr marL="1051560" marR="0" indent="0" algn="l">
              <a:lnSpc>
                <a:spcPct val="95999"/>
              </a:lnSpc>
              <a:spcBef>
                <a:spcPts val="360"/>
              </a:spcBef>
              <a:spcAft>
                <a:spcPts val="2520"/>
              </a:spcAft>
              <a:tabLst>
                <a:tab pos="2797810" algn="r"/>
              </a:tabLst>
            </a:pPr>
            <a:r>
              <a:rPr lang="en-US" sz="800" spc="0">
                <a:solidFill>
                  <a:srgbClr val="000000"/>
                </a:solidFill>
                <a:latin typeface="Times New Roman" panose="22635452340000000000" pitchFamily="1"/>
              </a:rPr>
              <a:t>)	</a:t>
            </a:r>
            <a:r>
              <a:rPr lang="en-US" sz="700" spc="0">
                <a:solidFill>
                  <a:srgbClr val="000000"/>
                </a:solidFill>
                <a:latin typeface="Times New Roman" panose="22635452340000000000" pitchFamily="1"/>
              </a:rPr>
              <a:t>(</a:t>
            </a:r>
            <a:r>
              <a:rPr lang="en-US" sz="700" spc="0" baseline="30000">
                <a:solidFill>
                  <a:srgbClr val="000000"/>
                </a:solidFill>
                <a:latin typeface="Times New Roman" panose="22635452340000000000" pitchFamily="1"/>
              </a:rPr>
              <a:t>0</a:t>
            </a:r>
            <a:r>
              <a:rPr lang="en-US" sz="700" spc="0">
                <a:solidFill>
                  <a:srgbClr val="000000"/>
                </a:solidFill>
                <a:latin typeface="Times New Roman" panose="22635452340000000000" pitchFamily="1"/>
              </a:rPr>
              <a:t> )</a:t>
            </a:r>
          </a:p>
        </p:txBody>
      </p:sp>
      <p:sp>
        <p:nvSpPr>
          <p:cNvPr id="417" name="Text Placeholder 416"/>
          <p:cNvSpPr>
            <a:spLocks noGrp="1"/>
          </p:cNvSpPr>
          <p:nvPr>
            <p:ph type="body" idx="10"/>
          </p:nvPr>
        </p:nvSpPr>
        <p:spPr>
          <a:xfrm>
            <a:off x="5608320" y="5265420"/>
            <a:ext cx="2853055" cy="454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1550" i="1" spc="0">
                <a:solidFill>
                  <a:srgbClr val="000000"/>
                </a:solidFill>
                <a:latin typeface="Times New Roman" panose="22635452340000000000" pitchFamily="1"/>
              </a:rPr>
              <a:t>V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2843530" algn="r"/>
              </a:tabLst>
            </a:pPr>
            <a:r>
              <a:rPr lang="en-US" sz="1550" spc="1100">
                <a:solidFill>
                  <a:srgbClr val="000000"/>
                </a:solidFill>
                <a:latin typeface="Times New Roman" panose="22635452340000000000" pitchFamily="1"/>
              </a:rPr>
              <a:t>) </a:t>
            </a:r>
            <a:r>
              <a:rPr lang="en-US" sz="300" spc="1100">
                <a:solidFill>
                  <a:srgbClr val="000000"/>
                </a:solidFill>
                <a:latin typeface="AmdtSymbols" panose="22635452340000000000" pitchFamily="2"/>
              </a:rPr>
              <a:t>	</a:t>
            </a:r>
            <a:r>
              <a:rPr lang="en-US" sz="900" i="1" spc="-50">
                <a:solidFill>
                  <a:srgbClr val="000000"/>
                </a:solidFill>
                <a:latin typeface="Times New Roman" panose="22635452340000000000" pitchFamily="1"/>
              </a:rPr>
              <a:t>1+R3</a:t>
            </a:r>
          </a:p>
          <a:p>
            <a:pPr marL="105156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0" i="1" spc="940">
                <a:solidFill>
                  <a:srgbClr val="000000"/>
                </a:solidFill>
                <a:latin typeface="Times New Roman" panose="22635452340000000000" pitchFamily="1"/>
              </a:rPr>
              <a:t>1+R3</a:t>
            </a:r>
            <a:r>
              <a:rPr lang="en-US" sz="300" spc="940">
                <a:solidFill>
                  <a:srgbClr val="000000"/>
                </a:solidFill>
                <a:latin typeface="AmdtSymbols" panose="22635452340000000000" pitchFamily="2"/>
              </a:rPr>
              <a:t>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 Placeholder 420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606425" cy="565785"/>
          </a:xfrm>
          <a:prstGeom prst="rect">
            <a:avLst/>
          </a:prstGeom>
          <a:noFill/>
          <a:ln w="127000" cmpd="sng">
            <a:solidFill>
              <a:srgbClr val="2050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3060"/>
              </a:spcAft>
            </a:pPr>
            <a:r>
              <a:rPr lang="en-US" sz="1150" b="1" spc="85">
                <a:solidFill>
                  <a:srgbClr val="000080"/>
                </a:solidFill>
                <a:latin typeface="Arial Narrow" panose="22635452340000000000" pitchFamily="2"/>
              </a:rPr>
              <a:t>Page 28</a:t>
            </a:r>
          </a:p>
        </p:txBody>
      </p:sp>
      <p:sp>
        <p:nvSpPr>
          <p:cNvPr id="422" name="Text Placeholder 42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6624955" cy="565785"/>
          </a:xfrm>
          <a:prstGeom prst="rect">
            <a:avLst/>
          </a:prstGeom>
          <a:noFill/>
          <a:ln w="128905" cmpd="sng">
            <a:solidFill>
              <a:srgbClr val="907669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00" spc="110">
                <a:solidFill>
                  <a:srgbClr val="0066CC"/>
                </a:solidFill>
                <a:latin typeface="Verdana" panose="22635452340000000000" pitchFamily="2"/>
              </a:rPr>
              <a:t>Example :</a:t>
            </a:r>
          </a:p>
        </p:txBody>
      </p:sp>
      <p:sp>
        <p:nvSpPr>
          <p:cNvPr id="423" name="Text Placeholder 42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3190" cmpd="sng">
            <a:solidFill>
              <a:srgbClr val="10D7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24" name="Text Placeholder 42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3190" cmpd="sng">
            <a:solidFill>
              <a:srgbClr val="10D7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25" name="Text Placeholder 42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23190" cmpd="sng">
            <a:solidFill>
              <a:srgbClr val="10D7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26" name="Text Placeholder 425"/>
          <p:cNvSpPr>
            <a:spLocks noGrp="1"/>
          </p:cNvSpPr>
          <p:nvPr>
            <p:ph type="body" idx="10"/>
          </p:nvPr>
        </p:nvSpPr>
        <p:spPr>
          <a:xfrm>
            <a:off x="545465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ct val="77759"/>
              </a:lnSpc>
              <a:spcAft>
                <a:spcPts val="360"/>
              </a:spcAft>
              <a:tabLst>
                <a:tab pos="8507095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8.5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27</a:t>
            </a:r>
          </a:p>
        </p:txBody>
      </p:sp>
      <p:sp>
        <p:nvSpPr>
          <p:cNvPr id="427" name="Text Placeholder 426"/>
          <p:cNvSpPr>
            <a:spLocks noGrp="1"/>
          </p:cNvSpPr>
          <p:nvPr>
            <p:ph type="body" idx="10"/>
          </p:nvPr>
        </p:nvSpPr>
        <p:spPr>
          <a:xfrm>
            <a:off x="545465" y="681990"/>
            <a:ext cx="8521700" cy="1265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4320"/>
              </a:spcAft>
            </a:pP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find v</a:t>
            </a:r>
            <a:r>
              <a:rPr lang="en-US" sz="1850" spc="-70">
                <a:solidFill>
                  <a:srgbClr val="000000"/>
                </a:solidFill>
                <a:latin typeface="Arial" panose="22635452340000000000" pitchFamily="2"/>
              </a:rPr>
              <a:t>C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 and v</a:t>
            </a:r>
            <a:r>
              <a:rPr lang="en-US" sz="1850" spc="-70">
                <a:solidFill>
                  <a:srgbClr val="000000"/>
                </a:solidFill>
                <a:latin typeface="Arial" panose="22635452340000000000" pitchFamily="2"/>
              </a:rPr>
              <a:t>0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 at t = 0</a:t>
            </a:r>
            <a:r>
              <a:rPr lang="en-US" sz="2800" spc="-70" baseline="3000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, 0</a:t>
            </a:r>
            <a:r>
              <a:rPr lang="en-US" sz="2800" spc="-70" baseline="30000">
                <a:solidFill>
                  <a:srgbClr val="000000"/>
                </a:solidFill>
                <a:latin typeface="Arial" panose="22635452340000000000" pitchFamily="2"/>
              </a:rPr>
              <a:t>+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, 1 .3ms.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606425" cy="565785"/>
          </a:xfrm>
          <a:prstGeom prst="rect">
            <a:avLst/>
          </a:prstGeom>
          <a:noFill/>
          <a:ln w="127000" cmpd="sng">
            <a:solidFill>
              <a:srgbClr val="2050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3060"/>
              </a:spcAft>
            </a:pPr>
            <a:r>
              <a:rPr lang="en-US" sz="1150" b="1" spc="85">
                <a:solidFill>
                  <a:srgbClr val="000080"/>
                </a:solidFill>
                <a:latin typeface="Arial Narrow" panose="22635452340000000000" pitchFamily="2"/>
              </a:rPr>
              <a:t>Page 28</a:t>
            </a:r>
          </a:p>
        </p:txBody>
      </p:sp>
      <p:sp>
        <p:nvSpPr>
          <p:cNvPr id="434" name="Text Placeholder 43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6624955" cy="565785"/>
          </a:xfrm>
          <a:prstGeom prst="rect">
            <a:avLst/>
          </a:prstGeom>
          <a:noFill/>
          <a:ln w="128905" cmpd="sng">
            <a:solidFill>
              <a:srgbClr val="907669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00" spc="110">
                <a:solidFill>
                  <a:srgbClr val="0066CC"/>
                </a:solidFill>
                <a:latin typeface="Verdana" panose="22635452340000000000" pitchFamily="2"/>
              </a:rPr>
              <a:t>Example :</a:t>
            </a:r>
          </a:p>
        </p:txBody>
      </p:sp>
      <p:sp>
        <p:nvSpPr>
          <p:cNvPr id="435" name="Text Placeholder 43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133350" cmpd="sng">
            <a:solidFill>
              <a:srgbClr val="40A4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436" name="Text Placeholder 435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135255" cmpd="sng">
            <a:solidFill>
              <a:srgbClr val="E8A7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37" name="Text Placeholder 436"/>
          <p:cNvSpPr>
            <a:spLocks noGrp="1"/>
          </p:cNvSpPr>
          <p:nvPr>
            <p:ph type="body" idx="10"/>
          </p:nvPr>
        </p:nvSpPr>
        <p:spPr>
          <a:xfrm>
            <a:off x="753745" y="720090"/>
            <a:ext cx="5969000" cy="807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05740" rIns="0" bIns="0" anchor="t"/>
          <a:lstStyle/>
          <a:p>
            <a:pPr marL="0" marR="0" indent="0" algn="l">
              <a:lnSpc>
                <a:spcPct val="95999"/>
              </a:lnSpc>
              <a:spcAft>
                <a:spcPts val="1080"/>
              </a:spcAft>
            </a:pP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find v</a:t>
            </a:r>
            <a:r>
              <a:rPr lang="en-US" sz="1850" spc="-70">
                <a:solidFill>
                  <a:srgbClr val="000000"/>
                </a:solidFill>
                <a:latin typeface="Arial" panose="22635452340000000000" pitchFamily="2"/>
              </a:rPr>
              <a:t>C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 and v</a:t>
            </a:r>
            <a:r>
              <a:rPr lang="en-US" sz="1850" spc="-70">
                <a:solidFill>
                  <a:srgbClr val="000000"/>
                </a:solidFill>
                <a:latin typeface="Arial" panose="22635452340000000000" pitchFamily="2"/>
              </a:rPr>
              <a:t>0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 at t = 0</a:t>
            </a:r>
            <a:r>
              <a:rPr lang="en-US" sz="2800" spc="-70" baseline="3000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, 0</a:t>
            </a:r>
            <a:r>
              <a:rPr lang="en-US" sz="2800" spc="-70" baseline="30000">
                <a:solidFill>
                  <a:srgbClr val="000000"/>
                </a:solidFill>
                <a:latin typeface="Arial" panose="22635452340000000000" pitchFamily="2"/>
              </a:rPr>
              <a:t>+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, 1 .3ms.</a:t>
            </a:r>
          </a:p>
        </p:txBody>
      </p:sp>
      <p:sp>
        <p:nvSpPr>
          <p:cNvPr id="444" name="Text Placeholder 443"/>
          <p:cNvSpPr>
            <a:spLocks noGrp="1"/>
          </p:cNvSpPr>
          <p:nvPr>
            <p:ph type="body" idx="10"/>
          </p:nvPr>
        </p:nvSpPr>
        <p:spPr>
          <a:xfrm>
            <a:off x="1007745" y="4431665"/>
            <a:ext cx="5715000" cy="2237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074420" rIns="0" bIns="0" anchor="t"/>
          <a:lstStyle/>
          <a:p>
            <a:pPr marL="1874520" marR="0" indent="0" algn="l">
              <a:lnSpc>
                <a:spcPct val="462719"/>
              </a:lnSpc>
              <a:spcAft>
                <a:spcPts val="0"/>
              </a:spcAft>
            </a:pPr>
            <a:r>
              <a:rPr lang="en-US" sz="300" spc="8860">
                <a:solidFill>
                  <a:srgbClr val="000000"/>
                </a:solidFill>
                <a:latin typeface="AmdtSymbols" panose="22635452340000000000" pitchFamily="2"/>
              </a:rPr>
              <a:t></a:t>
            </a:r>
          </a:p>
          <a:p>
            <a:pPr marL="731520" marR="0" indent="0" algn="l">
              <a:lnSpc>
                <a:spcPct val="143999"/>
              </a:lnSpc>
              <a:spcBef>
                <a:spcPts val="0"/>
              </a:spcBef>
              <a:spcAft>
                <a:spcPts val="5400"/>
              </a:spcAft>
              <a:tabLst>
                <a:tab pos="4524375" algn="r"/>
              </a:tabLst>
            </a:pPr>
            <a:r>
              <a:rPr lang="en-US" sz="1250" spc="450">
                <a:solidFill>
                  <a:srgbClr val="000000"/>
                </a:solidFill>
                <a:latin typeface="Times New Roman" panose="22635452340000000000" pitchFamily="1"/>
              </a:rPr>
              <a:t>00S •r .	</a:t>
            </a:r>
            <a:r>
              <a:rPr lang="en-US" sz="300" spc="0">
                <a:solidFill>
                  <a:srgbClr val="000000"/>
                </a:solidFill>
                <a:latin typeface="AmdtSymbols" panose="22635452340000000000" pitchFamily="2"/>
              </a:rPr>
              <a:t> 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 Placeholder 451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606425" cy="565785"/>
          </a:xfrm>
          <a:prstGeom prst="rect">
            <a:avLst/>
          </a:prstGeom>
          <a:noFill/>
          <a:ln w="127000" cmpd="sng">
            <a:solidFill>
              <a:srgbClr val="2050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3060"/>
              </a:spcAft>
            </a:pPr>
            <a:r>
              <a:rPr lang="en-US" sz="1150" b="1" spc="85">
                <a:solidFill>
                  <a:srgbClr val="000080"/>
                </a:solidFill>
                <a:latin typeface="Arial Narrow" panose="22635452340000000000" pitchFamily="2"/>
              </a:rPr>
              <a:t>Page 28</a:t>
            </a:r>
          </a:p>
        </p:txBody>
      </p:sp>
      <p:sp>
        <p:nvSpPr>
          <p:cNvPr id="453" name="Text Placeholder 45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6624955" cy="565785"/>
          </a:xfrm>
          <a:prstGeom prst="rect">
            <a:avLst/>
          </a:prstGeom>
          <a:noFill/>
          <a:ln w="128905" cmpd="sng">
            <a:solidFill>
              <a:srgbClr val="907669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00" spc="110">
                <a:solidFill>
                  <a:srgbClr val="0066CC"/>
                </a:solidFill>
                <a:latin typeface="Verdana" panose="22635452340000000000" pitchFamily="2"/>
              </a:rPr>
              <a:t>Example :</a:t>
            </a:r>
          </a:p>
        </p:txBody>
      </p:sp>
      <p:sp>
        <p:nvSpPr>
          <p:cNvPr id="454" name="Text Placeholder 45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39700" cmpd="sng">
            <a:solidFill>
              <a:srgbClr val="C8776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55" name="Text Placeholder 45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39700" cmpd="sng">
            <a:solidFill>
              <a:srgbClr val="C8776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56" name="Text Placeholder 45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39700" cmpd="sng">
            <a:solidFill>
              <a:srgbClr val="C8776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57" name="Text Placeholder 456"/>
          <p:cNvSpPr>
            <a:spLocks noGrp="1"/>
          </p:cNvSpPr>
          <p:nvPr>
            <p:ph type="body" idx="10"/>
          </p:nvPr>
        </p:nvSpPr>
        <p:spPr>
          <a:xfrm>
            <a:off x="598170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0"/>
              </a:spcAft>
              <a:tabLst>
                <a:tab pos="8454390" algn="r"/>
              </a:tabLst>
            </a:pPr>
            <a:r>
              <a:rPr lang="en-US" sz="3600" spc="-110">
                <a:solidFill>
                  <a:srgbClr val="0066CC"/>
                </a:solidFill>
                <a:latin typeface="Verdana" panose="22635452340000000000" pitchFamily="2"/>
              </a:rPr>
              <a:t>Example 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29</a:t>
            </a:r>
          </a:p>
        </p:txBody>
      </p:sp>
      <p:sp>
        <p:nvSpPr>
          <p:cNvPr id="458" name="Text Placeholder 457"/>
          <p:cNvSpPr>
            <a:spLocks noGrp="1"/>
          </p:cNvSpPr>
          <p:nvPr>
            <p:ph type="body" idx="10"/>
          </p:nvPr>
        </p:nvSpPr>
        <p:spPr>
          <a:xfrm>
            <a:off x="598170" y="681990"/>
            <a:ext cx="8521700" cy="1028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2520"/>
              </a:spcAft>
            </a:pP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find v</a:t>
            </a:r>
            <a:r>
              <a:rPr lang="en-US" sz="1850" spc="-70">
                <a:solidFill>
                  <a:srgbClr val="000000"/>
                </a:solidFill>
                <a:latin typeface="Arial" panose="22635452340000000000" pitchFamily="2"/>
              </a:rPr>
              <a:t>C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 and v</a:t>
            </a:r>
            <a:r>
              <a:rPr lang="en-US" sz="1850" spc="-70">
                <a:solidFill>
                  <a:srgbClr val="000000"/>
                </a:solidFill>
                <a:latin typeface="Arial" panose="22635452340000000000" pitchFamily="2"/>
              </a:rPr>
              <a:t>0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 at t = 0</a:t>
            </a:r>
            <a:r>
              <a:rPr lang="en-US" sz="2800" spc="-70" baseline="3000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, 0</a:t>
            </a:r>
            <a:r>
              <a:rPr lang="en-US" sz="2800" spc="-70" baseline="30000">
                <a:solidFill>
                  <a:srgbClr val="000000"/>
                </a:solidFill>
                <a:latin typeface="Arial" panose="22635452340000000000" pitchFamily="2"/>
              </a:rPr>
              <a:t>+</a:t>
            </a: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, 1 .3ms.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 Placeholder 46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39700" cmpd="sng">
            <a:solidFill>
              <a:srgbClr val="C8776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71" name="Text Placeholder 470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39700" cmpd="sng">
            <a:solidFill>
              <a:srgbClr val="C8776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72" name="Text Placeholder 47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39700" cmpd="sng">
            <a:solidFill>
              <a:srgbClr val="C8776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73" name="Text Placeholder 472"/>
          <p:cNvSpPr>
            <a:spLocks noGrp="1"/>
          </p:cNvSpPr>
          <p:nvPr>
            <p:ph type="body" idx="10"/>
          </p:nvPr>
        </p:nvSpPr>
        <p:spPr>
          <a:xfrm>
            <a:off x="423545" y="114300"/>
            <a:ext cx="86868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365760" marR="0" indent="0" algn="l">
              <a:lnSpc>
                <a:spcPct val="95999"/>
              </a:lnSpc>
              <a:spcAft>
                <a:spcPts val="0"/>
              </a:spcAft>
              <a:tabLst>
                <a:tab pos="8625840" algn="r"/>
              </a:tabLst>
            </a:pPr>
            <a:r>
              <a:rPr lang="en-US" sz="3600" spc="-110">
                <a:solidFill>
                  <a:srgbClr val="0066CC"/>
                </a:solidFill>
                <a:latin typeface="Verdana" panose="22635452340000000000" pitchFamily="2"/>
              </a:rPr>
              <a:t>Example 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30</a:t>
            </a:r>
          </a:p>
        </p:txBody>
      </p:sp>
      <p:sp>
        <p:nvSpPr>
          <p:cNvPr id="474" name="Text Placeholder 473"/>
          <p:cNvSpPr>
            <a:spLocks noGrp="1"/>
          </p:cNvSpPr>
          <p:nvPr>
            <p:ph type="body" idx="10"/>
          </p:nvPr>
        </p:nvSpPr>
        <p:spPr>
          <a:xfrm>
            <a:off x="423545" y="681990"/>
            <a:ext cx="8686800" cy="671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125">
                <a:solidFill>
                  <a:srgbClr val="000000"/>
                </a:solidFill>
                <a:latin typeface="Arial" panose="22635452340000000000" pitchFamily="2"/>
              </a:rPr>
              <a:t>find v</a:t>
            </a:r>
            <a:r>
              <a:rPr lang="en-US" sz="1850" spc="-125">
                <a:solidFill>
                  <a:srgbClr val="000000"/>
                </a:solidFill>
                <a:latin typeface="Arial" panose="22635452340000000000" pitchFamily="2"/>
              </a:rPr>
              <a:t>C</a:t>
            </a:r>
            <a:r>
              <a:rPr lang="en-US" sz="2800" spc="-125">
                <a:solidFill>
                  <a:srgbClr val="000000"/>
                </a:solidFill>
                <a:latin typeface="Arial" panose="22635452340000000000" pitchFamily="2"/>
              </a:rPr>
              <a:t> and v</a:t>
            </a:r>
            <a:r>
              <a:rPr lang="en-US" sz="1850" spc="-125">
                <a:solidFill>
                  <a:srgbClr val="000000"/>
                </a:solidFill>
                <a:latin typeface="Arial" panose="22635452340000000000" pitchFamily="2"/>
              </a:rPr>
              <a:t>0</a:t>
            </a:r>
            <a:r>
              <a:rPr lang="en-US" sz="2800" spc="-125">
                <a:solidFill>
                  <a:srgbClr val="000000"/>
                </a:solidFill>
                <a:latin typeface="Arial" panose="22635452340000000000" pitchFamily="2"/>
              </a:rPr>
              <a:t> at t = 0</a:t>
            </a:r>
            <a:r>
              <a:rPr lang="en-US" sz="2800" spc="-125" baseline="3000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en-US" sz="2800" spc="-125">
                <a:solidFill>
                  <a:srgbClr val="000000"/>
                </a:solidFill>
                <a:latin typeface="Arial" panose="22635452340000000000" pitchFamily="2"/>
              </a:rPr>
              <a:t>, 0</a:t>
            </a:r>
            <a:r>
              <a:rPr lang="en-US" sz="2800" spc="-125" baseline="30000">
                <a:solidFill>
                  <a:srgbClr val="000000"/>
                </a:solidFill>
                <a:latin typeface="Arial" panose="22635452340000000000" pitchFamily="2"/>
              </a:rPr>
              <a:t>+</a:t>
            </a:r>
            <a:r>
              <a:rPr lang="en-US" sz="2800" spc="-125">
                <a:solidFill>
                  <a:srgbClr val="000000"/>
                </a:solidFill>
                <a:latin typeface="Arial" panose="22635452340000000000" pitchFamily="2"/>
              </a:rPr>
              <a:t>, 1 .3ms.</a:t>
            </a:r>
          </a:p>
        </p:txBody>
      </p:sp>
      <p:sp>
        <p:nvSpPr>
          <p:cNvPr id="475" name="Text Placeholder 474"/>
          <p:cNvSpPr>
            <a:spLocks noGrp="1"/>
          </p:cNvSpPr>
          <p:nvPr>
            <p:ph type="body" idx="10"/>
          </p:nvPr>
        </p:nvSpPr>
        <p:spPr>
          <a:xfrm>
            <a:off x="423545" y="1353185"/>
            <a:ext cx="2051685" cy="730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170">
                <a:solidFill>
                  <a:srgbClr val="000000"/>
                </a:solidFill>
                <a:latin typeface="Arial" panose="22635452340000000000" pitchFamily="2"/>
              </a:rPr>
              <a:t>For t=1 .3ms.,</a:t>
            </a:r>
          </a:p>
        </p:txBody>
      </p:sp>
      <p:sp>
        <p:nvSpPr>
          <p:cNvPr id="478" name="Text Placeholder 477"/>
          <p:cNvSpPr>
            <a:spLocks noGrp="1"/>
          </p:cNvSpPr>
          <p:nvPr>
            <p:ph type="body" idx="10"/>
          </p:nvPr>
        </p:nvSpPr>
        <p:spPr>
          <a:xfrm>
            <a:off x="423545" y="3740150"/>
            <a:ext cx="7595870" cy="2928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525780" rIns="0" bIns="0" anchor="t"/>
          <a:lstStyle/>
          <a:p>
            <a:pPr marL="4251960" marR="0" indent="0" algn="l">
              <a:lnSpc>
                <a:spcPct val="496319"/>
              </a:lnSpc>
              <a:spcAft>
                <a:spcPts val="0"/>
              </a:spcAft>
              <a:tabLst>
                <a:tab pos="5703570" algn="l"/>
                <a:tab pos="7595870" algn="r"/>
              </a:tabLst>
            </a:pPr>
            <a:r>
              <a:rPr lang="en-US" sz="300" spc="0">
                <a:solidFill>
                  <a:srgbClr val="000000"/>
                </a:solidFill>
                <a:latin typeface="AmdtSymbols" panose="22635452340000000000" pitchFamily="2"/>
              </a:rPr>
              <a:t>v		</a:t>
            </a:r>
          </a:p>
          <a:p>
            <a:pPr marL="429768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i="1" spc="0">
                <a:solidFill>
                  <a:srgbClr val="000000"/>
                </a:solidFill>
                <a:latin typeface="Times New Roman" panose="22635452340000000000" pitchFamily="1"/>
              </a:rPr>
              <a:t>v t</a:t>
            </a:r>
          </a:p>
          <a:p>
            <a:pPr marL="0" marR="32004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760">
                <a:solidFill>
                  <a:srgbClr val="000000"/>
                </a:solidFill>
                <a:latin typeface="Times New Roman" panose="22635452340000000000" pitchFamily="1"/>
              </a:rPr>
              <a:t>250 600</a:t>
            </a:r>
          </a:p>
          <a:p>
            <a:pPr marL="5486400" marR="0" indent="0" algn="l">
              <a:lnSpc>
                <a:spcPct val="95999"/>
              </a:lnSpc>
              <a:spcBef>
                <a:spcPts val="0"/>
              </a:spcBef>
              <a:spcAft>
                <a:spcPts val="13320"/>
              </a:spcAft>
            </a:pPr>
            <a:r>
              <a:rPr lang="en-US" sz="1050" spc="1120">
                <a:solidFill>
                  <a:srgbClr val="000000"/>
                </a:solidFill>
                <a:latin typeface="Times New Roman" panose="22635452340000000000" pitchFamily="1"/>
              </a:rPr>
              <a:t>) </a:t>
            </a:r>
            <a:r>
              <a:rPr lang="en-US" sz="300" spc="1120">
                <a:solidFill>
                  <a:srgbClr val="000000"/>
                </a:solidFill>
                <a:latin typeface="AmdtSymbols" panose="22635452340000000000" pitchFamily="2"/>
              </a:rPr>
              <a:t></a:t>
            </a:r>
          </a:p>
        </p:txBody>
      </p:sp>
      <p:sp>
        <p:nvSpPr>
          <p:cNvPr id="481" name="Text Placeholder 480"/>
          <p:cNvSpPr>
            <a:spLocks noGrp="1"/>
          </p:cNvSpPr>
          <p:nvPr>
            <p:ph type="body" idx="10"/>
          </p:nvPr>
        </p:nvSpPr>
        <p:spPr>
          <a:xfrm>
            <a:off x="8019415" y="4187190"/>
            <a:ext cx="1090930" cy="2442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5715" cmpd="sng">
            <a:solidFill>
              <a:srgbClr val="B897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67055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ct val="95999"/>
              </a:lnSpc>
              <a:spcAft>
                <a:spcPts val="0"/>
              </a:spcAft>
              <a:tabLst>
                <a:tab pos="8442960" algn="r"/>
              </a:tabLst>
            </a:pPr>
            <a:r>
              <a:rPr lang="en-US" sz="3550" spc="0">
                <a:solidFill>
                  <a:srgbClr val="0066CC"/>
                </a:solidFill>
                <a:latin typeface="Verdana" panose="22635452340000000000" pitchFamily="2"/>
              </a:rPr>
              <a:t>Objectives : Ch8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567055" y="681990"/>
            <a:ext cx="8458200" cy="5986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074420" rIns="0" bIns="0" anchor="t"/>
          <a:lstStyle/>
          <a:p>
            <a:pPr marL="0" marR="0" indent="228600" algn="l">
              <a:lnSpc>
                <a:spcPct val="74879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spc="10">
                <a:solidFill>
                  <a:srgbClr val="006FC0"/>
                </a:solidFill>
                <a:latin typeface="Arial" panose="22635452340000000000" pitchFamily="2"/>
              </a:rPr>
              <a:t>time constants</a:t>
            </a: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 for RL and RC circuits</a:t>
            </a:r>
          </a:p>
          <a:p>
            <a:pPr marL="0" marR="0" indent="22860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natural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and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forced</a:t>
            </a:r>
            <a:r>
              <a:rPr lang="en-US" sz="2800" b="1" spc="0">
                <a:solidFill>
                  <a:srgbClr val="001F5F"/>
                </a:solidFill>
                <a:latin typeface="Arial" panose="22635452340000000000" pitchFamily="2"/>
              </a:rPr>
              <a:t> response</a:t>
            </a:r>
          </a:p>
          <a:p>
            <a:pPr marL="0" marR="0" indent="22860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total</a:t>
            </a:r>
            <a:r>
              <a:rPr lang="en-US" sz="2800" b="1" spc="0">
                <a:solidFill>
                  <a:srgbClr val="001F5F"/>
                </a:solidFill>
                <a:latin typeface="Arial" panose="22635452340000000000" pitchFamily="2"/>
              </a:rPr>
              <a:t> response</a:t>
            </a:r>
          </a:p>
          <a:p>
            <a:pPr marL="0" marR="0" indent="228600" algn="l">
              <a:lnSpc>
                <a:spcPct val="74879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the effect of</a:t>
            </a:r>
            <a:r>
              <a:rPr lang="en-US" sz="2800" b="1" spc="10">
                <a:solidFill>
                  <a:srgbClr val="006FC0"/>
                </a:solidFill>
                <a:latin typeface="Arial" panose="22635452340000000000" pitchFamily="2"/>
              </a:rPr>
              <a:t> initial conditions</a:t>
            </a: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 on circuit</a:t>
            </a:r>
          </a:p>
          <a:p>
            <a:pPr marL="0" marR="0" indent="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response</a:t>
            </a:r>
          </a:p>
          <a:p>
            <a:pPr marL="0" marR="0" indent="228600" algn="l">
              <a:lnSpc>
                <a:spcPct val="95999"/>
              </a:lnSpc>
              <a:spcBef>
                <a:spcPts val="0"/>
              </a:spcBef>
              <a:spcAft>
                <a:spcPts val="15300"/>
              </a:spcAft>
              <a:buFont typeface="Symbol"/>
              <a:buChar char="·"/>
            </a:pP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RL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and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RC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circuit response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 Placeholder 555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solidFill>
              <a:srgbClr val="58517A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>
                <a:solidFill>
                  <a:srgbClr val="0066CC"/>
                </a:solidFill>
                <a:latin typeface="Verdana" panose="22635452340000000000" pitchFamily="2"/>
              </a:rPr>
              <a:t>Driven RL Circuits: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36</a:t>
            </a:r>
          </a:p>
        </p:txBody>
      </p:sp>
      <p:sp>
        <p:nvSpPr>
          <p:cNvPr id="557" name="Text Placeholder 556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solidFill>
              <a:srgbClr val="58517A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>
                <a:solidFill>
                  <a:srgbClr val="0066CC"/>
                </a:solidFill>
                <a:latin typeface="Verdana" panose="22635452340000000000" pitchFamily="2"/>
              </a:rPr>
              <a:t>Driven RL Circuits: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36</a:t>
            </a:r>
          </a:p>
        </p:txBody>
      </p:sp>
      <p:sp>
        <p:nvSpPr>
          <p:cNvPr id="558" name="Text Placeholder 55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solidFill>
              <a:srgbClr val="58517A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>
                <a:solidFill>
                  <a:srgbClr val="0066CC"/>
                </a:solidFill>
                <a:latin typeface="Verdana" panose="22635452340000000000" pitchFamily="2"/>
              </a:rPr>
              <a:t>Driven RL Circuits: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36</a:t>
            </a:r>
          </a:p>
        </p:txBody>
      </p:sp>
      <p:sp>
        <p:nvSpPr>
          <p:cNvPr id="559" name="Text Placeholder 558"/>
          <p:cNvSpPr>
            <a:spLocks noGrp="1"/>
          </p:cNvSpPr>
          <p:nvPr>
            <p:ph type="body" idx="10"/>
          </p:nvPr>
        </p:nvSpPr>
        <p:spPr>
          <a:xfrm>
            <a:off x="97790" y="5947410"/>
            <a:ext cx="9041765" cy="281305"/>
          </a:xfrm>
          <a:prstGeom prst="rect">
            <a:avLst/>
          </a:prstGeom>
          <a:noFill/>
          <a:ln w="187325" cmpd="sng">
            <a:solidFill>
              <a:srgbClr val="90527A"/>
            </a:solidFill>
            <a:prstDash val="solid"/>
          </a:ln>
        </p:spPr>
        <p:txBody>
          <a:bodyPr lIns="0" tIns="0" rIns="0" bIns="0" anchor="t"/>
          <a:lstStyle/>
          <a:p>
            <a:pPr marL="43434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560" name="Text Placeholder 55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189865" cmpd="sng">
            <a:solidFill>
              <a:srgbClr val="C853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561" name="Text Placeholder 560"/>
          <p:cNvSpPr>
            <a:spLocks noGrp="1"/>
          </p:cNvSpPr>
          <p:nvPr>
            <p:ph type="body" idx="10"/>
          </p:nvPr>
        </p:nvSpPr>
        <p:spPr>
          <a:xfrm>
            <a:off x="8515985" y="6729730"/>
            <a:ext cx="623570" cy="158750"/>
          </a:xfrm>
          <a:prstGeom prst="rect">
            <a:avLst/>
          </a:prstGeom>
          <a:noFill/>
          <a:ln w="191770" cmpd="sng">
            <a:solidFill>
              <a:srgbClr val="0055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562" name="Text Placeholder 561"/>
          <p:cNvSpPr>
            <a:spLocks noGrp="1"/>
          </p:cNvSpPr>
          <p:nvPr>
            <p:ph type="body" idx="10"/>
          </p:nvPr>
        </p:nvSpPr>
        <p:spPr>
          <a:xfrm>
            <a:off x="97790" y="5947410"/>
            <a:ext cx="9041765" cy="281305"/>
          </a:xfrm>
          <a:prstGeom prst="rect">
            <a:avLst/>
          </a:prstGeom>
          <a:noFill/>
          <a:ln w="187325" cmpd="sng">
            <a:solidFill>
              <a:srgbClr val="90527A"/>
            </a:solidFill>
            <a:prstDash val="solid"/>
          </a:ln>
        </p:spPr>
        <p:txBody>
          <a:bodyPr lIns="0" tIns="0" rIns="0" bIns="0" anchor="t"/>
          <a:lstStyle/>
          <a:p>
            <a:pPr marL="43434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563" name="Text Placeholder 56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189865" cmpd="sng">
            <a:solidFill>
              <a:srgbClr val="C853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564" name="Text Placeholder 563"/>
          <p:cNvSpPr>
            <a:spLocks noGrp="1"/>
          </p:cNvSpPr>
          <p:nvPr>
            <p:ph type="body" idx="10"/>
          </p:nvPr>
        </p:nvSpPr>
        <p:spPr>
          <a:xfrm>
            <a:off x="8515985" y="6729730"/>
            <a:ext cx="623570" cy="158750"/>
          </a:xfrm>
          <a:prstGeom prst="rect">
            <a:avLst/>
          </a:prstGeom>
          <a:noFill/>
          <a:ln w="191770" cmpd="sng">
            <a:solidFill>
              <a:srgbClr val="0055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565" name="Text Placeholder 564"/>
          <p:cNvSpPr>
            <a:spLocks noGrp="1"/>
          </p:cNvSpPr>
          <p:nvPr>
            <p:ph type="body" idx="10"/>
          </p:nvPr>
        </p:nvSpPr>
        <p:spPr>
          <a:xfrm>
            <a:off x="97790" y="5947410"/>
            <a:ext cx="9041765" cy="281305"/>
          </a:xfrm>
          <a:prstGeom prst="rect">
            <a:avLst/>
          </a:prstGeom>
          <a:noFill/>
          <a:ln w="187325" cmpd="sng">
            <a:solidFill>
              <a:srgbClr val="90527A"/>
            </a:solidFill>
            <a:prstDash val="solid"/>
          </a:ln>
        </p:spPr>
        <p:txBody>
          <a:bodyPr lIns="0" tIns="0" rIns="0" bIns="0" anchor="t"/>
          <a:lstStyle/>
          <a:p>
            <a:pPr marL="43434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566" name="Text Placeholder 56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189865" cmpd="sng">
            <a:solidFill>
              <a:srgbClr val="C853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567" name="Text Placeholder 566"/>
          <p:cNvSpPr>
            <a:spLocks noGrp="1"/>
          </p:cNvSpPr>
          <p:nvPr>
            <p:ph type="body" idx="10"/>
          </p:nvPr>
        </p:nvSpPr>
        <p:spPr>
          <a:xfrm>
            <a:off x="8515985" y="6729730"/>
            <a:ext cx="623570" cy="158750"/>
          </a:xfrm>
          <a:prstGeom prst="rect">
            <a:avLst/>
          </a:prstGeom>
          <a:noFill/>
          <a:ln w="191770" cmpd="sng">
            <a:solidFill>
              <a:srgbClr val="0055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572" name="Text Placeholder 571"/>
          <p:cNvSpPr>
            <a:spLocks noGrp="1"/>
          </p:cNvSpPr>
          <p:nvPr>
            <p:ph type="body" idx="10"/>
          </p:nvPr>
        </p:nvSpPr>
        <p:spPr>
          <a:xfrm>
            <a:off x="4752975" y="2588260"/>
            <a:ext cx="2658110" cy="34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for positive time;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 Placeholder 586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solidFill>
              <a:srgbClr val="58517A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>
                <a:solidFill>
                  <a:srgbClr val="0066CC"/>
                </a:solidFill>
                <a:latin typeface="Verdana" panose="22635452340000000000" pitchFamily="2"/>
              </a:rPr>
              <a:t>Driven RL Circuits: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37</a:t>
            </a:r>
          </a:p>
        </p:txBody>
      </p:sp>
      <p:sp>
        <p:nvSpPr>
          <p:cNvPr id="588" name="Text Placeholder 58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solidFill>
              <a:srgbClr val="58517A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>
                <a:solidFill>
                  <a:srgbClr val="0066CC"/>
                </a:solidFill>
                <a:latin typeface="Verdana" panose="22635452340000000000" pitchFamily="2"/>
              </a:rPr>
              <a:t>Driven RL Circuits: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37</a:t>
            </a:r>
          </a:p>
        </p:txBody>
      </p:sp>
      <p:sp>
        <p:nvSpPr>
          <p:cNvPr id="589" name="Text Placeholder 588"/>
          <p:cNvSpPr>
            <a:spLocks noGrp="1"/>
          </p:cNvSpPr>
          <p:nvPr>
            <p:ph type="body" idx="10"/>
          </p:nvPr>
        </p:nvSpPr>
        <p:spPr>
          <a:xfrm>
            <a:off x="97790" y="5947410"/>
            <a:ext cx="9041765" cy="281305"/>
          </a:xfrm>
          <a:prstGeom prst="rect">
            <a:avLst/>
          </a:prstGeom>
          <a:noFill/>
          <a:ln w="187325" cmpd="sng">
            <a:solidFill>
              <a:srgbClr val="90527A"/>
            </a:solidFill>
            <a:prstDash val="solid"/>
          </a:ln>
        </p:spPr>
        <p:txBody>
          <a:bodyPr lIns="0" tIns="0" rIns="0" bIns="0" anchor="t"/>
          <a:lstStyle/>
          <a:p>
            <a:pPr marL="43434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590" name="Text Placeholder 58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189865" cmpd="sng">
            <a:solidFill>
              <a:srgbClr val="C853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591" name="Text Placeholder 590"/>
          <p:cNvSpPr>
            <a:spLocks noGrp="1"/>
          </p:cNvSpPr>
          <p:nvPr>
            <p:ph type="body" idx="10"/>
          </p:nvPr>
        </p:nvSpPr>
        <p:spPr>
          <a:xfrm>
            <a:off x="8515985" y="6729730"/>
            <a:ext cx="623570" cy="158750"/>
          </a:xfrm>
          <a:prstGeom prst="rect">
            <a:avLst/>
          </a:prstGeom>
          <a:noFill/>
          <a:ln w="191770" cmpd="sng">
            <a:solidFill>
              <a:srgbClr val="0055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592" name="Text Placeholder 591"/>
          <p:cNvSpPr>
            <a:spLocks noGrp="1"/>
          </p:cNvSpPr>
          <p:nvPr>
            <p:ph type="body" idx="10"/>
          </p:nvPr>
        </p:nvSpPr>
        <p:spPr>
          <a:xfrm>
            <a:off x="97790" y="5947410"/>
            <a:ext cx="9041765" cy="281305"/>
          </a:xfrm>
          <a:prstGeom prst="rect">
            <a:avLst/>
          </a:prstGeom>
          <a:noFill/>
          <a:ln w="187325" cmpd="sng">
            <a:solidFill>
              <a:srgbClr val="90527A"/>
            </a:solidFill>
            <a:prstDash val="solid"/>
          </a:ln>
        </p:spPr>
        <p:txBody>
          <a:bodyPr lIns="0" tIns="0" rIns="0" bIns="0" anchor="t"/>
          <a:lstStyle/>
          <a:p>
            <a:pPr marL="43434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593" name="Text Placeholder 59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189865" cmpd="sng">
            <a:solidFill>
              <a:srgbClr val="C853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594" name="Text Placeholder 593"/>
          <p:cNvSpPr>
            <a:spLocks noGrp="1"/>
          </p:cNvSpPr>
          <p:nvPr>
            <p:ph type="body" idx="10"/>
          </p:nvPr>
        </p:nvSpPr>
        <p:spPr>
          <a:xfrm>
            <a:off x="8515985" y="6729730"/>
            <a:ext cx="623570" cy="158750"/>
          </a:xfrm>
          <a:prstGeom prst="rect">
            <a:avLst/>
          </a:prstGeom>
          <a:noFill/>
          <a:ln w="191770" cmpd="sng">
            <a:solidFill>
              <a:srgbClr val="00557A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 Placeholder 613"/>
          <p:cNvSpPr>
            <a:spLocks noGrp="1"/>
          </p:cNvSpPr>
          <p:nvPr>
            <p:ph type="body" idx="10"/>
          </p:nvPr>
        </p:nvSpPr>
        <p:spPr>
          <a:xfrm>
            <a:off x="97790" y="101600"/>
            <a:ext cx="9012555" cy="549275"/>
          </a:xfrm>
          <a:prstGeom prst="rect">
            <a:avLst/>
          </a:prstGeom>
          <a:noFill/>
          <a:ln w="196850" cmpd="sng">
            <a:solidFill>
              <a:srgbClr val="0815C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5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400" spc="-80">
                <a:solidFill>
                  <a:srgbClr val="0066CC"/>
                </a:solidFill>
                <a:latin typeface="Verdana" panose="22635452340000000000" pitchFamily="2"/>
              </a:rPr>
              <a:t>Practice: 8.7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38</a:t>
            </a:r>
          </a:p>
        </p:txBody>
      </p:sp>
      <p:sp>
        <p:nvSpPr>
          <p:cNvPr id="615" name="Text Placeholder 614"/>
          <p:cNvSpPr>
            <a:spLocks noGrp="1"/>
          </p:cNvSpPr>
          <p:nvPr>
            <p:ph type="body" idx="10"/>
          </p:nvPr>
        </p:nvSpPr>
        <p:spPr>
          <a:xfrm>
            <a:off x="97790" y="101600"/>
            <a:ext cx="9012555" cy="549275"/>
          </a:xfrm>
          <a:prstGeom prst="rect">
            <a:avLst/>
          </a:prstGeom>
          <a:noFill/>
          <a:ln w="196850" cmpd="sng">
            <a:solidFill>
              <a:srgbClr val="0815C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5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400" spc="-80">
                <a:solidFill>
                  <a:srgbClr val="0066CC"/>
                </a:solidFill>
                <a:latin typeface="Verdana" panose="22635452340000000000" pitchFamily="2"/>
              </a:rPr>
              <a:t>Practice: 8.7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38</a:t>
            </a:r>
          </a:p>
        </p:txBody>
      </p:sp>
      <p:sp>
        <p:nvSpPr>
          <p:cNvPr id="616" name="Text Placeholder 615"/>
          <p:cNvSpPr>
            <a:spLocks noGrp="1"/>
          </p:cNvSpPr>
          <p:nvPr>
            <p:ph type="body" idx="10"/>
          </p:nvPr>
        </p:nvSpPr>
        <p:spPr>
          <a:xfrm>
            <a:off x="97790" y="101600"/>
            <a:ext cx="9012555" cy="549275"/>
          </a:xfrm>
          <a:prstGeom prst="rect">
            <a:avLst/>
          </a:prstGeom>
          <a:noFill/>
          <a:ln w="196850" cmpd="sng">
            <a:solidFill>
              <a:srgbClr val="0815C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5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400" spc="-80">
                <a:solidFill>
                  <a:srgbClr val="0066CC"/>
                </a:solidFill>
                <a:latin typeface="Verdana" panose="22635452340000000000" pitchFamily="2"/>
              </a:rPr>
              <a:t>Practice: 8.7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38</a:t>
            </a:r>
          </a:p>
        </p:txBody>
      </p:sp>
      <p:sp>
        <p:nvSpPr>
          <p:cNvPr id="617" name="Text Placeholder 61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01930" cmpd="sng">
            <a:solidFill>
              <a:srgbClr val="D013C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618" name="Text Placeholder 61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01930" cmpd="sng">
            <a:solidFill>
              <a:srgbClr val="D013C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619" name="Text Placeholder 61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01930" cmpd="sng">
            <a:solidFill>
              <a:srgbClr val="D013C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620" name="Text Placeholder 619"/>
          <p:cNvSpPr>
            <a:spLocks noGrp="1"/>
          </p:cNvSpPr>
          <p:nvPr>
            <p:ph type="body" idx="10"/>
          </p:nvPr>
        </p:nvSpPr>
        <p:spPr>
          <a:xfrm>
            <a:off x="460375" y="720090"/>
            <a:ext cx="8394700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60020" rIns="0" bIns="0" anchor="t"/>
          <a:lstStyle/>
          <a:p>
            <a:pPr marL="3200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40">
                <a:solidFill>
                  <a:srgbClr val="000000"/>
                </a:solidFill>
                <a:latin typeface="Arial" panose="22635452340000000000" pitchFamily="2"/>
              </a:rPr>
              <a:t>The voltage source </a:t>
            </a:r>
            <a:r>
              <a:rPr lang="en-US" sz="2350" spc="40">
                <a:solidFill>
                  <a:srgbClr val="000000"/>
                </a:solidFill>
                <a:latin typeface="Arial Unicode MS" panose="22635452340000000000" pitchFamily="2"/>
              </a:rPr>
              <a:t>60 - 40()60 - 40()60 - 40()60 - 40()60 - 40()</a:t>
            </a:r>
            <a:r>
              <a:rPr lang="en-US" sz="2400" spc="40">
                <a:solidFill>
                  <a:srgbClr val="000000"/>
                </a:solidFill>
                <a:latin typeface="Arial" panose="22635452340000000000" pitchFamily="2"/>
              </a:rPr>
              <a:t> V is in series with a 1 0-</a:t>
            </a:r>
            <a:r>
              <a:rPr lang="en-US" sz="300" spc="40">
                <a:solidFill>
                  <a:srgbClr val="000000"/>
                </a:solidFill>
                <a:latin typeface="AmdtSymbols" panose="22635452340000000000" pitchFamily="2"/>
              </a:rPr>
              <a:t>f)</a:t>
            </a:r>
          </a:p>
          <a:p>
            <a:pPr marL="0" marR="0" indent="0" algn="ctr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Arial" panose="22635452340000000000" pitchFamily="2"/>
              </a:rPr>
              <a:t>resistor and a 50-m H inductor. Find the magnitudes of the</a:t>
            </a:r>
          </a:p>
          <a:p>
            <a:pPr marL="320040" marR="0" indent="0" algn="l">
              <a:lnSpc>
                <a:spcPct val="729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inductor current and voltage at  equal to (a) </a:t>
            </a:r>
            <a:r>
              <a:rPr lang="en-US" sz="2350" spc="0">
                <a:solidFill>
                  <a:srgbClr val="000000"/>
                </a:solidFill>
                <a:latin typeface="Arial Unicode MS" panose="22635452340000000000" pitchFamily="2"/>
              </a:rPr>
              <a:t>0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; (b) </a:t>
            </a:r>
            <a:r>
              <a:rPr lang="en-US" sz="2350" spc="0">
                <a:solidFill>
                  <a:srgbClr val="000000"/>
                </a:solidFill>
                <a:latin typeface="Arial Unicode MS" panose="22635452340000000000" pitchFamily="2"/>
              </a:rPr>
              <a:t>0</a:t>
            </a:r>
            <a:r>
              <a:rPr lang="en-US" sz="2350" spc="0" baseline="30000">
                <a:solidFill>
                  <a:srgbClr val="000000"/>
                </a:solidFill>
                <a:latin typeface="Arial Unicode MS" panose="22635452340000000000" pitchFamily="2"/>
              </a:rPr>
              <a:t>+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;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30420"/>
              </a:spcAft>
            </a:pPr>
            <a:r>
              <a:rPr lang="en-US" sz="2400" spc="130">
                <a:solidFill>
                  <a:srgbClr val="000000"/>
                </a:solidFill>
                <a:latin typeface="Arial" panose="22635452340000000000" pitchFamily="2"/>
              </a:rPr>
              <a:t>(c)</a:t>
            </a:r>
            <a:r>
              <a:rPr lang="en-US" sz="2350" spc="130">
                <a:solidFill>
                  <a:srgbClr val="000000"/>
                </a:solidFill>
                <a:latin typeface="Arial Unicode MS" panose="22635452340000000000" pitchFamily="2"/>
              </a:rPr>
              <a:t> ∞ ∞</a:t>
            </a:r>
            <a:r>
              <a:rPr lang="en-US" sz="2400" spc="130">
                <a:solidFill>
                  <a:srgbClr val="000000"/>
                </a:solidFill>
                <a:latin typeface="Arial" panose="22635452340000000000" pitchFamily="2"/>
              </a:rPr>
              <a:t>; (d) </a:t>
            </a:r>
            <a:r>
              <a:rPr lang="en-US" sz="2350" spc="130">
                <a:solidFill>
                  <a:srgbClr val="000000"/>
                </a:solidFill>
                <a:latin typeface="Arial Unicode MS" panose="22635452340000000000" pitchFamily="2"/>
              </a:rPr>
              <a:t>33333</a:t>
            </a:r>
            <a:r>
              <a:rPr lang="en-US" sz="2400" spc="130">
                <a:solidFill>
                  <a:srgbClr val="000000"/>
                </a:solidFill>
                <a:latin typeface="Arial" panose="22635452340000000000" pitchFamily="2"/>
              </a:rPr>
              <a:t>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ext Placeholder 837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39" name="Text Placeholder 838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40" name="Text Placeholder 839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41" name="Text Placeholder 840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42" name="Text Placeholder 841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43" name="Text Placeholder 842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44" name="Text Placeholder 843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45" name="Text Placeholder 844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46" name="Text Placeholder 845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47" name="Text Placeholder 846"/>
          <p:cNvSpPr>
            <a:spLocks noGrp="1"/>
          </p:cNvSpPr>
          <p:nvPr>
            <p:ph type="body" idx="10"/>
          </p:nvPr>
        </p:nvSpPr>
        <p:spPr>
          <a:xfrm>
            <a:off x="661670" y="101600"/>
            <a:ext cx="8394700" cy="580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76799"/>
              </a:lnSpc>
              <a:spcAft>
                <a:spcPts val="180"/>
              </a:spcAft>
              <a:tabLst>
                <a:tab pos="8390890" algn="r"/>
              </a:tabLst>
            </a:pPr>
            <a:r>
              <a:rPr lang="en-US" sz="4400" spc="-80">
                <a:solidFill>
                  <a:srgbClr val="0066CC"/>
                </a:solidFill>
                <a:latin typeface="Verdana" panose="22635452340000000000" pitchFamily="2"/>
              </a:rPr>
              <a:t>Practice: 8.9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55</a:t>
            </a:r>
          </a:p>
        </p:txBody>
      </p:sp>
      <p:sp>
        <p:nvSpPr>
          <p:cNvPr id="848" name="Text Placeholder 847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94700" cy="2225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5146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The circuit shown has been in the form shown for a very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spc="20">
                <a:solidFill>
                  <a:srgbClr val="000000"/>
                </a:solidFill>
                <a:latin typeface="Arial" panose="22635452340000000000" pitchFamily="2"/>
              </a:rPr>
              <a:t>long time. The switch opens at </a:t>
            </a:r>
            <a:r>
              <a:rPr lang="en-US" sz="2400" spc="20">
                <a:solidFill>
                  <a:srgbClr val="000000"/>
                </a:solidFill>
                <a:latin typeface="Arial Unicode MS" panose="22635452340000000000" pitchFamily="2"/>
              </a:rPr>
              <a:t> = 0 = 0</a:t>
            </a:r>
            <a:r>
              <a:rPr lang="en-US" sz="2400" spc="20">
                <a:solidFill>
                  <a:srgbClr val="000000"/>
                </a:solidFill>
                <a:latin typeface="Arial" panose="22635452340000000000" pitchFamily="2"/>
              </a:rPr>
              <a:t>. find  at  equal to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3240"/>
              </a:spcAft>
            </a:pP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(a) </a:t>
            </a:r>
            <a:r>
              <a:rPr lang="en-US" sz="2400" spc="0">
                <a:solidFill>
                  <a:srgbClr val="000000"/>
                </a:solidFill>
                <a:latin typeface="Arial Unicode MS" panose="22635452340000000000" pitchFamily="2"/>
              </a:rPr>
              <a:t>0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; (b) </a:t>
            </a:r>
            <a:r>
              <a:rPr lang="en-US" sz="2400" spc="0">
                <a:solidFill>
                  <a:srgbClr val="000000"/>
                </a:solidFill>
                <a:latin typeface="Arial Unicode MS" panose="22635452340000000000" pitchFamily="2"/>
              </a:rPr>
              <a:t>0</a:t>
            </a:r>
            <a:r>
              <a:rPr lang="en-US" sz="2400" spc="0" baseline="30000">
                <a:solidFill>
                  <a:srgbClr val="000000"/>
                </a:solidFill>
                <a:latin typeface="Arial Unicode MS" panose="22635452340000000000" pitchFamily="2"/>
              </a:rPr>
              <a:t>+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; (c)</a:t>
            </a:r>
            <a:r>
              <a:rPr lang="en-US" sz="2400" spc="0">
                <a:solidFill>
                  <a:srgbClr val="000000"/>
                </a:solidFill>
                <a:latin typeface="Arial Unicode MS" panose="22635452340000000000" pitchFamily="2"/>
              </a:rPr>
              <a:t> ∞ ∞</a:t>
            </a: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; (d) 1.5 ms.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 Placeholder 853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55" name="Text Placeholder 854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56" name="Text Placeholder 855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57" name="Text Placeholder 856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58" name="Text Placeholder 857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59" name="Text Placeholder 858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66" name="Text Placeholder 865"/>
          <p:cNvSpPr>
            <a:spLocks noGrp="1"/>
          </p:cNvSpPr>
          <p:nvPr>
            <p:ph type="body" idx="10"/>
          </p:nvPr>
        </p:nvSpPr>
        <p:spPr>
          <a:xfrm>
            <a:off x="822960" y="103505"/>
            <a:ext cx="3477895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4400" spc="-75">
                <a:solidFill>
                  <a:srgbClr val="0066CC"/>
                </a:solidFill>
                <a:latin typeface="Verdana" panose="22635452340000000000" pitchFamily="2"/>
              </a:rPr>
              <a:t>Practice: 8.9</a:t>
            </a:r>
          </a:p>
        </p:txBody>
      </p:sp>
      <p:sp>
        <p:nvSpPr>
          <p:cNvPr id="867" name="Text Placeholder 866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551815" cy="151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86399"/>
              </a:lnSpc>
              <a:spcAft>
                <a:spcPts val="0"/>
              </a:spcAft>
            </a:pPr>
            <a:r>
              <a:rPr lang="en-US" sz="1150" b="1" spc="85">
                <a:solidFill>
                  <a:srgbClr val="000080"/>
                </a:solidFill>
                <a:latin typeface="Arial Narrow" panose="22635452340000000000" pitchFamily="2"/>
              </a:rPr>
              <a:t>Page 56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ext Placeholder 869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71" name="Text Placeholder 870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72" name="Text Placeholder 871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73" name="Text Placeholder 872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74" name="Text Placeholder 873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75" name="Text Placeholder 874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76" name="Text Placeholder 875"/>
          <p:cNvSpPr>
            <a:spLocks noGrp="1"/>
          </p:cNvSpPr>
          <p:nvPr>
            <p:ph type="body" idx="10"/>
          </p:nvPr>
        </p:nvSpPr>
        <p:spPr>
          <a:xfrm>
            <a:off x="21590" y="114300"/>
            <a:ext cx="9055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ct val="95999"/>
              </a:lnSpc>
              <a:spcAft>
                <a:spcPts val="0"/>
              </a:spcAft>
              <a:tabLst>
                <a:tab pos="903097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Driven RC Circuits: Example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57</a:t>
            </a:r>
          </a:p>
        </p:txBody>
      </p:sp>
      <p:sp>
        <p:nvSpPr>
          <p:cNvPr id="877" name="Text Placeholder 876"/>
          <p:cNvSpPr>
            <a:spLocks noGrp="1"/>
          </p:cNvSpPr>
          <p:nvPr>
            <p:ph type="body" idx="10"/>
          </p:nvPr>
        </p:nvSpPr>
        <p:spPr>
          <a:xfrm>
            <a:off x="21590" y="681990"/>
            <a:ext cx="9055100" cy="753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37160" rIns="0" bIns="0" anchor="t"/>
          <a:lstStyle/>
          <a:p>
            <a:pPr marL="9144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Find the capacitor voltage 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v</a:t>
            </a:r>
            <a:r>
              <a:rPr lang="en-US" sz="1200" b="1" spc="-20">
                <a:solidFill>
                  <a:srgbClr val="333399"/>
                </a:solidFill>
                <a:latin typeface="Arial" panose="22635452340000000000" pitchFamily="2"/>
              </a:rPr>
              <a:t>C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(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) and the current 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i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(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) in the 200-</a:t>
            </a:r>
            <a:r>
              <a:rPr lang="en-US" sz="300" b="1" spc="-20">
                <a:solidFill>
                  <a:srgbClr val="333399"/>
                </a:solidFill>
                <a:latin typeface="AmdtSymbols" panose="22635452340000000000" pitchFamily="2"/>
              </a:rPr>
              <a:t>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resistor of the circuit shown in (a).</a:t>
            </a:r>
          </a:p>
        </p:txBody>
      </p:sp>
      <p:sp>
        <p:nvSpPr>
          <p:cNvPr id="884" name="Text Placeholder 883"/>
          <p:cNvSpPr>
            <a:spLocks noGrp="1"/>
          </p:cNvSpPr>
          <p:nvPr>
            <p:ph type="body" idx="10"/>
          </p:nvPr>
        </p:nvSpPr>
        <p:spPr>
          <a:xfrm>
            <a:off x="21590" y="6257290"/>
            <a:ext cx="9055100" cy="411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23444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1600" b="1" spc="35">
                <a:solidFill>
                  <a:srgbClr val="000000"/>
                </a:solidFill>
                <a:latin typeface="Arial" panose="22635452340000000000" pitchFamily="2"/>
              </a:rPr>
              <a:t>(a) Original circuit; (b) circuit valid for </a:t>
            </a:r>
            <a:r>
              <a:rPr lang="en-US" sz="1600" b="1" i="1" spc="35">
                <a:solidFill>
                  <a:srgbClr val="000000"/>
                </a:solidFill>
                <a:latin typeface="Arial" panose="22635452340000000000" pitchFamily="2"/>
              </a:rPr>
              <a:t>t</a:t>
            </a:r>
            <a:r>
              <a:rPr lang="en-US" sz="300" b="1" spc="35">
                <a:solidFill>
                  <a:srgbClr val="000000"/>
                </a:solidFill>
                <a:latin typeface="AmdtSymbols" panose="22635452340000000000" pitchFamily="2"/>
              </a:rPr>
              <a:t> ~</a:t>
            </a:r>
            <a:r>
              <a:rPr lang="en-US" sz="1600" b="1" spc="35">
                <a:solidFill>
                  <a:srgbClr val="000000"/>
                </a:solidFill>
                <a:latin typeface="Arial" panose="22635452340000000000" pitchFamily="2"/>
              </a:rPr>
              <a:t> 0; (c) circuit for </a:t>
            </a:r>
            <a:r>
              <a:rPr lang="en-US" sz="1600" b="1" i="1" spc="35">
                <a:solidFill>
                  <a:srgbClr val="000000"/>
                </a:solidFill>
                <a:latin typeface="Arial" panose="22635452340000000000" pitchFamily="2"/>
              </a:rPr>
              <a:t>t</a:t>
            </a:r>
            <a:r>
              <a:rPr lang="en-US" sz="300" b="1" spc="35">
                <a:solidFill>
                  <a:srgbClr val="000000"/>
                </a:solidFill>
                <a:latin typeface="AmdtSymbols" panose="22635452340000000000" pitchFamily="2"/>
              </a:rPr>
              <a:t> ~</a:t>
            </a:r>
            <a:r>
              <a:rPr lang="en-US" sz="1600" b="1" spc="35">
                <a:solidFill>
                  <a:srgbClr val="000000"/>
                </a:solidFill>
                <a:latin typeface="Arial" panose="22635452340000000000" pitchFamily="2"/>
              </a:rPr>
              <a:t> 0.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Text Placeholder 887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89" name="Text Placeholder 888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90" name="Text Placeholder 889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91" name="Text Placeholder 890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92" name="Text Placeholder 891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893" name="Text Placeholder 892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94" name="Text Placeholder 893"/>
          <p:cNvSpPr>
            <a:spLocks noGrp="1"/>
          </p:cNvSpPr>
          <p:nvPr>
            <p:ph type="body" idx="10"/>
          </p:nvPr>
        </p:nvSpPr>
        <p:spPr>
          <a:xfrm>
            <a:off x="19050" y="114300"/>
            <a:ext cx="9055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ct val="95999"/>
              </a:lnSpc>
              <a:spcAft>
                <a:spcPts val="0"/>
              </a:spcAft>
              <a:tabLst>
                <a:tab pos="903351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Driven RC Circuits: Example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58</a:t>
            </a:r>
          </a:p>
        </p:txBody>
      </p:sp>
      <p:sp>
        <p:nvSpPr>
          <p:cNvPr id="895" name="Text Placeholder 894"/>
          <p:cNvSpPr>
            <a:spLocks noGrp="1"/>
          </p:cNvSpPr>
          <p:nvPr>
            <p:ph type="body" idx="10"/>
          </p:nvPr>
        </p:nvSpPr>
        <p:spPr>
          <a:xfrm>
            <a:off x="19050" y="681990"/>
            <a:ext cx="9055100" cy="753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37160" rIns="0" bIns="0" anchor="t"/>
          <a:lstStyle/>
          <a:p>
            <a:pPr marL="9144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Find the capacitor voltage 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v</a:t>
            </a:r>
            <a:r>
              <a:rPr lang="en-US" sz="1200" b="1" spc="-20">
                <a:solidFill>
                  <a:srgbClr val="333399"/>
                </a:solidFill>
                <a:latin typeface="Arial" panose="22635452340000000000" pitchFamily="2"/>
              </a:rPr>
              <a:t>C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(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) and the current 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i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(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) in the 200-</a:t>
            </a:r>
            <a:r>
              <a:rPr lang="en-US" sz="300" b="1" spc="-20">
                <a:solidFill>
                  <a:srgbClr val="333399"/>
                </a:solidFill>
                <a:latin typeface="AmdtSymbols" panose="22635452340000000000" pitchFamily="2"/>
              </a:rPr>
              <a:t></a:t>
            </a:r>
          </a:p>
          <a:p>
            <a:pPr marL="914400" marR="0" indent="0" algn="l">
              <a:lnSpc>
                <a:spcPct val="95999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resistor of the circuit shown in (a).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Text Placeholder 906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908" name="Text Placeholder 907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909" name="Text Placeholder 908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910" name="Text Placeholder 909"/>
          <p:cNvSpPr>
            <a:spLocks noGrp="1"/>
          </p:cNvSpPr>
          <p:nvPr>
            <p:ph type="body" idx="10"/>
          </p:nvPr>
        </p:nvSpPr>
        <p:spPr>
          <a:xfrm>
            <a:off x="732790" y="6668770"/>
            <a:ext cx="7305040" cy="158750"/>
          </a:xfrm>
          <a:prstGeom prst="rect">
            <a:avLst/>
          </a:prstGeom>
          <a:noFill/>
          <a:ln w="273050" cmpd="sng">
            <a:solidFill>
              <a:srgbClr val="8004A5"/>
            </a:solidFill>
            <a:prstDash val="solid"/>
          </a:ln>
        </p:spPr>
        <p:txBody>
          <a:bodyPr lIns="0" tIns="0" rIns="0" bIns="0" anchor="t"/>
          <a:lstStyle/>
          <a:p>
            <a:pPr marL="3063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911" name="Text Placeholder 910"/>
          <p:cNvSpPr>
            <a:spLocks noGrp="1"/>
          </p:cNvSpPr>
          <p:nvPr>
            <p:ph type="body" idx="10"/>
          </p:nvPr>
        </p:nvSpPr>
        <p:spPr>
          <a:xfrm>
            <a:off x="59690" y="6668770"/>
            <a:ext cx="673100" cy="158750"/>
          </a:xfrm>
          <a:prstGeom prst="rect">
            <a:avLst/>
          </a:prstGeom>
          <a:noFill/>
          <a:ln w="274955" cmpd="sng">
            <a:solidFill>
              <a:srgbClr val="4803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10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912" name="Text Placeholder 911"/>
          <p:cNvSpPr>
            <a:spLocks noGrp="1"/>
          </p:cNvSpPr>
          <p:nvPr>
            <p:ph type="body" idx="10"/>
          </p:nvPr>
        </p:nvSpPr>
        <p:spPr>
          <a:xfrm>
            <a:off x="8554085" y="6668770"/>
            <a:ext cx="594360" cy="158750"/>
          </a:xfrm>
          <a:prstGeom prst="rect">
            <a:avLst/>
          </a:prstGeom>
          <a:noFill/>
          <a:ln w="276860" cmpd="sng">
            <a:solidFill>
              <a:srgbClr val="1002A5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913" name="Text Placeholder 912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0"/>
              </a:spcAft>
              <a:tabLst>
                <a:tab pos="839089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Driven RC Circuits: Example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59</a:t>
            </a:r>
          </a:p>
        </p:txBody>
      </p:sp>
      <p:sp>
        <p:nvSpPr>
          <p:cNvPr id="914" name="Text Placeholder 913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94700" cy="704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3716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Find the capacitor voltage 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v</a:t>
            </a:r>
            <a:r>
              <a:rPr lang="en-US" sz="1200" b="1" spc="-20">
                <a:solidFill>
                  <a:srgbClr val="333399"/>
                </a:solidFill>
                <a:latin typeface="Arial" panose="22635452340000000000" pitchFamily="2"/>
              </a:rPr>
              <a:t>C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(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) and the current 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i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(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) in the 200-</a:t>
            </a:r>
            <a:r>
              <a:rPr lang="en-US" sz="300" b="1" spc="-20">
                <a:solidFill>
                  <a:srgbClr val="333399"/>
                </a:solidFill>
                <a:latin typeface="AmdtSymbols" panose="22635452340000000000" pitchFamily="2"/>
              </a:rPr>
              <a:t></a:t>
            </a:r>
          </a:p>
          <a:p>
            <a:pPr marL="27432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resistor of the circuit shown in (a).</a:t>
            </a:r>
          </a:p>
        </p:txBody>
      </p:sp>
      <p:sp>
        <p:nvSpPr>
          <p:cNvPr id="923" name="Text Placeholder 922"/>
          <p:cNvSpPr>
            <a:spLocks noGrp="1"/>
          </p:cNvSpPr>
          <p:nvPr>
            <p:ph type="body" idx="10"/>
          </p:nvPr>
        </p:nvSpPr>
        <p:spPr>
          <a:xfrm>
            <a:off x="5897880" y="5506720"/>
            <a:ext cx="3063240" cy="49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Text Placeholder 983"/>
          <p:cNvSpPr>
            <a:spLocks noGrp="1"/>
          </p:cNvSpPr>
          <p:nvPr>
            <p:ph type="body" idx="10"/>
          </p:nvPr>
        </p:nvSpPr>
        <p:spPr>
          <a:xfrm>
            <a:off x="21590" y="101600"/>
            <a:ext cx="9088755" cy="549275"/>
          </a:xfrm>
          <a:prstGeom prst="rect">
            <a:avLst/>
          </a:prstGeom>
          <a:noFill/>
          <a:ln w="281940" cmpd="sng">
            <a:solidFill>
              <a:srgbClr val="007969"/>
            </a:solidFill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3600"/>
              </a:lnSpc>
              <a:spcAft>
                <a:spcPts val="0"/>
              </a:spcAft>
              <a:tabLst>
                <a:tab pos="9030970" algn="r"/>
              </a:tabLst>
            </a:pPr>
            <a:r>
              <a:rPr lang="en-US" sz="4400" spc="-70">
                <a:solidFill>
                  <a:srgbClr val="0066CC"/>
                </a:solidFill>
                <a:latin typeface="Verdana" panose="22635452340000000000" pitchFamily="2"/>
              </a:rPr>
              <a:t>Practice: 8.10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63</a:t>
            </a:r>
          </a:p>
        </p:txBody>
      </p:sp>
      <p:sp>
        <p:nvSpPr>
          <p:cNvPr id="985" name="Text Placeholder 984"/>
          <p:cNvSpPr>
            <a:spLocks noGrp="1"/>
          </p:cNvSpPr>
          <p:nvPr>
            <p:ph type="body" idx="10"/>
          </p:nvPr>
        </p:nvSpPr>
        <p:spPr>
          <a:xfrm>
            <a:off x="21590" y="101600"/>
            <a:ext cx="9088755" cy="549275"/>
          </a:xfrm>
          <a:prstGeom prst="rect">
            <a:avLst/>
          </a:prstGeom>
          <a:noFill/>
          <a:ln w="281940" cmpd="sng">
            <a:solidFill>
              <a:srgbClr val="007969"/>
            </a:solidFill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3600"/>
              </a:lnSpc>
              <a:spcAft>
                <a:spcPts val="0"/>
              </a:spcAft>
              <a:tabLst>
                <a:tab pos="9030970" algn="r"/>
              </a:tabLst>
            </a:pPr>
            <a:r>
              <a:rPr lang="en-US" sz="4400" spc="-70">
                <a:solidFill>
                  <a:srgbClr val="0066CC"/>
                </a:solidFill>
                <a:latin typeface="Verdana" panose="22635452340000000000" pitchFamily="2"/>
              </a:rPr>
              <a:t>Practice: 8.10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63</a:t>
            </a:r>
          </a:p>
        </p:txBody>
      </p:sp>
      <p:sp>
        <p:nvSpPr>
          <p:cNvPr id="986" name="Text Placeholder 985"/>
          <p:cNvSpPr>
            <a:spLocks noGrp="1"/>
          </p:cNvSpPr>
          <p:nvPr>
            <p:ph type="body" idx="10"/>
          </p:nvPr>
        </p:nvSpPr>
        <p:spPr>
          <a:xfrm>
            <a:off x="21590" y="101600"/>
            <a:ext cx="9088755" cy="549275"/>
          </a:xfrm>
          <a:prstGeom prst="rect">
            <a:avLst/>
          </a:prstGeom>
          <a:noFill/>
          <a:ln w="281940" cmpd="sng">
            <a:solidFill>
              <a:srgbClr val="007969"/>
            </a:solidFill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3600"/>
              </a:lnSpc>
              <a:spcAft>
                <a:spcPts val="0"/>
              </a:spcAft>
              <a:tabLst>
                <a:tab pos="9030970" algn="r"/>
              </a:tabLst>
            </a:pPr>
            <a:r>
              <a:rPr lang="en-US" sz="4400" spc="-70">
                <a:solidFill>
                  <a:srgbClr val="0066CC"/>
                </a:solidFill>
                <a:latin typeface="Verdana" panose="22635452340000000000" pitchFamily="2"/>
              </a:rPr>
              <a:t>Practice: 8.10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63</a:t>
            </a:r>
          </a:p>
        </p:txBody>
      </p:sp>
      <p:sp>
        <p:nvSpPr>
          <p:cNvPr id="987" name="Text Placeholder 986"/>
          <p:cNvSpPr>
            <a:spLocks noGrp="1"/>
          </p:cNvSpPr>
          <p:nvPr>
            <p:ph type="body" idx="10"/>
          </p:nvPr>
        </p:nvSpPr>
        <p:spPr>
          <a:xfrm>
            <a:off x="21590" y="6668770"/>
            <a:ext cx="9088755" cy="158750"/>
          </a:xfrm>
          <a:prstGeom prst="rect">
            <a:avLst/>
          </a:prstGeom>
          <a:noFill/>
          <a:ln w="287020" cmpd="sng">
            <a:solidFill>
              <a:srgbClr val="78D042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95999"/>
              </a:lnSpc>
              <a:spcAft>
                <a:spcPts val="0"/>
              </a:spcAft>
              <a:tabLst>
                <a:tab pos="3745230" algn="l"/>
                <a:tab pos="90855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988" name="Text Placeholder 987"/>
          <p:cNvSpPr>
            <a:spLocks noGrp="1"/>
          </p:cNvSpPr>
          <p:nvPr>
            <p:ph type="body" idx="10"/>
          </p:nvPr>
        </p:nvSpPr>
        <p:spPr>
          <a:xfrm>
            <a:off x="21590" y="6668770"/>
            <a:ext cx="9088755" cy="158750"/>
          </a:xfrm>
          <a:prstGeom prst="rect">
            <a:avLst/>
          </a:prstGeom>
          <a:noFill/>
          <a:ln w="287020" cmpd="sng">
            <a:solidFill>
              <a:srgbClr val="78D042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95999"/>
              </a:lnSpc>
              <a:spcAft>
                <a:spcPts val="0"/>
              </a:spcAft>
              <a:tabLst>
                <a:tab pos="3745230" algn="l"/>
                <a:tab pos="90855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989" name="Text Placeholder 988"/>
          <p:cNvSpPr>
            <a:spLocks noGrp="1"/>
          </p:cNvSpPr>
          <p:nvPr>
            <p:ph type="body" idx="10"/>
          </p:nvPr>
        </p:nvSpPr>
        <p:spPr>
          <a:xfrm>
            <a:off x="21590" y="6668770"/>
            <a:ext cx="9088755" cy="158750"/>
          </a:xfrm>
          <a:prstGeom prst="rect">
            <a:avLst/>
          </a:prstGeom>
          <a:noFill/>
          <a:ln w="287020" cmpd="sng">
            <a:solidFill>
              <a:srgbClr val="78D042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95999"/>
              </a:lnSpc>
              <a:spcAft>
                <a:spcPts val="0"/>
              </a:spcAft>
              <a:tabLst>
                <a:tab pos="3745230" algn="l"/>
                <a:tab pos="90855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990" name="Text Placeholder 989"/>
          <p:cNvSpPr>
            <a:spLocks noGrp="1"/>
          </p:cNvSpPr>
          <p:nvPr>
            <p:ph type="body" idx="10"/>
          </p:nvPr>
        </p:nvSpPr>
        <p:spPr>
          <a:xfrm>
            <a:off x="393065" y="720090"/>
            <a:ext cx="8394700" cy="1794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3716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60">
                <a:solidFill>
                  <a:srgbClr val="000000"/>
                </a:solidFill>
                <a:latin typeface="Arial" panose="22635452340000000000" pitchFamily="2"/>
              </a:rPr>
              <a:t>For the circuit, find </a:t>
            </a:r>
            <a:r>
              <a:rPr lang="en-US" sz="2500" spc="60">
                <a:solidFill>
                  <a:srgbClr val="000000"/>
                </a:solidFill>
                <a:latin typeface="Arial Unicode MS" panose="22635452340000000000" pitchFamily="2"/>
              </a:rPr>
              <a:t>()()()</a:t>
            </a:r>
            <a:r>
              <a:rPr lang="en-US" sz="2400" spc="60">
                <a:solidFill>
                  <a:srgbClr val="000000"/>
                </a:solidFill>
                <a:latin typeface="Arial" panose="22635452340000000000" pitchFamily="2"/>
              </a:rPr>
              <a:t> at  equal to (a) </a:t>
            </a:r>
            <a:r>
              <a:rPr lang="en-US" sz="2500" spc="60">
                <a:solidFill>
                  <a:srgbClr val="000000"/>
                </a:solidFill>
                <a:latin typeface="Arial Unicode MS" panose="22635452340000000000" pitchFamily="2"/>
              </a:rPr>
              <a:t>0</a:t>
            </a:r>
            <a:r>
              <a:rPr lang="en-US" sz="2400" spc="60">
                <a:solidFill>
                  <a:srgbClr val="000000"/>
                </a:solidFill>
                <a:latin typeface="Arial" panose="22635452340000000000" pitchFamily="2"/>
              </a:rPr>
              <a:t>; (b) </a:t>
            </a:r>
            <a:r>
              <a:rPr lang="en-US" sz="2500" spc="60">
                <a:solidFill>
                  <a:srgbClr val="000000"/>
                </a:solidFill>
                <a:latin typeface="Arial Unicode MS" panose="22635452340000000000" pitchFamily="2"/>
              </a:rPr>
              <a:t>0</a:t>
            </a:r>
            <a:r>
              <a:rPr lang="en-US" sz="2500" spc="60" baseline="30000">
                <a:solidFill>
                  <a:srgbClr val="000000"/>
                </a:solidFill>
                <a:latin typeface="Arial Unicode MS" panose="22635452340000000000" pitchFamily="2"/>
              </a:rPr>
              <a:t>+</a:t>
            </a:r>
            <a:r>
              <a:rPr lang="en-US" sz="2400" spc="60">
                <a:solidFill>
                  <a:srgbClr val="000000"/>
                </a:solidFill>
                <a:latin typeface="Arial" panose="22635452340000000000" pitchFamily="2"/>
              </a:rPr>
              <a:t>; (c)</a:t>
            </a:r>
            <a:r>
              <a:rPr lang="en-US" sz="2500" spc="60">
                <a:solidFill>
                  <a:srgbClr val="000000"/>
                </a:solidFill>
                <a:latin typeface="Arial Unicode MS" panose="22635452340000000000" pitchFamily="2"/>
              </a:rPr>
              <a:t> ∞ ∞</a:t>
            </a:r>
            <a:r>
              <a:rPr lang="en-US" sz="2400" spc="60">
                <a:solidFill>
                  <a:srgbClr val="000000"/>
                </a:solidFill>
                <a:latin typeface="Arial" panose="22635452340000000000" pitchFamily="2"/>
              </a:rPr>
              <a:t>;</a:t>
            </a:r>
          </a:p>
          <a:p>
            <a:pPr marL="274320" marR="0" indent="0" algn="l">
              <a:lnSpc>
                <a:spcPct val="95999"/>
              </a:lnSpc>
              <a:spcBef>
                <a:spcPts val="720"/>
              </a:spcBef>
              <a:spcAft>
                <a:spcPts val="4860"/>
              </a:spcAft>
            </a:pPr>
            <a:r>
              <a:rPr lang="en-US" sz="2400" spc="0">
                <a:solidFill>
                  <a:srgbClr val="000000"/>
                </a:solidFill>
                <a:latin typeface="Arial" panose="22635452340000000000" pitchFamily="2"/>
              </a:rPr>
              <a:t>(d) 0.08 s.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9525" cmpd="sng">
            <a:solidFill>
              <a:srgbClr val="109432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RL Circuit: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9525" cmpd="sng">
            <a:solidFill>
              <a:srgbClr val="109432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RL Circuit: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9525" cmpd="sng">
            <a:solidFill>
              <a:srgbClr val="109432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RL Circuit: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3764280" y="6668770"/>
            <a:ext cx="1713230" cy="158750"/>
          </a:xfrm>
          <a:prstGeom prst="rect">
            <a:avLst/>
          </a:prstGeom>
          <a:noFill/>
          <a:ln w="14605" cmpd="sng">
            <a:solidFill>
              <a:srgbClr val="A091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594360" cy="158750"/>
          </a:xfrm>
          <a:prstGeom prst="rect">
            <a:avLst/>
          </a:prstGeom>
          <a:noFill/>
          <a:ln w="16510" cmpd="sng">
            <a:solidFill>
              <a:srgbClr val="289A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18415" cmpd="sng">
            <a:solidFill>
              <a:srgbClr val="D892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3764280" y="6668770"/>
            <a:ext cx="1713230" cy="158750"/>
          </a:xfrm>
          <a:prstGeom prst="rect">
            <a:avLst/>
          </a:prstGeom>
          <a:noFill/>
          <a:ln w="14605" cmpd="sng">
            <a:solidFill>
              <a:srgbClr val="A091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594360" cy="158750"/>
          </a:xfrm>
          <a:prstGeom prst="rect">
            <a:avLst/>
          </a:prstGeom>
          <a:noFill/>
          <a:ln w="16510" cmpd="sng">
            <a:solidFill>
              <a:srgbClr val="289A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18415" cmpd="sng">
            <a:solidFill>
              <a:srgbClr val="D892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3764280" y="6668770"/>
            <a:ext cx="1713230" cy="158750"/>
          </a:xfrm>
          <a:prstGeom prst="rect">
            <a:avLst/>
          </a:prstGeom>
          <a:noFill/>
          <a:ln w="14605" cmpd="sng">
            <a:solidFill>
              <a:srgbClr val="A091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594360" cy="158750"/>
          </a:xfrm>
          <a:prstGeom prst="rect">
            <a:avLst/>
          </a:prstGeom>
          <a:noFill/>
          <a:ln w="16510" cmpd="sng">
            <a:solidFill>
              <a:srgbClr val="289A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18415" cmpd="sng">
            <a:solidFill>
              <a:srgbClr val="D892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39065" y="720090"/>
            <a:ext cx="8458200" cy="594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394460" rIns="0" bIns="0" anchor="t"/>
          <a:lstStyle/>
          <a:p>
            <a:pPr marL="25146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natural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response</a:t>
            </a:r>
          </a:p>
          <a:p>
            <a:pPr marL="0" marR="0" indent="0" algn="ctr">
              <a:lnSpc>
                <a:spcPct val="95999"/>
              </a:lnSpc>
              <a:spcBef>
                <a:spcPts val="360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transient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response</a:t>
            </a:r>
          </a:p>
          <a:p>
            <a:pPr marL="2514600" marR="0" indent="0" algn="l">
              <a:lnSpc>
                <a:spcPct val="95999"/>
              </a:lnSpc>
              <a:spcBef>
                <a:spcPts val="2880"/>
              </a:spcBef>
              <a:spcAft>
                <a:spcPts val="1926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forced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response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9525" cmpd="sng">
            <a:solidFill>
              <a:srgbClr val="109432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RL Circuit: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4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9525" cmpd="sng">
            <a:solidFill>
              <a:srgbClr val="109432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RL Circuit: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4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3764280" y="6668770"/>
            <a:ext cx="1713230" cy="158750"/>
          </a:xfrm>
          <a:prstGeom prst="rect">
            <a:avLst/>
          </a:prstGeom>
          <a:noFill/>
          <a:ln w="14605" cmpd="sng">
            <a:solidFill>
              <a:srgbClr val="A091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594360" cy="158750"/>
          </a:xfrm>
          <a:prstGeom prst="rect">
            <a:avLst/>
          </a:prstGeom>
          <a:noFill/>
          <a:ln w="16510" cmpd="sng">
            <a:solidFill>
              <a:srgbClr val="289A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18415" cmpd="sng">
            <a:solidFill>
              <a:srgbClr val="D892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3764280" y="6668770"/>
            <a:ext cx="1713230" cy="158750"/>
          </a:xfrm>
          <a:prstGeom prst="rect">
            <a:avLst/>
          </a:prstGeom>
          <a:noFill/>
          <a:ln w="14605" cmpd="sng">
            <a:solidFill>
              <a:srgbClr val="A091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594360" cy="158750"/>
          </a:xfrm>
          <a:prstGeom prst="rect">
            <a:avLst/>
          </a:prstGeom>
          <a:noFill/>
          <a:ln w="16510" cmpd="sng">
            <a:solidFill>
              <a:srgbClr val="289A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ENE 104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18415" cmpd="sng">
            <a:solidFill>
              <a:srgbClr val="D892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347345" y="407670"/>
            <a:ext cx="8199120" cy="187960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1400"/>
              </a:lnSpc>
              <a:spcAft>
                <a:spcPts val="0"/>
              </a:spcAft>
              <a:tabLst>
                <a:tab pos="3347085" algn="r"/>
              </a:tabLst>
            </a:pPr>
            <a:r>
              <a:rPr lang="en-US" sz="4450" i="1" spc="0">
                <a:solidFill>
                  <a:srgbClr val="0066CC"/>
                </a:solidFill>
                <a:latin typeface="Times New Roman" panose="22635452340000000000" pitchFamily="1"/>
              </a:rPr>
              <a:t>Ri	Ri L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347345" y="4564380"/>
            <a:ext cx="8458200" cy="275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6012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600" i="1" spc="0">
                <a:solidFill>
                  <a:srgbClr val="000000"/>
                </a:solidFill>
                <a:latin typeface="Times New Roman" panose="22635452340000000000" pitchFamily="1"/>
              </a:rPr>
              <a:t>t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347345" y="4839970"/>
            <a:ext cx="8458200" cy="155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8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23495" cmpd="sng">
            <a:solidFill>
              <a:srgbClr val="F098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3" name="Text Placeholder 82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25400" cmpd="sng">
            <a:solidFill>
              <a:srgbClr val="4895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23495" cmpd="sng">
            <a:solidFill>
              <a:srgbClr val="F098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25400" cmpd="sng">
            <a:solidFill>
              <a:srgbClr val="4895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6" name="Text Placeholder 8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23495" cmpd="sng">
            <a:solidFill>
              <a:srgbClr val="F098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25400" cmpd="sng">
            <a:solidFill>
              <a:srgbClr val="489532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342900" y="114300"/>
            <a:ext cx="872744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0"/>
              </a:spcAft>
              <a:tabLst>
                <a:tab pos="8667115" algn="r"/>
              </a:tabLst>
            </a:pPr>
            <a:r>
              <a:rPr lang="en-US" sz="3600" spc="-80">
                <a:solidFill>
                  <a:srgbClr val="0066CC"/>
                </a:solidFill>
                <a:latin typeface="Verdana" panose="22635452340000000000" pitchFamily="2"/>
              </a:rPr>
              <a:t>Example 8.1: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6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342900" y="681990"/>
            <a:ext cx="8727440" cy="558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14300" rIns="0" bIns="0" anchor="t"/>
          <a:lstStyle/>
          <a:p>
            <a:pPr marL="45720" marR="0" indent="0" algn="l">
              <a:lnSpc>
                <a:spcPct val="95999"/>
              </a:lnSpc>
              <a:spcAft>
                <a:spcPts val="18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find the current through the 5-H inductor at t = 200ms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29845" cmpd="sng">
            <a:solidFill>
              <a:srgbClr val="089F32"/>
            </a:solidFill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80">
                <a:solidFill>
                  <a:srgbClr val="0066CC"/>
                </a:solidFill>
                <a:latin typeface="Verdana" panose="22635452340000000000" pitchFamily="2"/>
              </a:rPr>
              <a:t>Practice: 8.1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8</a:t>
            </a:r>
          </a:p>
        </p:txBody>
      </p:sp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34290" cmpd="sng">
            <a:solidFill>
              <a:srgbClr val="609B3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298450" y="720090"/>
            <a:ext cx="8727440" cy="1517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7432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Determine the energy remaining in the inductor at t = 2 ns</a:t>
            </a:r>
          </a:p>
          <a:p>
            <a:pPr marL="457200" marR="0" indent="0" algn="l">
              <a:lnSpc>
                <a:spcPct val="95999"/>
              </a:lnSpc>
              <a:spcBef>
                <a:spcPts val="720"/>
              </a:spcBef>
              <a:spcAft>
                <a:spcPts val="3060"/>
              </a:spcAft>
            </a:pPr>
            <a:r>
              <a:rPr lang="en-US" sz="2400" spc="-50">
                <a:solidFill>
                  <a:srgbClr val="000000"/>
                </a:solidFill>
                <a:latin typeface="Arial" panose="22635452340000000000" pitchFamily="2"/>
              </a:rPr>
              <a:t>if it is initially storing 7 </a:t>
            </a:r>
            <a:r>
              <a:rPr lang="en-US" sz="2350" spc="-50">
                <a:solidFill>
                  <a:srgbClr val="000000"/>
                </a:solidFill>
                <a:latin typeface="Arial" panose="22635452340000000000" pitchFamily="2"/>
              </a:rPr>
              <a:t>µJ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14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38100" cmpd="sng">
            <a:solidFill>
              <a:srgbClr val="60DE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149" name="Text Placeholder 14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38100" cmpd="sng">
            <a:solidFill>
              <a:srgbClr val="60DE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150" name="Text Placeholder 14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38100" cmpd="sng">
            <a:solidFill>
              <a:srgbClr val="60DE0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69030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Basic RL and RC Circuits	</a:t>
            </a:r>
            <a:r>
              <a:rPr lang="en-US" sz="1150" b="1" spc="30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153" name="Text Placeholder 152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1047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2160"/>
              </a:spcAft>
            </a:pPr>
            <a:r>
              <a:rPr lang="en-US" sz="3600" spc="0">
                <a:solidFill>
                  <a:srgbClr val="0066CC"/>
                </a:solidFill>
                <a:latin typeface="Verdana" panose="22635452340000000000" pitchFamily="2"/>
              </a:rPr>
              <a:t>Properties of the Exponential resp: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10</a:t>
            </a:r>
          </a:p>
        </p:txBody>
      </p:sp>
      <p:sp>
        <p:nvSpPr>
          <p:cNvPr id="154" name="Text Placeholder 153"/>
          <p:cNvSpPr>
            <a:spLocks noGrp="1"/>
          </p:cNvSpPr>
          <p:nvPr>
            <p:ph type="body" idx="10"/>
          </p:nvPr>
        </p:nvSpPr>
        <p:spPr>
          <a:xfrm>
            <a:off x="2002790" y="1162050"/>
            <a:ext cx="4678680" cy="1343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777240" rIns="0" bIns="0" anchor="t"/>
          <a:lstStyle/>
          <a:p>
            <a:pPr marL="0" marR="0" indent="0" algn="l">
              <a:lnSpc>
                <a:spcPct val="95999"/>
              </a:lnSpc>
              <a:spcAft>
                <a:spcPts val="720"/>
              </a:spcAft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The initial rate of decay:</a:t>
            </a:r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661670" y="4700270"/>
            <a:ext cx="6019800" cy="1138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708660" rIns="0" bIns="0" anchor="t"/>
          <a:lstStyle/>
          <a:p>
            <a:pPr marL="38404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162" name="Text Placeholder 161"/>
          <p:cNvSpPr>
            <a:spLocks noGrp="1"/>
          </p:cNvSpPr>
          <p:nvPr>
            <p:ph type="body" idx="10"/>
          </p:nvPr>
        </p:nvSpPr>
        <p:spPr>
          <a:xfrm>
            <a:off x="7440295" y="3923030"/>
            <a:ext cx="1616075" cy="191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 Placeholder 21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53340" cmpd="sng">
            <a:solidFill>
              <a:srgbClr val="D0A1BE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RC Circuit: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13</a:t>
            </a:r>
          </a:p>
        </p:txBody>
      </p:sp>
      <p:sp>
        <p:nvSpPr>
          <p:cNvPr id="218" name="Text Placeholder 21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53340" cmpd="sng">
            <a:solidFill>
              <a:srgbClr val="D0A1BE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RC Circuit: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13</a:t>
            </a:r>
          </a:p>
        </p:txBody>
      </p:sp>
      <p:sp>
        <p:nvSpPr>
          <p:cNvPr id="219" name="Text Placeholder 21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53340" cmpd="sng">
            <a:solidFill>
              <a:srgbClr val="D0A1BE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RC Circuit: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13</a:t>
            </a:r>
          </a:p>
        </p:txBody>
      </p:sp>
      <p:sp>
        <p:nvSpPr>
          <p:cNvPr id="220" name="Text Placeholder 21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58420" cmpd="sng">
            <a:solidFill>
              <a:srgbClr val="98A0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21" name="Text Placeholder 220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60325" cmpd="sng">
            <a:solidFill>
              <a:srgbClr val="609F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58420" cmpd="sng">
            <a:solidFill>
              <a:srgbClr val="98A0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23" name="Text Placeholder 222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60325" cmpd="sng">
            <a:solidFill>
              <a:srgbClr val="609F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224" name="Text Placeholder 22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58420" cmpd="sng">
            <a:solidFill>
              <a:srgbClr val="98A0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60325" cmpd="sng">
            <a:solidFill>
              <a:srgbClr val="609F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 Placeholder 239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53340" cmpd="sng">
            <a:solidFill>
              <a:srgbClr val="D0A1BE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RC Circuit: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14</a:t>
            </a:r>
          </a:p>
        </p:txBody>
      </p:sp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53340" cmpd="sng">
            <a:solidFill>
              <a:srgbClr val="D0A1BE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The Source-Free RC Circuit: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14</a:t>
            </a:r>
          </a:p>
        </p:txBody>
      </p:sp>
      <p:sp>
        <p:nvSpPr>
          <p:cNvPr id="242" name="Text Placeholder 24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58420" cmpd="sng">
            <a:solidFill>
              <a:srgbClr val="98A0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43" name="Text Placeholder 242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60325" cmpd="sng">
            <a:solidFill>
              <a:srgbClr val="609F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18195" cy="158750"/>
          </a:xfrm>
          <a:prstGeom prst="rect">
            <a:avLst/>
          </a:prstGeom>
          <a:noFill/>
          <a:ln w="58420" cmpd="sng">
            <a:solidFill>
              <a:srgbClr val="98A0B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7654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80">
                <a:solidFill>
                  <a:srgbClr val="000080"/>
                </a:solidFill>
                <a:latin typeface="Arial Narrow" panose="22635452340000000000" pitchFamily="2"/>
              </a:rPr>
              <a:t>Basic RL and RC Circuits</a:t>
            </a:r>
          </a:p>
        </p:txBody>
      </p:sp>
      <p:sp>
        <p:nvSpPr>
          <p:cNvPr id="245" name="Text Placeholder 244"/>
          <p:cNvSpPr>
            <a:spLocks noGrp="1"/>
          </p:cNvSpPr>
          <p:nvPr>
            <p:ph type="body" idx="10"/>
          </p:nvPr>
        </p:nvSpPr>
        <p:spPr>
          <a:xfrm>
            <a:off x="8515985" y="6668770"/>
            <a:ext cx="623570" cy="158750"/>
          </a:xfrm>
          <a:prstGeom prst="rect">
            <a:avLst/>
          </a:prstGeom>
          <a:noFill/>
          <a:ln w="60325" cmpd="sng">
            <a:solidFill>
              <a:srgbClr val="609FB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 #6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8" r:id="rId7"/>
    <p:sldLayoutId id="2147483661" r:id="rId8"/>
    <p:sldLayoutId id="2147483662" r:id="rId9"/>
    <p:sldLayoutId id="2147483663" r:id="rId10"/>
    <p:sldLayoutId id="2147483665" r:id="rId11"/>
    <p:sldLayoutId id="2147483667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84" r:id="rId20"/>
    <p:sldLayoutId id="2147483685" r:id="rId21"/>
    <p:sldLayoutId id="2147483686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11" r:id="rId28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30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4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5.png"/><Relationship Id="rId5" Type="http://schemas.openxmlformats.org/officeDocument/2006/relationships/image" Target="../media/image73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54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54.png"/><Relationship Id="rId10" Type="http://schemas.openxmlformats.org/officeDocument/2006/relationships/image" Target="../media/image133.png"/><Relationship Id="rId4" Type="http://schemas.openxmlformats.org/officeDocument/2006/relationships/image" Target="../media/image128.png"/><Relationship Id="rId9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0" y="0"/>
            <a:ext cx="762000" cy="6857999"/>
          </a:xfrm>
          <a:custGeom>
            <a:avLst/>
            <a:gdLst/>
            <a:ahLst/>
            <a:cxnLst/>
            <a:rect l="l" t="t" r="r" b="b"/>
            <a:pathLst>
              <a:path w="762000" h="6857999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457200" y="0"/>
            <a:ext cx="2743200" cy="1166876"/>
          </a:xfrm>
          <a:custGeom>
            <a:avLst/>
            <a:gdLst/>
            <a:ahLst/>
            <a:cxnLst/>
            <a:rect l="l" t="t" r="r" b="b"/>
            <a:pathLst>
              <a:path w="2743200" h="1166876">
                <a:moveTo>
                  <a:pt x="2743200" y="0"/>
                </a:moveTo>
                <a:lnTo>
                  <a:pt x="0" y="0"/>
                </a:lnTo>
                <a:lnTo>
                  <a:pt x="0" y="1166876"/>
                </a:lnTo>
                <a:lnTo>
                  <a:pt x="304800" y="1166876"/>
                </a:lnTo>
                <a:lnTo>
                  <a:pt x="305536" y="1049168"/>
                </a:lnTo>
                <a:lnTo>
                  <a:pt x="306703" y="1037854"/>
                </a:lnTo>
                <a:lnTo>
                  <a:pt x="314592" y="990597"/>
                </a:lnTo>
                <a:lnTo>
                  <a:pt x="326171" y="951084"/>
                </a:lnTo>
                <a:lnTo>
                  <a:pt x="342021" y="914363"/>
                </a:lnTo>
                <a:lnTo>
                  <a:pt x="361313" y="881014"/>
                </a:lnTo>
                <a:lnTo>
                  <a:pt x="384898" y="849523"/>
                </a:lnTo>
                <a:lnTo>
                  <a:pt x="413489" y="822382"/>
                </a:lnTo>
                <a:lnTo>
                  <a:pt x="446845" y="799486"/>
                </a:lnTo>
                <a:lnTo>
                  <a:pt x="488950" y="776351"/>
                </a:lnTo>
                <a:lnTo>
                  <a:pt x="561975" y="762000"/>
                </a:lnTo>
                <a:lnTo>
                  <a:pt x="2743200" y="762000"/>
                </a:lnTo>
                <a:lnTo>
                  <a:pt x="2743200" y="0"/>
                </a:lnTo>
                <a:close/>
              </a:path>
              <a:path w="2743200" h="1166876">
                <a:moveTo>
                  <a:pt x="2743200" y="762000"/>
                </a:moveTo>
                <a:lnTo>
                  <a:pt x="561975" y="762000"/>
                </a:lnTo>
                <a:lnTo>
                  <a:pt x="603250" y="765175"/>
                </a:lnTo>
                <a:lnTo>
                  <a:pt x="27432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7"/>
          <p:cNvSpPr/>
          <p:nvPr/>
        </p:nvSpPr>
        <p:spPr>
          <a:xfrm>
            <a:off x="661987" y="2131948"/>
            <a:ext cx="7799387" cy="1650"/>
          </a:xfrm>
          <a:custGeom>
            <a:avLst/>
            <a:gdLst/>
            <a:ahLst/>
            <a:cxnLst/>
            <a:rect l="l" t="t" r="r" b="b"/>
            <a:pathLst>
              <a:path w="7799387" h="1650">
                <a:moveTo>
                  <a:pt x="0" y="0"/>
                </a:moveTo>
                <a:lnTo>
                  <a:pt x="7799387" y="1650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8"/>
          <p:cNvSpPr/>
          <p:nvPr/>
        </p:nvSpPr>
        <p:spPr>
          <a:xfrm>
            <a:off x="661987" y="4715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Placeholder 6"/>
          <p:cNvSpPr>
            <a:spLocks noGrp="1"/>
          </p:cNvSpPr>
          <p:nvPr>
            <p:ph type="body" idx="4294967295"/>
          </p:nvPr>
        </p:nvSpPr>
        <p:spPr>
          <a:xfrm>
            <a:off x="827584" y="1052736"/>
            <a:ext cx="7992888" cy="944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3600" b="1" spc="-50" dirty="0" smtClean="0">
                <a:solidFill>
                  <a:srgbClr val="0000FF"/>
                </a:solidFill>
                <a:latin typeface="Tahoma" panose="22635452340000000000" pitchFamily="2"/>
              </a:rPr>
              <a:t>Chapter 8:</a:t>
            </a:r>
          </a:p>
          <a:p>
            <a:pPr marL="72000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3600" spc="50" dirty="0" smtClean="0">
                <a:solidFill>
                  <a:srgbClr val="0000FF"/>
                </a:solidFill>
                <a:latin typeface="Tahoma" panose="22635452340000000000" pitchFamily="2"/>
              </a:rPr>
              <a:t>Basic RL and RC Circuits</a:t>
            </a:r>
          </a:p>
          <a:p>
            <a:pPr marL="1828800" marR="0" indent="0" algn="l">
              <a:lnSpc>
                <a:spcPct val="82559"/>
              </a:lnSpc>
              <a:spcAft>
                <a:spcPts val="0"/>
              </a:spcAft>
            </a:pPr>
            <a:endParaRPr lang="en-US" sz="3600" b="1" spc="-50" dirty="0" smtClean="0">
              <a:solidFill>
                <a:srgbClr val="0000FF"/>
              </a:solidFill>
              <a:latin typeface="Tahoma" panose="22635452340000000000" pitchFamily="2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/>
          <p:cNvSpPr>
            <a:spLocks noGrp="1"/>
          </p:cNvSpPr>
          <p:nvPr>
            <p:ph type="body" idx="10"/>
          </p:nvPr>
        </p:nvSpPr>
        <p:spPr>
          <a:xfrm>
            <a:off x="342900" y="114300"/>
            <a:ext cx="872744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0"/>
              </a:spcAft>
              <a:tabLst>
                <a:tab pos="8667115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Example </a:t>
            </a:r>
            <a:r>
              <a:rPr lang="en-US" sz="3600" spc="-80" dirty="0" smtClean="0">
                <a:solidFill>
                  <a:srgbClr val="0066CC"/>
                </a:solidFill>
                <a:latin typeface="Verdana" panose="22635452340000000000" pitchFamily="2"/>
              </a:rPr>
              <a:t>8.3:</a:t>
            </a: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61670" y="692696"/>
            <a:ext cx="4198362" cy="8344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2" name="Rectangle 11"/>
          <p:cNvSpPr/>
          <p:nvPr/>
        </p:nvSpPr>
        <p:spPr>
          <a:xfrm>
            <a:off x="179512" y="836712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For the circuit shown, find the voltage labelled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 at t = 200 </a:t>
            </a:r>
            <a:r>
              <a:rPr lang="en-AU" sz="2400" dirty="0" err="1" smtClean="0">
                <a:latin typeface="Times New Roman" pitchFamily="18" charset="0"/>
                <a:cs typeface="Times New Roman" pitchFamily="18" charset="0"/>
              </a:rPr>
              <a:t>μs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0662"/>
            <a:ext cx="3096344" cy="196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25982"/>
            <a:ext cx="3004898" cy="19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16832"/>
            <a:ext cx="1944216" cy="18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933056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1910" y="2348880"/>
            <a:ext cx="290089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861048"/>
            <a:ext cx="50267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509120"/>
            <a:ext cx="452398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5157192"/>
            <a:ext cx="26077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29008" y="5949280"/>
            <a:ext cx="3551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6477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Practice 8.4: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25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1772816"/>
            <a:ext cx="6522720" cy="2526665"/>
          </a:xfrm>
          <a:prstGeom prst="rect">
            <a:avLst/>
          </a:prstGeom>
        </p:spPr>
      </p:pic>
      <p:cxnSp>
        <p:nvCxnSpPr>
          <p:cNvPr id="256" name="Straight Connector 25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9893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0"/>
          <p:cNvSpPr>
            <a:spLocks noGrp="1"/>
          </p:cNvSpPr>
          <p:nvPr>
            <p:ph type="body" idx="10"/>
          </p:nvPr>
        </p:nvSpPr>
        <p:spPr>
          <a:xfrm>
            <a:off x="97790" y="35218"/>
            <a:ext cx="9012555" cy="508635"/>
          </a:xfrm>
          <a:prstGeom prst="rect">
            <a:avLst/>
          </a:prstGeom>
          <a:noFill/>
          <a:ln w="6477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General RL circuits:</a:t>
            </a: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1670" y="612344"/>
            <a:ext cx="4774426" cy="8344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49341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77018"/>
            <a:ext cx="2016224" cy="9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049026"/>
            <a:ext cx="303297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068960"/>
            <a:ext cx="218904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1520" y="548680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consider the circuit shown, assume that some finite amount of energy is stored in the inductor at t = 0, so that </a:t>
            </a:r>
            <a:r>
              <a:rPr lang="en-AU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(0) ≠ 0. given the initial value of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(0+), find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 , i</a:t>
            </a:r>
            <a:r>
              <a:rPr lang="en-AU" sz="1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AU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A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949280"/>
            <a:ext cx="29224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949280"/>
            <a:ext cx="28515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3914019"/>
            <a:ext cx="2268252" cy="648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4869160"/>
            <a:ext cx="5148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3842011"/>
            <a:ext cx="2520280" cy="8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140968"/>
            <a:ext cx="23849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3068960"/>
            <a:ext cx="225625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2483768" y="4130043"/>
            <a:ext cx="504056" cy="2880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74144" y="4797152"/>
            <a:ext cx="3234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ight Arrow 26"/>
          <p:cNvSpPr/>
          <p:nvPr/>
        </p:nvSpPr>
        <p:spPr>
          <a:xfrm>
            <a:off x="5292080" y="5085184"/>
            <a:ext cx="504056" cy="2880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565785"/>
          </a:xfrm>
          <a:prstGeom prst="rect">
            <a:avLst/>
          </a:prstGeom>
          <a:noFill/>
          <a:ln w="7747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Example </a:t>
            </a:r>
            <a:r>
              <a:rPr lang="en-US" sz="3600" spc="-80" dirty="0" smtClean="0">
                <a:solidFill>
                  <a:srgbClr val="0066CC"/>
                </a:solidFill>
                <a:latin typeface="Verdana" panose="22635452340000000000" pitchFamily="2"/>
              </a:rPr>
              <a:t>8.4:</a:t>
            </a: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0" y="260648"/>
            <a:ext cx="3240360" cy="1080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3960"/>
              </a:spcAft>
            </a:pPr>
            <a:r>
              <a:rPr lang="en-US" sz="2800" spc="-50" dirty="0">
                <a:solidFill>
                  <a:srgbClr val="000000"/>
                </a:solidFill>
                <a:latin typeface="Arial" panose="22635452340000000000" pitchFamily="2"/>
              </a:rPr>
              <a:t>determine both i</a:t>
            </a:r>
            <a:r>
              <a:rPr lang="en-US" sz="1850" spc="-50" dirty="0">
                <a:solidFill>
                  <a:srgbClr val="000000"/>
                </a:solidFill>
                <a:latin typeface="Arial" panose="22635452340000000000" pitchFamily="2"/>
              </a:rPr>
              <a:t>1</a:t>
            </a:r>
            <a:r>
              <a:rPr lang="en-US" sz="2800" spc="-50" dirty="0">
                <a:solidFill>
                  <a:srgbClr val="000000"/>
                </a:solidFill>
                <a:latin typeface="Arial" panose="22635452340000000000" pitchFamily="2"/>
              </a:rPr>
              <a:t> and </a:t>
            </a:r>
            <a:r>
              <a:rPr lang="en-US" sz="2800" spc="-50" dirty="0" err="1">
                <a:solidFill>
                  <a:srgbClr val="000000"/>
                </a:solidFill>
                <a:latin typeface="Arial" panose="22635452340000000000" pitchFamily="2"/>
              </a:rPr>
              <a:t>i</a:t>
            </a:r>
            <a:r>
              <a:rPr lang="en-US" sz="1850" spc="-50" dirty="0" err="1">
                <a:solidFill>
                  <a:srgbClr val="000000"/>
                </a:solidFill>
                <a:latin typeface="Arial" panose="22635452340000000000" pitchFamily="2"/>
              </a:rPr>
              <a:t>L</a:t>
            </a:r>
            <a:r>
              <a:rPr lang="en-US" sz="2800" spc="-50" dirty="0">
                <a:solidFill>
                  <a:srgbClr val="000000"/>
                </a:solidFill>
                <a:latin typeface="Arial" panose="22635452340000000000" pitchFamily="2"/>
              </a:rPr>
              <a:t> in </a:t>
            </a:r>
            <a:r>
              <a:rPr lang="en-US" sz="2800" spc="-50" dirty="0" smtClean="0">
                <a:solidFill>
                  <a:srgbClr val="000000"/>
                </a:solidFill>
                <a:latin typeface="Arial" panose="22635452340000000000" pitchFamily="2"/>
              </a:rPr>
              <a:t>the circuit</a:t>
            </a:r>
            <a:endParaRPr lang="en-US" sz="2800" spc="-5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27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4487" y="620689"/>
            <a:ext cx="5137953" cy="2952328"/>
          </a:xfrm>
          <a:prstGeom prst="rect">
            <a:avLst/>
          </a:prstGeom>
        </p:spPr>
      </p:pic>
      <p:cxnSp>
        <p:nvCxnSpPr>
          <p:cNvPr id="276" name="Straight Connector 275"/>
          <p:cNvCxnSpPr/>
          <p:nvPr/>
        </p:nvCxnSpPr>
        <p:spPr>
          <a:xfrm>
            <a:off x="661670" y="558086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857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298570" cy="168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05064"/>
            <a:ext cx="5948908" cy="236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69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565785"/>
          </a:xfrm>
          <a:prstGeom prst="rect">
            <a:avLst/>
          </a:prstGeom>
          <a:noFill/>
          <a:ln w="7747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Example </a:t>
            </a:r>
            <a:r>
              <a:rPr lang="en-US" sz="3600" spc="-80" dirty="0" smtClean="0">
                <a:solidFill>
                  <a:srgbClr val="0066CC"/>
                </a:solidFill>
                <a:latin typeface="Verdana" panose="22635452340000000000" pitchFamily="2"/>
              </a:rPr>
              <a:t>8.4:</a:t>
            </a: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61670" y="558086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9"/>
            <a:ext cx="5149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115212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48880"/>
            <a:ext cx="3295253" cy="1881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628800"/>
            <a:ext cx="2314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157192"/>
            <a:ext cx="484822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501008"/>
            <a:ext cx="444392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 Placeholder 343"/>
          <p:cNvSpPr>
            <a:spLocks noGrp="1"/>
          </p:cNvSpPr>
          <p:nvPr>
            <p:ph type="body" idx="10"/>
          </p:nvPr>
        </p:nvSpPr>
        <p:spPr>
          <a:xfrm>
            <a:off x="709930" y="720090"/>
            <a:ext cx="834390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90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determine both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1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 and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L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 in the circuit</a:t>
            </a:r>
          </a:p>
        </p:txBody>
      </p:sp>
      <p:pic>
        <p:nvPicPr>
          <p:cNvPr id="34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410" y="1301750"/>
            <a:ext cx="6474460" cy="2560320"/>
          </a:xfrm>
          <a:prstGeom prst="rect">
            <a:avLst/>
          </a:prstGeom>
        </p:spPr>
      </p:pic>
      <p:sp>
        <p:nvSpPr>
          <p:cNvPr id="20" name="Text Placeholder 269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565785"/>
          </a:xfrm>
          <a:prstGeom prst="rect">
            <a:avLst/>
          </a:prstGeom>
          <a:noFill/>
          <a:ln w="7747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Example </a:t>
            </a:r>
            <a:r>
              <a:rPr lang="en-US" sz="3600" spc="-80" dirty="0" smtClean="0">
                <a:solidFill>
                  <a:srgbClr val="0066CC"/>
                </a:solidFill>
                <a:latin typeface="Verdana" panose="22635452340000000000" pitchFamily="2"/>
              </a:rPr>
              <a:t>8.4:</a:t>
            </a: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1670" y="558086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21088"/>
            <a:ext cx="4705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 Placeholder 35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10033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60" dirty="0" smtClean="0">
                <a:solidFill>
                  <a:srgbClr val="0066CC"/>
                </a:solidFill>
                <a:latin typeface="Verdana" panose="22635452340000000000" pitchFamily="2"/>
              </a:rPr>
              <a:t>Practice 8.5:</a:t>
            </a: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392430" y="720090"/>
            <a:ext cx="8343900" cy="1376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486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at t = 0.15s. find the value of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L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,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1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, i</a:t>
            </a:r>
            <a:r>
              <a:rPr lang="en-US" sz="1850" spc="-50">
                <a:solidFill>
                  <a:srgbClr val="000000"/>
                </a:solidFill>
                <a:latin typeface="Arial" panose="22635452340000000000" pitchFamily="2"/>
              </a:rPr>
              <a:t>2</a:t>
            </a:r>
          </a:p>
        </p:txBody>
      </p:sp>
      <p:pic>
        <p:nvPicPr>
          <p:cNvPr id="36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7720965" cy="2874645"/>
          </a:xfrm>
          <a:prstGeom prst="rect">
            <a:avLst/>
          </a:prstGeom>
        </p:spPr>
      </p:pic>
      <p:cxnSp>
        <p:nvCxnSpPr>
          <p:cNvPr id="361" name="Straight Connector 36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 Placeholder 410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0"/>
              </a:spcAft>
              <a:tabLst>
                <a:tab pos="8390890" algn="r"/>
              </a:tabLst>
            </a:pPr>
            <a:r>
              <a:rPr lang="en-US" sz="3600" spc="-80" dirty="0" smtClean="0">
                <a:solidFill>
                  <a:srgbClr val="0066CC"/>
                </a:solidFill>
                <a:latin typeface="Verdana" panose="22635452340000000000" pitchFamily="2"/>
              </a:rPr>
              <a:t>General RC circuits</a:t>
            </a: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418" name="Straight Connector 41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99556"/>
            <a:ext cx="4680520" cy="4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3015431" cy="21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01008"/>
            <a:ext cx="2404693" cy="20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060848"/>
            <a:ext cx="290089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996952"/>
            <a:ext cx="2880320" cy="43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933056"/>
            <a:ext cx="1296144" cy="43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653136"/>
            <a:ext cx="2376264" cy="6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5661248"/>
            <a:ext cx="41061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3789040"/>
            <a:ext cx="2771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 Placeholder 425"/>
          <p:cNvSpPr>
            <a:spLocks noGrp="1"/>
          </p:cNvSpPr>
          <p:nvPr>
            <p:ph type="body" idx="10"/>
          </p:nvPr>
        </p:nvSpPr>
        <p:spPr>
          <a:xfrm>
            <a:off x="545465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ct val="77759"/>
              </a:lnSpc>
              <a:spcAft>
                <a:spcPts val="360"/>
              </a:spcAft>
              <a:tabLst>
                <a:tab pos="8507095" algn="r"/>
              </a:tabLst>
            </a:pP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Practice 8.6: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430" name="Straight Connector 42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464496" cy="35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807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25"/>
          <p:cNvSpPr>
            <a:spLocks noGrp="1"/>
          </p:cNvSpPr>
          <p:nvPr>
            <p:ph type="body" idx="10"/>
          </p:nvPr>
        </p:nvSpPr>
        <p:spPr>
          <a:xfrm>
            <a:off x="545465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ct val="77759"/>
              </a:lnSpc>
              <a:spcAft>
                <a:spcPts val="360"/>
              </a:spcAft>
              <a:tabLst>
                <a:tab pos="8507095" algn="r"/>
              </a:tabLst>
            </a:pP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Practice 8.6: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22" y="908720"/>
            <a:ext cx="65852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1008112" cy="3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22737"/>
            <a:ext cx="6572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45341"/>
            <a:ext cx="8136904" cy="85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67055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ct val="95999"/>
              </a:lnSpc>
              <a:spcAft>
                <a:spcPts val="0"/>
              </a:spcAft>
              <a:tabLst>
                <a:tab pos="8442960" algn="r"/>
              </a:tabLst>
            </a:pPr>
            <a:r>
              <a:rPr lang="en-US" sz="3550" spc="0" dirty="0">
                <a:solidFill>
                  <a:srgbClr val="0066CC"/>
                </a:solidFill>
                <a:latin typeface="Verdana" panose="22635452340000000000" pitchFamily="2"/>
              </a:rPr>
              <a:t>Objectives : 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567055" y="681990"/>
            <a:ext cx="8458200" cy="5986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074420" rIns="0" bIns="0" anchor="t"/>
          <a:lstStyle/>
          <a:p>
            <a:pPr marL="0" marR="0" indent="228600" algn="l">
              <a:lnSpc>
                <a:spcPct val="74879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spc="10">
                <a:solidFill>
                  <a:srgbClr val="006FC0"/>
                </a:solidFill>
                <a:latin typeface="Arial" panose="22635452340000000000" pitchFamily="2"/>
              </a:rPr>
              <a:t>time constants</a:t>
            </a: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 for RL and RC circuits</a:t>
            </a:r>
          </a:p>
          <a:p>
            <a:pPr marL="0" marR="0" indent="22860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natural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and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forced</a:t>
            </a:r>
            <a:r>
              <a:rPr lang="en-US" sz="2800" b="1" spc="0">
                <a:solidFill>
                  <a:srgbClr val="001F5F"/>
                </a:solidFill>
                <a:latin typeface="Arial" panose="22635452340000000000" pitchFamily="2"/>
              </a:rPr>
              <a:t> response</a:t>
            </a:r>
          </a:p>
          <a:p>
            <a:pPr marL="0" marR="0" indent="22860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total</a:t>
            </a:r>
            <a:r>
              <a:rPr lang="en-US" sz="2800" b="1" spc="0">
                <a:solidFill>
                  <a:srgbClr val="001F5F"/>
                </a:solidFill>
                <a:latin typeface="Arial" panose="22635452340000000000" pitchFamily="2"/>
              </a:rPr>
              <a:t> response</a:t>
            </a:r>
          </a:p>
          <a:p>
            <a:pPr marL="0" marR="0" indent="228600" algn="l">
              <a:lnSpc>
                <a:spcPct val="74879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the effect of</a:t>
            </a:r>
            <a:r>
              <a:rPr lang="en-US" sz="2800" b="1" spc="10">
                <a:solidFill>
                  <a:srgbClr val="006FC0"/>
                </a:solidFill>
                <a:latin typeface="Arial" panose="22635452340000000000" pitchFamily="2"/>
              </a:rPr>
              <a:t> initial conditions</a:t>
            </a: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 on circuit</a:t>
            </a:r>
          </a:p>
          <a:p>
            <a:pPr marL="0" marR="0" indent="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response</a:t>
            </a:r>
          </a:p>
          <a:p>
            <a:pPr marL="0" marR="0" indent="228600" algn="l">
              <a:lnSpc>
                <a:spcPct val="95999"/>
              </a:lnSpc>
              <a:spcBef>
                <a:spcPts val="0"/>
              </a:spcBef>
              <a:spcAft>
                <a:spcPts val="15300"/>
              </a:spcAft>
              <a:buFont typeface="Symbol"/>
              <a:buChar char="·"/>
            </a:pP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RL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and</a:t>
            </a:r>
            <a:r>
              <a:rPr lang="en-US" sz="2800" b="1" spc="0">
                <a:solidFill>
                  <a:srgbClr val="006FC0"/>
                </a:solidFill>
                <a:latin typeface="Arial" panose="22635452340000000000" pitchFamily="2"/>
              </a:rPr>
              <a:t> RC</a:t>
            </a: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 circuit response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25"/>
          <p:cNvSpPr>
            <a:spLocks noGrp="1"/>
          </p:cNvSpPr>
          <p:nvPr>
            <p:ph type="body" idx="10"/>
          </p:nvPr>
        </p:nvSpPr>
        <p:spPr>
          <a:xfrm>
            <a:off x="545465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ct val="77759"/>
              </a:lnSpc>
              <a:spcAft>
                <a:spcPts val="360"/>
              </a:spcAft>
              <a:tabLst>
                <a:tab pos="8507095" algn="r"/>
              </a:tabLst>
            </a:pP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Practice 8.6: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5901283" cy="20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1083816" cy="29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300015" cy="47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8305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25"/>
          <p:cNvSpPr>
            <a:spLocks noGrp="1"/>
          </p:cNvSpPr>
          <p:nvPr>
            <p:ph type="body" idx="10"/>
          </p:nvPr>
        </p:nvSpPr>
        <p:spPr>
          <a:xfrm>
            <a:off x="-108520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ct val="77759"/>
              </a:lnSpc>
              <a:spcAft>
                <a:spcPts val="360"/>
              </a:spcAft>
              <a:tabLst>
                <a:tab pos="8507095" algn="r"/>
              </a:tabLst>
            </a:pP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Practice 8.6: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685" y="692696"/>
            <a:ext cx="3334266" cy="8344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53150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1661790" cy="3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32856"/>
            <a:ext cx="4953669" cy="10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438982"/>
            <a:ext cx="3672407" cy="3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933056"/>
            <a:ext cx="4320480" cy="7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871184"/>
            <a:ext cx="3217341" cy="43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733256"/>
            <a:ext cx="7100341" cy="51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9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565785"/>
          </a:xfrm>
          <a:prstGeom prst="rect">
            <a:avLst/>
          </a:prstGeom>
          <a:noFill/>
          <a:ln w="7747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Example </a:t>
            </a:r>
            <a:r>
              <a:rPr lang="en-US" sz="3600" spc="-80" dirty="0" smtClean="0">
                <a:solidFill>
                  <a:srgbClr val="0066CC"/>
                </a:solidFill>
                <a:latin typeface="Verdana" panose="22635452340000000000" pitchFamily="2"/>
              </a:rPr>
              <a:t>8.6:</a:t>
            </a: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1670" y="558086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3" name="TextBox 12"/>
          <p:cNvSpPr txBox="1"/>
          <p:nvPr/>
        </p:nvSpPr>
        <p:spPr>
          <a:xfrm>
            <a:off x="251520" y="283295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ngsanaUPC" pitchFamily="18" charset="-34"/>
                <a:cs typeface="AngsanaUPC" pitchFamily="18" charset="-34"/>
              </a:rPr>
              <a:t>For the following circuit, find </a:t>
            </a:r>
            <a:r>
              <a:rPr lang="en-AU" sz="4400" i="1" dirty="0" err="1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AU" sz="2800" dirty="0" err="1" smtClean="0">
                <a:latin typeface="AngsanaUPC" pitchFamily="18" charset="-34"/>
                <a:cs typeface="AngsanaUPC" pitchFamily="18" charset="-34"/>
              </a:rPr>
              <a:t>c</a:t>
            </a:r>
            <a:r>
              <a:rPr lang="en-AU" sz="2800" dirty="0" smtClean="0">
                <a:latin typeface="AngsanaUPC" pitchFamily="18" charset="-34"/>
                <a:cs typeface="AngsanaUPC" pitchFamily="18" charset="-34"/>
              </a:rPr>
              <a:t> for t &gt; 0 if </a:t>
            </a:r>
            <a:r>
              <a:rPr lang="en-AU" sz="4400" i="1" dirty="0" err="1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AU" sz="2800" dirty="0" err="1" smtClean="0">
                <a:latin typeface="AngsanaUPC" pitchFamily="18" charset="-34"/>
                <a:cs typeface="AngsanaUPC" pitchFamily="18" charset="-34"/>
              </a:rPr>
              <a:t>c</a:t>
            </a:r>
            <a:r>
              <a:rPr lang="en-AU" sz="2800" dirty="0" smtClean="0">
                <a:latin typeface="AngsanaUPC" pitchFamily="18" charset="-34"/>
                <a:cs typeface="AngsanaUPC" pitchFamily="18" charset="-34"/>
              </a:rPr>
              <a:t>(0-) = 2V</a:t>
            </a:r>
            <a:endParaRPr lang="en-AU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92696"/>
            <a:ext cx="31350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987971" cy="20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40768"/>
            <a:ext cx="326350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564904"/>
            <a:ext cx="3074742" cy="50405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492896"/>
            <a:ext cx="1077682" cy="8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56992"/>
            <a:ext cx="18986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581" y="4005064"/>
            <a:ext cx="2967153" cy="6266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941168"/>
            <a:ext cx="4766464" cy="64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5805264"/>
            <a:ext cx="45365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 Placeholder 55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 dirty="0">
                <a:solidFill>
                  <a:srgbClr val="0066CC"/>
                </a:solidFill>
                <a:latin typeface="Verdana" panose="22635452340000000000" pitchFamily="2"/>
              </a:rPr>
              <a:t>Driven RL Circuits</a:t>
            </a:r>
            <a:r>
              <a:rPr lang="en-US" sz="3600" spc="-60" dirty="0" smtClean="0">
                <a:solidFill>
                  <a:srgbClr val="0066CC"/>
                </a:solidFill>
                <a:latin typeface="Verdana" panose="22635452340000000000" pitchFamily="2"/>
              </a:rPr>
              <a:t>: Example 8.8:</a:t>
            </a:r>
            <a:r>
              <a:rPr lang="en-US" sz="3600" spc="-6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584" name="Straight Connector 58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37" name="Rectangle 36"/>
          <p:cNvSpPr/>
          <p:nvPr/>
        </p:nvSpPr>
        <p:spPr>
          <a:xfrm>
            <a:off x="0" y="764704"/>
            <a:ext cx="341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b="1" dirty="0" smtClean="0"/>
          </a:p>
          <a:p>
            <a:r>
              <a:rPr lang="en-AU" sz="2000" b="1" dirty="0" smtClean="0"/>
              <a:t>Determine </a:t>
            </a:r>
            <a:r>
              <a:rPr lang="en-AU" sz="2000" b="1" dirty="0" smtClean="0"/>
              <a:t>and plot </a:t>
            </a:r>
            <a:r>
              <a:rPr lang="en-AU" sz="2000" b="1" i="1" dirty="0" err="1" smtClean="0"/>
              <a:t>i</a:t>
            </a:r>
            <a:r>
              <a:rPr lang="en-AU" sz="2000" b="1" i="1" dirty="0" smtClean="0"/>
              <a:t>(t) for all values of time in the circuit</a:t>
            </a:r>
            <a:endParaRPr lang="en-AU" sz="200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1008112" cy="3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81128"/>
            <a:ext cx="21555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6507" y="836712"/>
            <a:ext cx="52252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7544" y="3573016"/>
            <a:ext cx="485720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1" y="5733256"/>
            <a:ext cx="164589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232218"/>
            <a:ext cx="1728192" cy="4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55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 dirty="0" smtClean="0">
                <a:solidFill>
                  <a:srgbClr val="0066CC"/>
                </a:solidFill>
                <a:latin typeface="Verdana" panose="22635452340000000000" pitchFamily="2"/>
              </a:rPr>
              <a:t>Driven RL Circuits: Example 8.8: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30" name="Rectangle 29"/>
          <p:cNvSpPr/>
          <p:nvPr/>
        </p:nvSpPr>
        <p:spPr>
          <a:xfrm>
            <a:off x="0" y="581779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000" b="1" dirty="0" smtClean="0"/>
              <a:t>Determine </a:t>
            </a:r>
            <a:r>
              <a:rPr lang="en-AU" sz="2000" b="1" dirty="0" smtClean="0"/>
              <a:t>and plot </a:t>
            </a:r>
            <a:r>
              <a:rPr lang="en-AU" sz="2000" b="1" i="1" dirty="0" err="1" smtClean="0"/>
              <a:t>i</a:t>
            </a:r>
            <a:r>
              <a:rPr lang="en-AU" sz="2000" b="1" i="1" dirty="0" smtClean="0"/>
              <a:t>(t) for all values of time in the circuit</a:t>
            </a:r>
            <a:endParaRPr lang="en-AU" sz="20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109726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002" y="1340768"/>
            <a:ext cx="4277494" cy="207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3" y="2132856"/>
            <a:ext cx="46085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2924944"/>
            <a:ext cx="237500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933056"/>
            <a:ext cx="366543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717032"/>
            <a:ext cx="378762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869160"/>
            <a:ext cx="39869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638" y="5877272"/>
            <a:ext cx="27177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5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481330"/>
          </a:xfrm>
          <a:prstGeom prst="rect">
            <a:avLst/>
          </a:prstGeom>
          <a:noFill/>
          <a:ln w="18224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60" dirty="0" smtClean="0">
                <a:solidFill>
                  <a:srgbClr val="0066CC"/>
                </a:solidFill>
                <a:latin typeface="Verdana" panose="22635452340000000000" pitchFamily="2"/>
              </a:rPr>
              <a:t>Driven RL Circuits: Example 8.8: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9" name="Rectangle 18"/>
          <p:cNvSpPr/>
          <p:nvPr/>
        </p:nvSpPr>
        <p:spPr>
          <a:xfrm>
            <a:off x="0" y="581779"/>
            <a:ext cx="2987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000" b="1" dirty="0" smtClean="0"/>
              <a:t>Determine </a:t>
            </a:r>
            <a:r>
              <a:rPr lang="en-AU" sz="2000" b="1" dirty="0" smtClean="0"/>
              <a:t>and plot </a:t>
            </a:r>
            <a:r>
              <a:rPr lang="en-AU" sz="2000" b="1" i="1" dirty="0" err="1" smtClean="0"/>
              <a:t>i</a:t>
            </a:r>
            <a:r>
              <a:rPr lang="en-AU" sz="2000" b="1" i="1" dirty="0" smtClean="0"/>
              <a:t>(t) for all values of time in the circuit</a:t>
            </a:r>
            <a:endParaRPr lang="en-AU" sz="2000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52252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47620"/>
            <a:ext cx="3995936" cy="96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4053830" cy="268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Text Placeholder 846"/>
          <p:cNvSpPr>
            <a:spLocks noGrp="1"/>
          </p:cNvSpPr>
          <p:nvPr>
            <p:ph type="body" idx="10"/>
          </p:nvPr>
        </p:nvSpPr>
        <p:spPr>
          <a:xfrm>
            <a:off x="661670" y="101600"/>
            <a:ext cx="8394700" cy="580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 rtl="0">
              <a:lnSpc>
                <a:spcPts val="3100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500" spc="-60" dirty="0" smtClean="0">
                <a:solidFill>
                  <a:srgbClr val="0066CC"/>
                </a:solidFill>
                <a:latin typeface="Verdana" panose="22635452340000000000" pitchFamily="2"/>
              </a:rPr>
              <a:t>Driven RL Circuits: Practice 8.11:	</a:t>
            </a:r>
            <a:endParaRPr lang="en-US" sz="350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85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6181090" cy="2282825"/>
          </a:xfrm>
          <a:prstGeom prst="rect">
            <a:avLst/>
          </a:prstGeom>
        </p:spPr>
      </p:pic>
      <p:cxnSp>
        <p:nvCxnSpPr>
          <p:cNvPr id="851" name="Straight Connector 85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7677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" y="2950210"/>
            <a:ext cx="3413760" cy="1572895"/>
          </a:xfrm>
          <a:prstGeom prst="rect">
            <a:avLst/>
          </a:prstGeom>
        </p:spPr>
      </p:pic>
      <p:pic>
        <p:nvPicPr>
          <p:cNvPr id="863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2815" y="4916170"/>
            <a:ext cx="3437890" cy="1457325"/>
          </a:xfrm>
          <a:prstGeom prst="rect">
            <a:avLst/>
          </a:prstGeom>
        </p:spPr>
      </p:pic>
      <p:pic>
        <p:nvPicPr>
          <p:cNvPr id="865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60" y="103505"/>
            <a:ext cx="8689975" cy="2468880"/>
          </a:xfrm>
          <a:prstGeom prst="rect">
            <a:avLst/>
          </a:prstGeom>
        </p:spPr>
      </p:pic>
      <p:sp>
        <p:nvSpPr>
          <p:cNvPr id="866" name="Text Placeholder 865"/>
          <p:cNvSpPr>
            <a:spLocks noGrp="1"/>
          </p:cNvSpPr>
          <p:nvPr>
            <p:ph type="body" idx="10"/>
          </p:nvPr>
        </p:nvSpPr>
        <p:spPr>
          <a:xfrm>
            <a:off x="822959" y="103505"/>
            <a:ext cx="8232775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76799"/>
              </a:lnSpc>
              <a:spcAft>
                <a:spcPts val="180"/>
              </a:spcAft>
              <a:tabLst>
                <a:tab pos="8390890" algn="r"/>
              </a:tabLst>
            </a:pPr>
            <a:r>
              <a:rPr lang="en-CA" sz="3000" spc="-80" dirty="0" smtClean="0">
                <a:solidFill>
                  <a:srgbClr val="0066CC"/>
                </a:solidFill>
                <a:latin typeface="Verdana" panose="22635452340000000000" pitchFamily="2"/>
              </a:rPr>
              <a:t>Driven RL Circuits: Practice 8.11:	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ext Placeholder 875"/>
          <p:cNvSpPr>
            <a:spLocks noGrp="1"/>
          </p:cNvSpPr>
          <p:nvPr>
            <p:ph type="body" idx="10"/>
          </p:nvPr>
        </p:nvSpPr>
        <p:spPr>
          <a:xfrm>
            <a:off x="21590" y="-29716"/>
            <a:ext cx="9055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ct val="95999"/>
              </a:lnSpc>
              <a:spcAft>
                <a:spcPts val="0"/>
              </a:spcAft>
              <a:tabLst>
                <a:tab pos="9030970" algn="r"/>
              </a:tabLst>
            </a:pP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Driven RC Circuits: </a:t>
            </a:r>
            <a:r>
              <a:rPr lang="en-US" sz="3600" spc="-20" dirty="0" smtClean="0">
                <a:solidFill>
                  <a:srgbClr val="0066CC"/>
                </a:solidFill>
                <a:latin typeface="Verdana" panose="22635452340000000000" pitchFamily="2"/>
              </a:rPr>
              <a:t>Example 8.10</a:t>
            </a: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877" name="Text Placeholder 876"/>
          <p:cNvSpPr>
            <a:spLocks noGrp="1"/>
          </p:cNvSpPr>
          <p:nvPr>
            <p:ph type="body" idx="10"/>
          </p:nvPr>
        </p:nvSpPr>
        <p:spPr>
          <a:xfrm>
            <a:off x="0" y="443007"/>
            <a:ext cx="9144000" cy="753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3600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the capacitor voltage </a:t>
            </a:r>
            <a:r>
              <a:rPr lang="en-US" sz="3600" i="1" spc="-2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1200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and the current </a:t>
            </a:r>
            <a:r>
              <a:rPr lang="en-US" sz="3600" i="1" spc="-2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i</a:t>
            </a:r>
            <a:r>
              <a:rPr lang="en-US" sz="1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in the </a:t>
            </a:r>
            <a:r>
              <a:rPr lang="en-US" sz="18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l-GR" sz="18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AU" sz="18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resistor </a:t>
            </a:r>
            <a:r>
              <a:rPr lang="en-US" sz="18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circuit shown in (a).</a:t>
            </a:r>
          </a:p>
        </p:txBody>
      </p:sp>
      <p:cxnSp>
        <p:nvCxnSpPr>
          <p:cNvPr id="885" name="Straight Connector 884"/>
          <p:cNvCxnSpPr/>
          <p:nvPr/>
        </p:nvCxnSpPr>
        <p:spPr>
          <a:xfrm>
            <a:off x="661670" y="557024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43910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766" y="3861048"/>
            <a:ext cx="45117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645024"/>
            <a:ext cx="1008112" cy="3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44824"/>
            <a:ext cx="26035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4320479" cy="6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445224"/>
            <a:ext cx="31514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Text Placeholder 893"/>
          <p:cNvSpPr>
            <a:spLocks noGrp="1"/>
          </p:cNvSpPr>
          <p:nvPr>
            <p:ph type="body" idx="10"/>
          </p:nvPr>
        </p:nvSpPr>
        <p:spPr>
          <a:xfrm>
            <a:off x="19050" y="114300"/>
            <a:ext cx="9055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ct val="95999"/>
              </a:lnSpc>
              <a:spcAft>
                <a:spcPts val="0"/>
              </a:spcAft>
              <a:tabLst>
                <a:tab pos="9033510" algn="r"/>
              </a:tabLst>
            </a:pP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Driven RC Circuits: </a:t>
            </a:r>
            <a:r>
              <a:rPr lang="en-US" sz="3600" spc="-20" dirty="0" smtClean="0">
                <a:solidFill>
                  <a:srgbClr val="0066CC"/>
                </a:solidFill>
                <a:latin typeface="Verdana" panose="22635452340000000000" pitchFamily="2"/>
              </a:rPr>
              <a:t>Example 8.10</a:t>
            </a: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902" name="Straight Connector 90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004" y="746001"/>
            <a:ext cx="4381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988" y="3645024"/>
            <a:ext cx="4103012" cy="206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109726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47656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43901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96952"/>
            <a:ext cx="5364088" cy="36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797152"/>
            <a:ext cx="192878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445224"/>
            <a:ext cx="45445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573015"/>
            <a:ext cx="1584176" cy="487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221088"/>
            <a:ext cx="2981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6165304"/>
            <a:ext cx="4248472" cy="48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9525" cmpd="sng">
            <a:noFill/>
            <a:prstDash val="solid"/>
          </a:ln>
        </p:spPr>
        <p:txBody>
          <a:bodyPr lIns="0" tIns="0" rIns="0" bIns="0" anchor="t"/>
          <a:lstStyle/>
          <a:p>
            <a:r>
              <a:rPr lang="en-AU" sz="3600" dirty="0" smtClean="0"/>
              <a:t>      Response </a:t>
            </a:r>
            <a:r>
              <a:rPr lang="en-AU" sz="3600" dirty="0"/>
              <a:t>of </a:t>
            </a:r>
            <a:r>
              <a:rPr lang="en-AU" sz="3600" dirty="0" smtClean="0"/>
              <a:t>the circuit</a:t>
            </a:r>
            <a:r>
              <a:rPr lang="en-US" sz="3600" spc="-20" dirty="0">
                <a:solidFill>
                  <a:schemeClr val="tx1"/>
                </a:solidFill>
                <a:latin typeface="Verdana" panose="22635452340000000000" pitchFamily="2"/>
              </a:rPr>
              <a:t>:</a:t>
            </a:r>
            <a:endParaRPr lang="en-US" sz="1150" b="1" spc="100" dirty="0">
              <a:solidFill>
                <a:schemeClr val="tx1"/>
              </a:solidFill>
              <a:latin typeface="Arial Narrow" panose="22635452340000000000" pitchFamily="2"/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03569" y="908720"/>
            <a:ext cx="9004935" cy="47705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800" u="sng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u="sng" spc="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natural</a:t>
            </a:r>
            <a:r>
              <a:rPr lang="en-US" sz="2800" u="sng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sz="28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this response depends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upon the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general “nature’’ of the circuit (the types of elements, their sizes,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the interconnection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of the elements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sz="2800" u="sng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u="sng" spc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pc="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transient</a:t>
            </a:r>
            <a:r>
              <a:rPr lang="en-US" sz="2800" u="sng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sz="28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real circuit we construct cannot store energy forever;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the resistances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intrinsically associated with inductors and capacitors will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eventually convert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all stored energy into heat. The response must eventually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die out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, and for this reason it is frequently referred to as the </a:t>
            </a:r>
            <a:r>
              <a:rPr lang="en-AU" sz="2400" b="1" i="1" dirty="0"/>
              <a:t>transient response</a:t>
            </a:r>
            <a:r>
              <a:rPr lang="en-AU" sz="2400" b="1" i="1" dirty="0" smtClean="0"/>
              <a:t>.</a:t>
            </a:r>
          </a:p>
          <a:p>
            <a:r>
              <a:rPr lang="en-US" sz="2800" u="sng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u="sng" spc="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pc="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forced</a:t>
            </a:r>
            <a:r>
              <a:rPr lang="en-US" sz="2800" u="sng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sz="2800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consider independent sources acting on a circuit, part of the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response will 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resemble the nature of the particular source (or </a:t>
            </a:r>
            <a:r>
              <a:rPr lang="en-AU" sz="2400" i="1" dirty="0">
                <a:latin typeface="Times New Roman" pitchFamily="18" charset="0"/>
                <a:cs typeface="Times New Roman" pitchFamily="18" charset="0"/>
              </a:rPr>
              <a:t>forcing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function)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; this part of the response, called the </a:t>
            </a:r>
            <a:r>
              <a:rPr lang="en-AU" sz="2400" i="1" dirty="0">
                <a:latin typeface="Times New Roman" pitchFamily="18" charset="0"/>
                <a:cs typeface="Times New Roman" pitchFamily="18" charset="0"/>
              </a:rPr>
              <a:t>particular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AU" sz="2400" i="1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steady-state response</a:t>
            </a:r>
            <a:r>
              <a:rPr lang="en-AU" sz="2400" i="1" dirty="0">
                <a:latin typeface="Times New Roman" pitchFamily="18" charset="0"/>
                <a:cs typeface="Times New Roman" pitchFamily="18" charset="0"/>
              </a:rPr>
              <a:t>, or the </a:t>
            </a:r>
            <a:r>
              <a:rPr lang="en-AU" sz="2400" b="1" i="1" dirty="0">
                <a:latin typeface="Times New Roman" pitchFamily="18" charset="0"/>
                <a:cs typeface="Times New Roman" pitchFamily="18" charset="0"/>
              </a:rPr>
              <a:t>forced 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response.</a:t>
            </a:r>
            <a:endParaRPr lang="en-US" sz="2400" spc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93"/>
          <p:cNvSpPr>
            <a:spLocks noGrp="1"/>
          </p:cNvSpPr>
          <p:nvPr>
            <p:ph type="body" idx="10"/>
          </p:nvPr>
        </p:nvSpPr>
        <p:spPr>
          <a:xfrm>
            <a:off x="19050" y="114300"/>
            <a:ext cx="9055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ct val="95999"/>
              </a:lnSpc>
              <a:spcAft>
                <a:spcPts val="0"/>
              </a:spcAft>
              <a:tabLst>
                <a:tab pos="9033510" algn="r"/>
              </a:tabLst>
            </a:pP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Driven RC Circuits: </a:t>
            </a:r>
            <a:r>
              <a:rPr lang="en-US" sz="3600" spc="-20" dirty="0" smtClean="0">
                <a:solidFill>
                  <a:srgbClr val="0066CC"/>
                </a:solidFill>
                <a:latin typeface="Verdana" panose="22635452340000000000" pitchFamily="2"/>
              </a:rPr>
              <a:t>Example 8.10</a:t>
            </a: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3901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117270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836712"/>
            <a:ext cx="109726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20888"/>
            <a:ext cx="112166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852936"/>
            <a:ext cx="3528392" cy="7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933056"/>
            <a:ext cx="51045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1" y="5013176"/>
            <a:ext cx="498655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949280"/>
            <a:ext cx="44104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4454" y="2780928"/>
            <a:ext cx="3284050" cy="184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725144"/>
            <a:ext cx="3312368" cy="193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764704"/>
            <a:ext cx="4114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Text Placeholder 985"/>
          <p:cNvSpPr>
            <a:spLocks noGrp="1"/>
          </p:cNvSpPr>
          <p:nvPr>
            <p:ph type="body" idx="10"/>
          </p:nvPr>
        </p:nvSpPr>
        <p:spPr>
          <a:xfrm>
            <a:off x="21590" y="101600"/>
            <a:ext cx="9088755" cy="549275"/>
          </a:xfrm>
          <a:prstGeom prst="rect">
            <a:avLst/>
          </a:prstGeom>
          <a:noFill/>
          <a:ln w="281940" cmpd="sng">
            <a:noFill/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3600"/>
              </a:lnSpc>
              <a:spcAft>
                <a:spcPts val="0"/>
              </a:spcAft>
              <a:tabLst>
                <a:tab pos="9030970" algn="r"/>
              </a:tabLst>
            </a:pPr>
            <a:r>
              <a:rPr lang="en-US" sz="4400" spc="-70" dirty="0">
                <a:solidFill>
                  <a:srgbClr val="0066CC"/>
                </a:solidFill>
                <a:latin typeface="Verdana" panose="22635452340000000000" pitchFamily="2"/>
              </a:rPr>
              <a:t>Practice: </a:t>
            </a:r>
            <a:r>
              <a:rPr lang="en-US" sz="4400" spc="-70" dirty="0" smtClean="0">
                <a:solidFill>
                  <a:srgbClr val="0066CC"/>
                </a:solidFill>
                <a:latin typeface="Verdana" panose="22635452340000000000" pitchFamily="2"/>
              </a:rPr>
              <a:t>8.12</a:t>
            </a:r>
            <a:r>
              <a:rPr lang="en-US" sz="4400" spc="-7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7848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49280"/>
            <a:ext cx="35771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62" y="1844824"/>
            <a:ext cx="8202508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55" y="1268760"/>
            <a:ext cx="880953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85"/>
          <p:cNvSpPr>
            <a:spLocks noGrp="1"/>
          </p:cNvSpPr>
          <p:nvPr>
            <p:ph type="body" idx="10"/>
          </p:nvPr>
        </p:nvSpPr>
        <p:spPr>
          <a:xfrm>
            <a:off x="21590" y="101600"/>
            <a:ext cx="9088755" cy="549275"/>
          </a:xfrm>
          <a:prstGeom prst="rect">
            <a:avLst/>
          </a:prstGeom>
          <a:noFill/>
          <a:ln w="281940" cmpd="sng">
            <a:noFill/>
            <a:prstDash val="solid"/>
          </a:ln>
        </p:spPr>
        <p:txBody>
          <a:bodyPr lIns="0" tIns="0" rIns="0" bIns="0" anchor="t"/>
          <a:lstStyle/>
          <a:p>
            <a:pPr marL="777240" marR="0" indent="0" algn="l">
              <a:lnSpc>
                <a:spcPts val="3600"/>
              </a:lnSpc>
              <a:spcAft>
                <a:spcPts val="0"/>
              </a:spcAft>
              <a:tabLst>
                <a:tab pos="9030970" algn="r"/>
              </a:tabLst>
            </a:pPr>
            <a:r>
              <a:rPr lang="en-US" sz="4400" spc="-70" dirty="0">
                <a:solidFill>
                  <a:srgbClr val="0066CC"/>
                </a:solidFill>
                <a:latin typeface="Verdana" panose="22635452340000000000" pitchFamily="2"/>
              </a:rPr>
              <a:t>Practice: </a:t>
            </a:r>
            <a:r>
              <a:rPr lang="en-US" sz="4400" spc="-70" dirty="0" smtClean="0">
                <a:solidFill>
                  <a:srgbClr val="0066CC"/>
                </a:solidFill>
                <a:latin typeface="Verdana" panose="22635452340000000000" pitchFamily="2"/>
              </a:rPr>
              <a:t>8.12</a:t>
            </a:r>
            <a:r>
              <a:rPr lang="en-US" sz="4400" spc="-7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4032448" cy="134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9525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The Source-Free RL Circuit: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136" y="692696"/>
            <a:ext cx="2232248" cy="1725806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31" name="Rectangle 30"/>
          <p:cNvSpPr/>
          <p:nvPr/>
        </p:nvSpPr>
        <p:spPr>
          <a:xfrm>
            <a:off x="179512" y="620688"/>
            <a:ext cx="5364088" cy="9455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95999"/>
              </a:lnSpc>
            </a:pPr>
            <a:r>
              <a:rPr lang="en-US" spc="-40" dirty="0" smtClean="0">
                <a:latin typeface="Times New Roman" pitchFamily="18" charset="0"/>
                <a:cs typeface="Times New Roman" pitchFamily="18" charset="0"/>
              </a:rPr>
              <a:t>A series RL circuit for which </a:t>
            </a:r>
            <a:r>
              <a:rPr lang="en-US" sz="3200" i="1" spc="-40" dirty="0" err="1" smtClean="0">
                <a:latin typeface="AngsanaUPC" pitchFamily="18" charset="-34"/>
                <a:cs typeface="AngsanaUPC" pitchFamily="18" charset="-34"/>
              </a:rPr>
              <a:t>i</a:t>
            </a:r>
            <a:r>
              <a:rPr lang="en-US" spc="-40" dirty="0" smtClean="0">
                <a:latin typeface="Times New Roman" pitchFamily="18" charset="0"/>
                <a:cs typeface="Times New Roman" pitchFamily="18" charset="0"/>
              </a:rPr>
              <a:t>(t) is </a:t>
            </a:r>
            <a:r>
              <a:rPr lang="en-US" spc="-60" dirty="0" smtClean="0">
                <a:latin typeface="Times New Roman" pitchFamily="18" charset="0"/>
                <a:cs typeface="Times New Roman" pitchFamily="18" charset="0"/>
              </a:rPr>
              <a:t>to be determined, subject to the </a:t>
            </a:r>
            <a:r>
              <a:rPr lang="en-US" spc="-40" dirty="0" smtClean="0">
                <a:latin typeface="Times New Roman" pitchFamily="18" charset="0"/>
                <a:cs typeface="Times New Roman" pitchFamily="18" charset="0"/>
              </a:rPr>
              <a:t>initial condition that </a:t>
            </a:r>
            <a:r>
              <a:rPr lang="en-US" sz="3200" i="1" spc="-40" dirty="0" err="1" smtClean="0">
                <a:latin typeface="AngsanaUPC" pitchFamily="18" charset="-34"/>
                <a:cs typeface="AngsanaUPC" pitchFamily="18" charset="-34"/>
              </a:rPr>
              <a:t>i</a:t>
            </a:r>
            <a:r>
              <a:rPr lang="en-US" i="1" spc="-4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pc="-40" dirty="0" smtClean="0">
                <a:latin typeface="Times New Roman" pitchFamily="18" charset="0"/>
                <a:cs typeface="Times New Roman" pitchFamily="18" charset="0"/>
              </a:rPr>
              <a:t>(0) = </a:t>
            </a:r>
            <a:r>
              <a:rPr lang="en-US" i="1" spc="-4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spc="-40" dirty="0" smtClean="0">
                <a:latin typeface="AcadEref" pitchFamily="2" charset="0"/>
                <a:cs typeface="Times New Roman" pitchFamily="18" charset="0"/>
              </a:rPr>
              <a:t>0 </a:t>
            </a:r>
            <a:r>
              <a:rPr lang="en-US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pc="-4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49437"/>
            <a:ext cx="3546735" cy="43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556792"/>
            <a:ext cx="41508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342900" y="114300"/>
            <a:ext cx="872744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0"/>
              </a:spcAft>
              <a:tabLst>
                <a:tab pos="8667115" algn="r"/>
              </a:tabLst>
            </a:pP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Example </a:t>
            </a:r>
            <a:r>
              <a:rPr lang="en-US" sz="3600" spc="-80" dirty="0" smtClean="0">
                <a:solidFill>
                  <a:srgbClr val="0066CC"/>
                </a:solidFill>
                <a:latin typeface="Verdana" panose="22635452340000000000" pitchFamily="2"/>
              </a:rPr>
              <a:t>8.2:</a:t>
            </a:r>
            <a:r>
              <a:rPr lang="en-US" sz="36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0" y="681990"/>
            <a:ext cx="5652120" cy="10188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14300" rIns="0" bIns="0" anchor="t"/>
          <a:lstStyle/>
          <a:p>
            <a:pPr marL="45720" marR="0" indent="0" algn="l">
              <a:lnSpc>
                <a:spcPct val="95999"/>
              </a:lnSpc>
              <a:spcAft>
                <a:spcPts val="180"/>
              </a:spcAft>
            </a:pPr>
            <a:r>
              <a:rPr lang="en-US" sz="2800" spc="-60" dirty="0">
                <a:solidFill>
                  <a:srgbClr val="000000"/>
                </a:solidFill>
                <a:latin typeface="Arial" panose="22635452340000000000" pitchFamily="2"/>
              </a:rPr>
              <a:t>F</a:t>
            </a:r>
            <a:r>
              <a:rPr lang="en-US" sz="2800" spc="-60" dirty="0" smtClean="0">
                <a:solidFill>
                  <a:srgbClr val="000000"/>
                </a:solidFill>
                <a:latin typeface="Arial" panose="22635452340000000000" pitchFamily="2"/>
              </a:rPr>
              <a:t>ind </a:t>
            </a:r>
            <a:r>
              <a:rPr lang="en-US" sz="2800" spc="-60" dirty="0">
                <a:solidFill>
                  <a:srgbClr val="000000"/>
                </a:solidFill>
                <a:latin typeface="Arial" panose="22635452340000000000" pitchFamily="2"/>
              </a:rPr>
              <a:t>the </a:t>
            </a:r>
            <a:r>
              <a:rPr lang="en-US" sz="2800" spc="-60" dirty="0" smtClean="0">
                <a:solidFill>
                  <a:srgbClr val="000000"/>
                </a:solidFill>
                <a:latin typeface="Arial" panose="22635452340000000000" pitchFamily="2"/>
              </a:rPr>
              <a:t>current and voltage </a:t>
            </a:r>
            <a:r>
              <a:rPr lang="en-US" sz="2800" spc="-60" dirty="0">
                <a:solidFill>
                  <a:srgbClr val="000000"/>
                </a:solidFill>
                <a:latin typeface="Arial" panose="22635452340000000000" pitchFamily="2"/>
              </a:rPr>
              <a:t>through the 5-H inductor at t = 200ms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61670" y="692696"/>
            <a:ext cx="3766314" cy="8344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1963663" cy="72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1944216" cy="78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861048"/>
            <a:ext cx="4684315" cy="5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60648"/>
            <a:ext cx="33813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844824"/>
            <a:ext cx="34099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916832"/>
            <a:ext cx="21621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437112"/>
            <a:ext cx="39267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6165304"/>
            <a:ext cx="34863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5423105"/>
            <a:ext cx="4680521" cy="59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5460"/>
          </a:xfrm>
          <a:prstGeom prst="rect">
            <a:avLst/>
          </a:prstGeom>
          <a:noFill/>
          <a:ln w="29845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7775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80" dirty="0" smtClean="0">
                <a:solidFill>
                  <a:srgbClr val="0066CC"/>
                </a:solidFill>
                <a:latin typeface="Verdana" panose="22635452340000000000" pitchFamily="2"/>
              </a:rPr>
              <a:t>Practice:</a:t>
            </a:r>
            <a:r>
              <a:rPr lang="en-US" sz="4000" spc="-8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107504" y="720091"/>
            <a:ext cx="5832648" cy="11967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50" dirty="0">
                <a:solidFill>
                  <a:srgbClr val="000000"/>
                </a:solidFill>
                <a:latin typeface="Arial" panose="22635452340000000000" pitchFamily="2"/>
              </a:rPr>
              <a:t>Determine the </a:t>
            </a:r>
            <a:r>
              <a:rPr lang="en-US" sz="2400" spc="-50" dirty="0" smtClean="0">
                <a:solidFill>
                  <a:srgbClr val="000000"/>
                </a:solidFill>
                <a:latin typeface="Arial" panose="22635452340000000000" pitchFamily="2"/>
              </a:rPr>
              <a:t>energy remaining </a:t>
            </a:r>
            <a:r>
              <a:rPr lang="en-US" sz="2400" spc="-50" dirty="0">
                <a:solidFill>
                  <a:srgbClr val="000000"/>
                </a:solidFill>
                <a:latin typeface="Arial" panose="22635452340000000000" pitchFamily="2"/>
              </a:rPr>
              <a:t>in the inductor at t = 2 </a:t>
            </a:r>
            <a:r>
              <a:rPr lang="en-US" sz="2400" spc="-50" dirty="0" smtClean="0">
                <a:solidFill>
                  <a:srgbClr val="000000"/>
                </a:solidFill>
                <a:latin typeface="Arial" panose="22635452340000000000" pitchFamily="2"/>
              </a:rPr>
              <a:t>ns if </a:t>
            </a:r>
            <a:r>
              <a:rPr lang="en-US" sz="2400" spc="-50" dirty="0">
                <a:solidFill>
                  <a:srgbClr val="000000"/>
                </a:solidFill>
                <a:latin typeface="Arial" panose="22635452340000000000" pitchFamily="2"/>
              </a:rPr>
              <a:t>it is initially storing 7 </a:t>
            </a:r>
            <a:r>
              <a:rPr lang="en-US" sz="2350" spc="-50" dirty="0">
                <a:solidFill>
                  <a:srgbClr val="000000"/>
                </a:solidFill>
                <a:latin typeface="Arial" panose="22635452340000000000" pitchFamily="2"/>
              </a:rPr>
              <a:t>µJ</a:t>
            </a:r>
          </a:p>
        </p:txBody>
      </p:sp>
      <p:pic>
        <p:nvPicPr>
          <p:cNvPr id="12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3040752" cy="2355850"/>
          </a:xfrm>
          <a:prstGeom prst="rect">
            <a:avLst/>
          </a:prstGeom>
        </p:spPr>
      </p:pic>
      <p:cxnSp>
        <p:nvCxnSpPr>
          <p:cNvPr id="123" name="Straight Connector 122"/>
          <p:cNvCxnSpPr/>
          <p:nvPr/>
        </p:nvCxnSpPr>
        <p:spPr>
          <a:xfrm flipV="1">
            <a:off x="661670" y="692696"/>
            <a:ext cx="4846434" cy="8344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771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3419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708920"/>
            <a:ext cx="1628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653136"/>
            <a:ext cx="58987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2051720" y="2996952"/>
            <a:ext cx="648072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ight Arrow 19"/>
          <p:cNvSpPr/>
          <p:nvPr/>
        </p:nvSpPr>
        <p:spPr>
          <a:xfrm>
            <a:off x="4572000" y="2996952"/>
            <a:ext cx="648072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77272"/>
            <a:ext cx="7724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2636912"/>
            <a:ext cx="2619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717032"/>
            <a:ext cx="3398118" cy="8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Placeholder 152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1047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2160"/>
              </a:spcAft>
            </a:pPr>
            <a:r>
              <a:rPr lang="en-US" sz="2800" spc="0" dirty="0">
                <a:solidFill>
                  <a:srgbClr val="0066CC"/>
                </a:solidFill>
                <a:latin typeface="Verdana" panose="22635452340000000000" pitchFamily="2"/>
              </a:rPr>
              <a:t>Properties of the Exponential </a:t>
            </a:r>
            <a:r>
              <a:rPr lang="en-US" sz="2800" spc="0" dirty="0" smtClean="0">
                <a:solidFill>
                  <a:srgbClr val="0066CC"/>
                </a:solidFill>
                <a:latin typeface="Verdana" panose="22635452340000000000" pitchFamily="2"/>
              </a:rPr>
              <a:t>response:</a:t>
            </a:r>
            <a:endParaRPr lang="en-US" sz="2800" spc="0" dirty="0">
              <a:solidFill>
                <a:srgbClr val="0066CC"/>
              </a:solidFill>
              <a:latin typeface="Verdana" panose="22635452340000000000" pitchFamily="2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99041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21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53340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The Source-Free RC Circuit: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22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2441575" cy="2142490"/>
          </a:xfrm>
          <a:prstGeom prst="rect">
            <a:avLst/>
          </a:prstGeom>
        </p:spPr>
      </p:pic>
      <p:cxnSp>
        <p:nvCxnSpPr>
          <p:cNvPr id="234" name="Straight Connector 23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27" name="Rectangle 26"/>
          <p:cNvSpPr/>
          <p:nvPr/>
        </p:nvSpPr>
        <p:spPr>
          <a:xfrm>
            <a:off x="3779912" y="980728"/>
            <a:ext cx="4572000" cy="15106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9125">
              <a:lnSpc>
                <a:spcPct val="95999"/>
              </a:lnSpc>
            </a:pPr>
            <a:r>
              <a:rPr lang="en-US" sz="2400" spc="-40" dirty="0" smtClean="0">
                <a:latin typeface="Times New Roman" pitchFamily="18" charset="0"/>
                <a:cs typeface="Times New Roman" pitchFamily="18" charset="0"/>
              </a:rPr>
              <a:t>A parallel RC circuit for which</a:t>
            </a:r>
          </a:p>
          <a:p>
            <a:pPr marL="619125">
              <a:lnSpc>
                <a:spcPct val="95999"/>
              </a:lnSpc>
            </a:pPr>
            <a:r>
              <a:rPr lang="en-US" sz="2400" i="1" spc="-4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pc="-40" dirty="0" smtClean="0">
                <a:latin typeface="Times New Roman" pitchFamily="18" charset="0"/>
                <a:cs typeface="Times New Roman" pitchFamily="18" charset="0"/>
              </a:rPr>
              <a:t>(t) is to be determined,</a:t>
            </a:r>
          </a:p>
          <a:p>
            <a:pPr marL="617220" marR="708660">
              <a:lnSpc>
                <a:spcPct val="95999"/>
              </a:lnSpc>
            </a:pPr>
            <a:r>
              <a:rPr lang="en-US" sz="2400" spc="-60" dirty="0" smtClean="0">
                <a:latin typeface="Times New Roman" pitchFamily="18" charset="0"/>
                <a:cs typeface="Times New Roman" pitchFamily="18" charset="0"/>
              </a:rPr>
              <a:t>subject to the initial condition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(0) = 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74485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480060"/>
          </a:xfrm>
          <a:prstGeom prst="rect">
            <a:avLst/>
          </a:prstGeom>
          <a:noFill/>
          <a:ln w="53340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The Source-Free RC Circuit: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247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" y="1304290"/>
            <a:ext cx="7247890" cy="4569460"/>
          </a:xfrm>
          <a:prstGeom prst="rect">
            <a:avLst/>
          </a:prstGeom>
        </p:spPr>
      </p:pic>
      <p:cxnSp>
        <p:nvCxnSpPr>
          <p:cNvPr id="248" name="Straight Connector 24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618</Words>
  <Application>Microsoft Office PowerPoint</Application>
  <PresentationFormat>On-screen Show (4:3)</PresentationFormat>
  <Paragraphs>125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Samer</cp:lastModifiedBy>
  <cp:revision>85</cp:revision>
  <dcterms:modified xsi:type="dcterms:W3CDTF">2016-09-16T17:53:15Z</dcterms:modified>
</cp:coreProperties>
</file>