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9" r:id="rId4"/>
    <p:sldId id="263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93" r:id="rId16"/>
    <p:sldId id="295" r:id="rId17"/>
    <p:sldId id="297" r:id="rId18"/>
    <p:sldId id="276" r:id="rId19"/>
    <p:sldId id="277" r:id="rId20"/>
    <p:sldId id="296" r:id="rId21"/>
    <p:sldId id="278" r:id="rId22"/>
    <p:sldId id="279" r:id="rId23"/>
    <p:sldId id="298" r:id="rId24"/>
    <p:sldId id="280" r:id="rId25"/>
    <p:sldId id="281" r:id="rId26"/>
    <p:sldId id="299" r:id="rId27"/>
    <p:sldId id="282" r:id="rId28"/>
    <p:sldId id="300" r:id="rId29"/>
    <p:sldId id="283" r:id="rId30"/>
    <p:sldId id="284" r:id="rId31"/>
    <p:sldId id="286" r:id="rId32"/>
    <p:sldId id="287" r:id="rId33"/>
    <p:sldId id="288" r:id="rId34"/>
    <p:sldId id="301" r:id="rId35"/>
    <p:sldId id="289" r:id="rId36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19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8B4DF43-F457-4980-A285-E1688C86439F}" type="datetimeFigureOut">
              <a:rPr lang="ar-JO" smtClean="0"/>
              <a:t>24/04/1438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191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A7968EE-2C02-4D1B-B94C-23E68962100C}" type="slidenum">
              <a:rPr lang="ar-JO" smtClean="0"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57EEF-B6E4-4AC2-8283-512861982F2C}" type="datetimeFigureOut">
              <a:rPr lang="en-AU" smtClean="0"/>
              <a:pPr/>
              <a:t>22/01/2017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099F0-9B2F-48D9-87AF-DD0F23398BE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32</a:t>
            </a:fld>
            <a:endParaRPr lang="en-A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33</a:t>
            </a:fld>
            <a:endParaRPr lang="en-A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34</a:t>
            </a:fld>
            <a:endParaRPr lang="en-A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35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099F0-9B2F-48D9-87AF-DD0F23398BEF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000080"/>
                </a:solidFill>
                <a:latin typeface="Cordia New"/>
                <a:cs typeface="Cordia New"/>
              </a:rPr>
              <a:t>W</a:t>
            </a:r>
            <a:r>
              <a:rPr sz="1800" b="1" spc="-5" dirty="0" smtClean="0">
                <a:solidFill>
                  <a:srgbClr val="000080"/>
                </a:solidFill>
                <a:latin typeface="Cordia New"/>
                <a:cs typeface="Cordia New"/>
              </a:rPr>
              <a:t>e</a:t>
            </a:r>
            <a:r>
              <a:rPr sz="1800" b="1" spc="-10" dirty="0" smtClean="0">
                <a:solidFill>
                  <a:srgbClr val="000080"/>
                </a:solidFill>
                <a:latin typeface="Cordia New"/>
                <a:cs typeface="Cordia New"/>
              </a:rPr>
              <a:t>ek#1</a:t>
            </a:r>
            <a:endParaRPr sz="1800">
              <a:latin typeface="Cordia New"/>
              <a:cs typeface="Cordia New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lang="en-US" sz="1800" b="1" smtClean="0">
                <a:solidFill>
                  <a:srgbClr val="000080"/>
                </a:solidFill>
                <a:latin typeface="Cordia New"/>
                <a:cs typeface="Cordia New"/>
              </a:rPr>
              <a:t>ENE 104</a:t>
            </a:r>
            <a:endParaRPr sz="1800">
              <a:latin typeface="Cordia New"/>
              <a:cs typeface="Cordia New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000080"/>
                </a:solidFill>
                <a:latin typeface="Cordia New"/>
                <a:cs typeface="Cordia New"/>
              </a:rPr>
              <a:t>W</a:t>
            </a:r>
            <a:r>
              <a:rPr sz="1800" b="1" spc="-5" dirty="0" smtClean="0">
                <a:solidFill>
                  <a:srgbClr val="000080"/>
                </a:solidFill>
                <a:latin typeface="Cordia New"/>
                <a:cs typeface="Cordia New"/>
              </a:rPr>
              <a:t>e</a:t>
            </a:r>
            <a:r>
              <a:rPr sz="1800" b="1" spc="-10" dirty="0" smtClean="0">
                <a:solidFill>
                  <a:srgbClr val="000080"/>
                </a:solidFill>
                <a:latin typeface="Cordia New"/>
                <a:cs typeface="Cordia New"/>
              </a:rPr>
              <a:t>ek#1</a:t>
            </a:r>
            <a:endParaRPr sz="1800">
              <a:latin typeface="Cordia New"/>
              <a:cs typeface="Cordia New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lang="en-US" sz="1800" b="1" smtClean="0">
                <a:solidFill>
                  <a:srgbClr val="000080"/>
                </a:solidFill>
                <a:latin typeface="Cordia New"/>
                <a:cs typeface="Cordia New"/>
              </a:rPr>
              <a:t>ENE 104</a:t>
            </a:r>
            <a:endParaRPr sz="1800">
              <a:latin typeface="Cordia New"/>
              <a:cs typeface="Cordia New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50975" y="1682495"/>
            <a:ext cx="2606040" cy="16322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88152" y="1499616"/>
            <a:ext cx="2404872" cy="12435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861303" y="4361688"/>
            <a:ext cx="1207007" cy="6126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861303" y="5312664"/>
            <a:ext cx="356615" cy="4526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658368" y="701801"/>
            <a:ext cx="7804404" cy="0"/>
          </a:xfrm>
          <a:custGeom>
            <a:avLst/>
            <a:gdLst/>
            <a:ahLst/>
            <a:cxnLst/>
            <a:rect l="l" t="t" r="r" b="b"/>
            <a:pathLst>
              <a:path w="7804404">
                <a:moveTo>
                  <a:pt x="0" y="0"/>
                </a:moveTo>
                <a:lnTo>
                  <a:pt x="7804404" y="0"/>
                </a:lnTo>
              </a:path>
            </a:pathLst>
          </a:custGeom>
          <a:ln w="41148">
            <a:solidFill>
              <a:srgbClr val="2F2F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500883" y="4967478"/>
            <a:ext cx="539496" cy="0"/>
          </a:xfrm>
          <a:custGeom>
            <a:avLst/>
            <a:gdLst/>
            <a:ahLst/>
            <a:cxnLst/>
            <a:rect l="l" t="t" r="r" b="b"/>
            <a:pathLst>
              <a:path w="539496">
                <a:moveTo>
                  <a:pt x="0" y="0"/>
                </a:moveTo>
                <a:lnTo>
                  <a:pt x="539496" y="0"/>
                </a:lnTo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000080"/>
                </a:solidFill>
                <a:latin typeface="Cordia New"/>
                <a:cs typeface="Cordia New"/>
              </a:rPr>
              <a:t>W</a:t>
            </a:r>
            <a:r>
              <a:rPr sz="1800" b="1" spc="-5" dirty="0" smtClean="0">
                <a:solidFill>
                  <a:srgbClr val="000080"/>
                </a:solidFill>
                <a:latin typeface="Cordia New"/>
                <a:cs typeface="Cordia New"/>
              </a:rPr>
              <a:t>e</a:t>
            </a:r>
            <a:r>
              <a:rPr sz="1800" b="1" spc="-10" dirty="0" smtClean="0">
                <a:solidFill>
                  <a:srgbClr val="000080"/>
                </a:solidFill>
                <a:latin typeface="Cordia New"/>
                <a:cs typeface="Cordia New"/>
              </a:rPr>
              <a:t>ek#1</a:t>
            </a:r>
            <a:endParaRPr sz="1800">
              <a:latin typeface="Cordia New"/>
              <a:cs typeface="Cordia New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lang="en-US" sz="1800" b="1" smtClean="0">
                <a:solidFill>
                  <a:srgbClr val="000080"/>
                </a:solidFill>
                <a:latin typeface="Cordia New"/>
                <a:cs typeface="Cordia New"/>
              </a:rPr>
              <a:t>ENE 104</a:t>
            </a:r>
            <a:endParaRPr sz="1800">
              <a:latin typeface="Cordia New"/>
              <a:cs typeface="Cordia New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000080"/>
                </a:solidFill>
                <a:latin typeface="Cordia New"/>
                <a:cs typeface="Cordia New"/>
              </a:rPr>
              <a:t>W</a:t>
            </a:r>
            <a:r>
              <a:rPr sz="1800" b="1" spc="-5" dirty="0" smtClean="0">
                <a:solidFill>
                  <a:srgbClr val="000080"/>
                </a:solidFill>
                <a:latin typeface="Cordia New"/>
                <a:cs typeface="Cordia New"/>
              </a:rPr>
              <a:t>e</a:t>
            </a:r>
            <a:r>
              <a:rPr sz="1800" b="1" spc="-10" dirty="0" smtClean="0">
                <a:solidFill>
                  <a:srgbClr val="000080"/>
                </a:solidFill>
                <a:latin typeface="Cordia New"/>
                <a:cs typeface="Cordia New"/>
              </a:rPr>
              <a:t>ek#1</a:t>
            </a:r>
            <a:endParaRPr sz="1800">
              <a:latin typeface="Cordia New"/>
              <a:cs typeface="Cordia New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lang="en-US" sz="1800" b="1" smtClean="0">
                <a:solidFill>
                  <a:srgbClr val="000080"/>
                </a:solidFill>
                <a:latin typeface="Cordia New"/>
                <a:cs typeface="Cordia New"/>
              </a:rPr>
              <a:t>ENE 104</a:t>
            </a:r>
            <a:endParaRPr sz="1800">
              <a:latin typeface="Cordia New"/>
              <a:cs typeface="Cordia New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000080"/>
                </a:solidFill>
                <a:latin typeface="Cordia New"/>
                <a:cs typeface="Cordia New"/>
              </a:rPr>
              <a:t>W</a:t>
            </a:r>
            <a:r>
              <a:rPr sz="1800" b="1" spc="-5" dirty="0" smtClean="0">
                <a:solidFill>
                  <a:srgbClr val="000080"/>
                </a:solidFill>
                <a:latin typeface="Cordia New"/>
                <a:cs typeface="Cordia New"/>
              </a:rPr>
              <a:t>e</a:t>
            </a:r>
            <a:r>
              <a:rPr sz="1800" b="1" spc="-10" dirty="0" smtClean="0">
                <a:solidFill>
                  <a:srgbClr val="000080"/>
                </a:solidFill>
                <a:latin typeface="Cordia New"/>
                <a:cs typeface="Cordia New"/>
              </a:rPr>
              <a:t>ek#1</a:t>
            </a:r>
            <a:endParaRPr sz="1800">
              <a:latin typeface="Cordia New"/>
              <a:cs typeface="Cordia New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lang="en-US" sz="1800" b="1" smtClean="0">
                <a:solidFill>
                  <a:srgbClr val="000080"/>
                </a:solidFill>
                <a:latin typeface="Cordia New"/>
                <a:cs typeface="Cordia New"/>
              </a:rPr>
              <a:t>ENE 104</a:t>
            </a:r>
            <a:endParaRPr sz="1800">
              <a:latin typeface="Cordia New"/>
              <a:cs typeface="Cordia New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2827" y="49276"/>
            <a:ext cx="7578344" cy="5415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8113" y="1105153"/>
            <a:ext cx="7827772" cy="439969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550656" y="6613550"/>
            <a:ext cx="575672" cy="29587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 smtClean="0">
                <a:solidFill>
                  <a:srgbClr val="000080"/>
                </a:solidFill>
                <a:latin typeface="Cordia New"/>
                <a:cs typeface="Cordia New"/>
              </a:rPr>
              <a:t>W</a:t>
            </a:r>
            <a:r>
              <a:rPr sz="1800" b="1" spc="-5" dirty="0" smtClean="0">
                <a:solidFill>
                  <a:srgbClr val="000080"/>
                </a:solidFill>
                <a:latin typeface="Cordia New"/>
                <a:cs typeface="Cordia New"/>
              </a:rPr>
              <a:t>e</a:t>
            </a:r>
            <a:r>
              <a:rPr sz="1800" b="1" spc="-10" dirty="0" smtClean="0">
                <a:solidFill>
                  <a:srgbClr val="000080"/>
                </a:solidFill>
                <a:latin typeface="Cordia New"/>
                <a:cs typeface="Cordia New"/>
              </a:rPr>
              <a:t>ek#1</a:t>
            </a:r>
            <a:endParaRPr sz="1800">
              <a:latin typeface="Cordia New"/>
              <a:cs typeface="Cordia New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5692" y="6615379"/>
            <a:ext cx="633715" cy="295947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US" sz="1800" b="1" smtClean="0">
                <a:solidFill>
                  <a:srgbClr val="000080"/>
                </a:solidFill>
                <a:latin typeface="Cordia New"/>
                <a:cs typeface="Cordia New"/>
              </a:rPr>
              <a:t>ENE 104</a:t>
            </a:r>
            <a:endParaRPr sz="1800">
              <a:latin typeface="Cordia New"/>
              <a:cs typeface="Cordia New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62000" cy="6857999"/>
          </a:xfrm>
          <a:custGeom>
            <a:avLst/>
            <a:gdLst/>
            <a:ahLst/>
            <a:cxnLst/>
            <a:rect l="l" t="t" r="r" b="b"/>
            <a:pathLst>
              <a:path w="762000" h="6857999">
                <a:moveTo>
                  <a:pt x="0" y="6858000"/>
                </a:moveTo>
                <a:lnTo>
                  <a:pt x="762000" y="6858000"/>
                </a:lnTo>
                <a:lnTo>
                  <a:pt x="762000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rgbClr val="99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0"/>
            <a:ext cx="2743200" cy="1166876"/>
          </a:xfrm>
          <a:custGeom>
            <a:avLst/>
            <a:gdLst/>
            <a:ahLst/>
            <a:cxnLst/>
            <a:rect l="l" t="t" r="r" b="b"/>
            <a:pathLst>
              <a:path w="2743200" h="1166876">
                <a:moveTo>
                  <a:pt x="2743200" y="0"/>
                </a:moveTo>
                <a:lnTo>
                  <a:pt x="0" y="0"/>
                </a:lnTo>
                <a:lnTo>
                  <a:pt x="0" y="1166876"/>
                </a:lnTo>
                <a:lnTo>
                  <a:pt x="304800" y="1166876"/>
                </a:lnTo>
                <a:lnTo>
                  <a:pt x="305536" y="1049168"/>
                </a:lnTo>
                <a:lnTo>
                  <a:pt x="306703" y="1037854"/>
                </a:lnTo>
                <a:lnTo>
                  <a:pt x="314592" y="990597"/>
                </a:lnTo>
                <a:lnTo>
                  <a:pt x="326171" y="951084"/>
                </a:lnTo>
                <a:lnTo>
                  <a:pt x="342021" y="914363"/>
                </a:lnTo>
                <a:lnTo>
                  <a:pt x="361313" y="881014"/>
                </a:lnTo>
                <a:lnTo>
                  <a:pt x="384898" y="849523"/>
                </a:lnTo>
                <a:lnTo>
                  <a:pt x="413489" y="822382"/>
                </a:lnTo>
                <a:lnTo>
                  <a:pt x="446845" y="799486"/>
                </a:lnTo>
                <a:lnTo>
                  <a:pt x="488950" y="776351"/>
                </a:lnTo>
                <a:lnTo>
                  <a:pt x="561975" y="762000"/>
                </a:lnTo>
                <a:lnTo>
                  <a:pt x="2743200" y="762000"/>
                </a:lnTo>
                <a:lnTo>
                  <a:pt x="2743200" y="0"/>
                </a:lnTo>
                <a:close/>
              </a:path>
              <a:path w="2743200" h="1166876">
                <a:moveTo>
                  <a:pt x="2743200" y="762000"/>
                </a:moveTo>
                <a:lnTo>
                  <a:pt x="561975" y="762000"/>
                </a:lnTo>
                <a:lnTo>
                  <a:pt x="603250" y="765175"/>
                </a:lnTo>
                <a:lnTo>
                  <a:pt x="2743200" y="762000"/>
                </a:lnTo>
                <a:close/>
              </a:path>
            </a:pathLst>
          </a:custGeom>
          <a:solidFill>
            <a:srgbClr val="99CC99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5800" y="990600"/>
            <a:ext cx="7578141" cy="1029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en-AU" sz="3200" dirty="0" smtClean="0">
                <a:solidFill>
                  <a:srgbClr val="99CC99"/>
                </a:solidFill>
                <a:latin typeface="Verdana"/>
                <a:cs typeface="Verdana"/>
              </a:rPr>
              <a:t>Fundamental of Electrical circuits</a:t>
            </a:r>
            <a:endParaRPr sz="32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1987" y="2131948"/>
            <a:ext cx="7799387" cy="1650"/>
          </a:xfrm>
          <a:custGeom>
            <a:avLst/>
            <a:gdLst/>
            <a:ahLst/>
            <a:cxnLst/>
            <a:rect l="l" t="t" r="r" b="b"/>
            <a:pathLst>
              <a:path w="7799387" h="1650">
                <a:moveTo>
                  <a:pt x="0" y="0"/>
                </a:moveTo>
                <a:lnTo>
                  <a:pt x="7799387" y="1650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1987" y="4715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828800"/>
            <a:ext cx="3690937" cy="489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Proble</a:t>
            </a:r>
            <a:r>
              <a:rPr sz="3600" spc="-30" dirty="0" smtClean="0">
                <a:solidFill>
                  <a:srgbClr val="0066CC"/>
                </a:solidFill>
                <a:latin typeface="Verdana"/>
                <a:cs typeface="Verdana"/>
              </a:rPr>
              <a:t>m</a:t>
            </a:r>
            <a:r>
              <a:rPr sz="3600" spc="-5" dirty="0" smtClean="0">
                <a:solidFill>
                  <a:srgbClr val="0066CC"/>
                </a:solidFill>
                <a:latin typeface="Verdana"/>
                <a:cs typeface="Verdana"/>
              </a:rPr>
              <a:t>-</a:t>
            </a:r>
            <a:r>
              <a:rPr sz="3600" spc="0" dirty="0" smtClean="0">
                <a:solidFill>
                  <a:srgbClr val="0066CC"/>
                </a:solidFill>
                <a:latin typeface="Verdana"/>
                <a:cs typeface="Verdana"/>
              </a:rPr>
              <a:t>Solving: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869696"/>
            <a:ext cx="7840980" cy="5557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skil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sf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lly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546100" algn="l" rtl="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olv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ro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ems</a:t>
            </a:r>
            <a:endParaRPr sz="2800">
              <a:latin typeface="Arial"/>
              <a:cs typeface="Arial"/>
            </a:endParaRPr>
          </a:p>
          <a:p>
            <a:pPr marL="546100" indent="-534035" algn="l" rtl="0">
              <a:lnSpc>
                <a:spcPct val="100000"/>
              </a:lnSpc>
              <a:buFont typeface="Arial"/>
              <a:buAutoNum type="arabicPeriod"/>
              <a:tabLst>
                <a:tab pos="546100" algn="l"/>
              </a:tabLst>
            </a:pP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nti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5" dirty="0" smtClean="0">
                <a:latin typeface="Arial"/>
                <a:cs typeface="Arial"/>
              </a:rPr>
              <a:t>’</a:t>
            </a:r>
            <a:r>
              <a:rPr sz="2800" spc="-15" dirty="0" smtClean="0">
                <a:latin typeface="Arial"/>
                <a:cs typeface="Arial"/>
              </a:rPr>
              <a:t>s g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55" dirty="0" smtClean="0">
                <a:latin typeface="Arial"/>
                <a:cs typeface="Arial"/>
              </a:rPr>
              <a:t>’</a:t>
            </a:r>
            <a:r>
              <a:rPr sz="2800" spc="-15" dirty="0" smtClean="0">
                <a:latin typeface="Arial"/>
                <a:cs typeface="Arial"/>
              </a:rPr>
              <a:t>s to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546100" indent="-534035" algn="l" rtl="0">
              <a:lnSpc>
                <a:spcPct val="100000"/>
              </a:lnSpc>
              <a:buFont typeface="Arial"/>
              <a:buAutoNum type="arabicPeriod"/>
              <a:tabLst>
                <a:tab pos="546100" algn="l"/>
              </a:tabLst>
            </a:pPr>
            <a:r>
              <a:rPr sz="2800" spc="-20" dirty="0" smtClean="0">
                <a:latin typeface="Arial"/>
                <a:cs typeface="Arial"/>
              </a:rPr>
              <a:t>Sk</a:t>
            </a:r>
            <a:r>
              <a:rPr sz="2800" spc="-10" dirty="0" smtClean="0">
                <a:latin typeface="Arial"/>
                <a:cs typeface="Arial"/>
              </a:rPr>
              <a:t>etc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 </a:t>
            </a:r>
            <a:r>
              <a:rPr sz="2800" spc="-10" dirty="0" smtClean="0">
                <a:latin typeface="Arial"/>
                <a:cs typeface="Arial"/>
              </a:rPr>
              <a:t>ci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dia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am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vis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el</a:t>
            </a:r>
            <a:endParaRPr sz="2800">
              <a:latin typeface="Arial"/>
              <a:cs typeface="Arial"/>
            </a:endParaRPr>
          </a:p>
          <a:p>
            <a:pPr marL="1144905" lvl="1" indent="-218440" algn="l" rtl="0">
              <a:lnSpc>
                <a:spcPct val="100000"/>
              </a:lnSpc>
              <a:buFont typeface="Arial"/>
              <a:buChar char="-"/>
              <a:tabLst>
                <a:tab pos="1144905" algn="l"/>
              </a:tabLst>
            </a:pP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el,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e,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red</a:t>
            </a:r>
            <a:r>
              <a:rPr sz="2800" spc="-10" dirty="0" smtClean="0">
                <a:latin typeface="Arial"/>
                <a:cs typeface="Arial"/>
              </a:rPr>
              <a:t>ra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endParaRPr sz="2800">
              <a:latin typeface="Arial"/>
              <a:cs typeface="Arial"/>
            </a:endParaRPr>
          </a:p>
          <a:p>
            <a:pPr marL="1144905" lvl="1" indent="-218440" algn="l" rtl="0">
              <a:lnSpc>
                <a:spcPct val="100000"/>
              </a:lnSpc>
              <a:buFont typeface="Arial"/>
              <a:buChar char="-"/>
              <a:tabLst>
                <a:tab pos="1144905" algn="l"/>
              </a:tabLst>
            </a:pP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imp</a:t>
            </a:r>
            <a:r>
              <a:rPr sz="2800" spc="-10" dirty="0" smtClean="0">
                <a:latin typeface="Arial"/>
                <a:cs typeface="Arial"/>
              </a:rPr>
              <a:t>li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546100" marR="12700" indent="-534035" algn="l" rtl="0">
              <a:lnSpc>
                <a:spcPts val="3360"/>
              </a:lnSpc>
              <a:spcBef>
                <a:spcPts val="110"/>
              </a:spcBef>
              <a:buFont typeface="Arial"/>
              <a:buAutoNum type="arabicPeriod"/>
              <a:tabLst>
                <a:tab pos="401320" algn="l"/>
              </a:tabLst>
            </a:pPr>
            <a:r>
              <a:rPr sz="2800" spc="-20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nk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s 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15" dirty="0" smtClean="0">
                <a:latin typeface="Arial"/>
                <a:cs typeface="Arial"/>
              </a:rPr>
              <a:t>ay o</a:t>
            </a:r>
            <a:r>
              <a:rPr sz="2800" spc="-10" dirty="0" smtClean="0">
                <a:latin typeface="Arial"/>
                <a:cs typeface="Arial"/>
              </a:rPr>
              <a:t>f 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amo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em</a:t>
            </a:r>
            <a:endParaRPr sz="2800">
              <a:latin typeface="Arial"/>
              <a:cs typeface="Arial"/>
            </a:endParaRPr>
          </a:p>
          <a:p>
            <a:pPr marL="407034" indent="-394970" algn="l" rtl="0">
              <a:lnSpc>
                <a:spcPts val="3250"/>
              </a:lnSpc>
              <a:buFont typeface="Arial"/>
              <a:buAutoNum type="arabicPeriod"/>
              <a:tabLst>
                <a:tab pos="407034" algn="l"/>
              </a:tabLst>
            </a:pPr>
            <a:r>
              <a:rPr sz="2800" spc="-20" dirty="0" smtClean="0">
                <a:latin typeface="Arial"/>
                <a:cs typeface="Arial"/>
              </a:rPr>
              <a:t>Ca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1144905" lvl="1" indent="-218440" algn="l" rtl="0">
              <a:lnSpc>
                <a:spcPct val="100000"/>
              </a:lnSpc>
              <a:buFont typeface="Arial"/>
              <a:buChar char="-"/>
              <a:tabLst>
                <a:tab pos="1144905" algn="l"/>
              </a:tabLst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il</a:t>
            </a:r>
            <a:endParaRPr sz="2800">
              <a:latin typeface="Arial"/>
              <a:cs typeface="Arial"/>
            </a:endParaRPr>
          </a:p>
          <a:p>
            <a:pPr marL="1144905" lvl="1" indent="-218440" algn="l" rtl="0">
              <a:lnSpc>
                <a:spcPct val="100000"/>
              </a:lnSpc>
              <a:buFont typeface="Arial"/>
              <a:buChar char="-"/>
              <a:tabLst>
                <a:tab pos="1144905" algn="l"/>
              </a:tabLst>
            </a:pP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marL="407034" indent="-394970" algn="l" rtl="0">
              <a:lnSpc>
                <a:spcPct val="100000"/>
              </a:lnSpc>
              <a:buFont typeface="Arial"/>
              <a:buAutoNum type="arabicPeriod"/>
              <a:tabLst>
                <a:tab pos="407034" algn="l"/>
              </a:tabLst>
            </a:pPr>
            <a:r>
              <a:rPr sz="2800" spc="-20" dirty="0" smtClean="0">
                <a:latin typeface="Arial"/>
                <a:cs typeface="Arial"/>
              </a:rPr>
              <a:t>Use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ur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ati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0" dirty="0" smtClean="0">
                <a:latin typeface="Arial"/>
                <a:cs typeface="Arial"/>
              </a:rPr>
              <a:t>ity</a:t>
            </a:r>
            <a:endParaRPr sz="2800">
              <a:latin typeface="Arial"/>
              <a:cs typeface="Arial"/>
            </a:endParaRPr>
          </a:p>
          <a:p>
            <a:pPr marL="401320" indent="-389255" algn="l" rtl="0">
              <a:lnSpc>
                <a:spcPct val="100000"/>
              </a:lnSpc>
              <a:buFont typeface="Arial"/>
              <a:buAutoNum type="arabicPeriod"/>
              <a:tabLst>
                <a:tab pos="401320" algn="l"/>
              </a:tabLst>
            </a:pPr>
            <a:r>
              <a:rPr sz="2800" spc="-3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y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ur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57200" y="228600"/>
            <a:ext cx="7799387" cy="1650"/>
          </a:xfrm>
          <a:custGeom>
            <a:avLst/>
            <a:gdLst/>
            <a:ahLst/>
            <a:cxnLst/>
            <a:rect l="l" t="t" r="r" b="b"/>
            <a:pathLst>
              <a:path w="7799387" h="1650">
                <a:moveTo>
                  <a:pt x="0" y="0"/>
                </a:moveTo>
                <a:lnTo>
                  <a:pt x="7799387" y="1650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93279" y="631191"/>
            <a:ext cx="6463030" cy="9417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5" algn="ctr">
              <a:lnSpc>
                <a:spcPct val="100000"/>
              </a:lnSpc>
            </a:pPr>
            <a:r>
              <a:rPr lang="en-AU" sz="2800" b="1" spc="-15" dirty="0" smtClean="0">
                <a:solidFill>
                  <a:srgbClr val="0000FF"/>
                </a:solidFill>
                <a:latin typeface="Comic Sans MS"/>
                <a:cs typeface="Comic Sans MS"/>
              </a:rPr>
              <a:t>Chapter 2:</a:t>
            </a:r>
            <a:endParaRPr sz="2800" dirty="0">
              <a:latin typeface="Comic Sans MS"/>
              <a:cs typeface="Comic Sans MS"/>
            </a:endParaRPr>
          </a:p>
          <a:p>
            <a:pPr>
              <a:lnSpc>
                <a:spcPts val="550"/>
              </a:lnSpc>
              <a:spcBef>
                <a:spcPts val="15"/>
              </a:spcBef>
            </a:pPr>
            <a:endParaRPr sz="550" dirty="0"/>
          </a:p>
          <a:p>
            <a:pPr algn="ctr">
              <a:lnSpc>
                <a:spcPct val="100000"/>
              </a:lnSpc>
            </a:pPr>
            <a:r>
              <a:rPr sz="2800" spc="-20" dirty="0" smtClean="0">
                <a:solidFill>
                  <a:srgbClr val="0000FF"/>
                </a:solidFill>
                <a:latin typeface="Comic Sans MS"/>
                <a:cs typeface="Comic Sans MS"/>
              </a:rPr>
              <a:t>Ba</a:t>
            </a:r>
            <a:r>
              <a:rPr sz="2800" spc="-30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sz="2800" spc="-15" dirty="0" smtClean="0">
                <a:solidFill>
                  <a:srgbClr val="0000FF"/>
                </a:solidFill>
                <a:latin typeface="Comic Sans MS"/>
                <a:cs typeface="Comic Sans MS"/>
              </a:rPr>
              <a:t>ic</a:t>
            </a:r>
            <a:r>
              <a:rPr sz="2800" spc="1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800" spc="-20" dirty="0" smtClean="0">
                <a:solidFill>
                  <a:srgbClr val="0000FF"/>
                </a:solidFill>
                <a:latin typeface="Comic Sans MS"/>
                <a:cs typeface="Comic Sans MS"/>
              </a:rPr>
              <a:t>Components</a:t>
            </a:r>
            <a:r>
              <a:rPr sz="2800" spc="2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800" spc="-20" dirty="0" smtClean="0">
                <a:solidFill>
                  <a:srgbClr val="0000FF"/>
                </a:solidFill>
                <a:latin typeface="Comic Sans MS"/>
                <a:cs typeface="Comic Sans MS"/>
              </a:rPr>
              <a:t>and</a:t>
            </a:r>
            <a:r>
              <a:rPr sz="2800" spc="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800" spc="-15" dirty="0" smtClean="0">
                <a:solidFill>
                  <a:srgbClr val="0000FF"/>
                </a:solidFill>
                <a:latin typeface="Comic Sans MS"/>
                <a:cs typeface="Comic Sans MS"/>
              </a:rPr>
              <a:t>Elec</a:t>
            </a:r>
            <a:r>
              <a:rPr sz="28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t</a:t>
            </a:r>
            <a:r>
              <a:rPr sz="2800" spc="-15" dirty="0" smtClean="0">
                <a:solidFill>
                  <a:srgbClr val="0000FF"/>
                </a:solidFill>
                <a:latin typeface="Comic Sans MS"/>
                <a:cs typeface="Comic Sans MS"/>
              </a:rPr>
              <a:t>ric</a:t>
            </a:r>
            <a:r>
              <a:rPr sz="2800" spc="-5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sz="2800" spc="-20" dirty="0" smtClean="0">
                <a:solidFill>
                  <a:srgbClr val="0000FF"/>
                </a:solidFill>
                <a:latin typeface="Comic Sans MS"/>
                <a:cs typeface="Comic Sans MS"/>
              </a:rPr>
              <a:t>Ci</a:t>
            </a:r>
            <a:r>
              <a:rPr sz="2800" spc="-15" dirty="0" smtClean="0">
                <a:solidFill>
                  <a:srgbClr val="0000FF"/>
                </a:solidFill>
                <a:latin typeface="Comic Sans MS"/>
                <a:cs typeface="Comic Sans MS"/>
              </a:rPr>
              <a:t>rcuits</a:t>
            </a:r>
            <a:endParaRPr sz="2800" dirty="0">
              <a:latin typeface="Comic Sans MS"/>
              <a:cs typeface="Comic Sans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7200" y="2135252"/>
            <a:ext cx="7799387" cy="0"/>
          </a:xfrm>
          <a:custGeom>
            <a:avLst/>
            <a:gdLst/>
            <a:ahLst/>
            <a:cxnLst/>
            <a:rect l="l" t="t" r="r" b="b"/>
            <a:pathLst>
              <a:path w="7799387">
                <a:moveTo>
                  <a:pt x="0" y="0"/>
                </a:moveTo>
                <a:lnTo>
                  <a:pt x="7799387" y="0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11</a:t>
            </a:fld>
            <a:endParaRPr lang="en-A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286000"/>
            <a:ext cx="7010400" cy="416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dirty="0" smtClean="0">
                <a:solidFill>
                  <a:srgbClr val="0066CC"/>
                </a:solidFill>
                <a:latin typeface="Verdana"/>
                <a:cs typeface="Verdana"/>
              </a:rPr>
              <a:t>Objectives: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93444" y="1481073"/>
            <a:ext cx="7256780" cy="3998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  <a:buFont typeface="Arial"/>
              <a:buChar char="•"/>
              <a:tabLst>
                <a:tab pos="234950" algn="l"/>
              </a:tabLst>
            </a:pPr>
            <a:r>
              <a:rPr sz="2800" spc="-15" dirty="0" smtClean="0">
                <a:latin typeface="Arial"/>
                <a:cs typeface="Arial"/>
              </a:rPr>
              <a:t>Def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bas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le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ctr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ic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35" dirty="0" smtClean="0">
                <a:solidFill>
                  <a:srgbClr val="0000FF"/>
                </a:solidFill>
                <a:latin typeface="Arial"/>
                <a:cs typeface="Arial"/>
              </a:rPr>
              <a:t>q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uanti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ies</a:t>
            </a:r>
            <a:r>
              <a:rPr sz="2800" b="1" spc="6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and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soc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endParaRPr sz="2800">
              <a:latin typeface="Arial"/>
              <a:cs typeface="Arial"/>
            </a:endParaRPr>
          </a:p>
          <a:p>
            <a:pPr algn="l" rtl="0">
              <a:lnSpc>
                <a:spcPts val="1200"/>
              </a:lnSpc>
              <a:spcBef>
                <a:spcPts val="3"/>
              </a:spcBef>
              <a:buFont typeface="Arial"/>
              <a:buChar char="•"/>
            </a:pPr>
            <a:endParaRPr sz="1200"/>
          </a:p>
          <a:p>
            <a:pPr marL="12700" marR="256540" algn="l" rtl="0">
              <a:lnSpc>
                <a:spcPct val="100000"/>
              </a:lnSpc>
              <a:buFont typeface="Arial"/>
              <a:buChar char="•"/>
              <a:tabLst>
                <a:tab pos="227329" algn="l"/>
              </a:tabLst>
            </a:pPr>
            <a:r>
              <a:rPr sz="2800" spc="-20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etwee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cha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g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, 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cur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r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en</a:t>
            </a:r>
            <a:r>
              <a:rPr sz="2800" b="1" spc="0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, 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vol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ag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p</a:t>
            </a:r>
            <a:r>
              <a:rPr sz="2800" b="1" spc="-30" dirty="0" smtClean="0">
                <a:solidFill>
                  <a:srgbClr val="0000FF"/>
                </a:solidFill>
                <a:latin typeface="Arial"/>
                <a:cs typeface="Arial"/>
              </a:rPr>
              <a:t>o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wer</a:t>
            </a:r>
            <a:endParaRPr sz="2800">
              <a:latin typeface="Arial"/>
              <a:cs typeface="Arial"/>
            </a:endParaRPr>
          </a:p>
          <a:p>
            <a:pPr algn="l" rtl="0">
              <a:lnSpc>
                <a:spcPts val="1200"/>
              </a:lnSpc>
              <a:spcBef>
                <a:spcPts val="1"/>
              </a:spcBef>
              <a:buFont typeface="Arial"/>
              <a:buChar char="•"/>
            </a:pPr>
            <a:endParaRPr sz="1200"/>
          </a:p>
          <a:p>
            <a:pPr marL="227329" indent="-215265" algn="l" rtl="0">
              <a:lnSpc>
                <a:spcPct val="100000"/>
              </a:lnSpc>
              <a:buFont typeface="Arial"/>
              <a:buChar char="•"/>
              <a:tabLst>
                <a:tab pos="227329" algn="l"/>
              </a:tabLst>
            </a:pPr>
            <a:r>
              <a:rPr sz="2800" spc="-20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siv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sign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convention</a:t>
            </a:r>
            <a:endParaRPr sz="2800">
              <a:latin typeface="Arial"/>
              <a:cs typeface="Arial"/>
            </a:endParaRPr>
          </a:p>
          <a:p>
            <a:pPr algn="l" rtl="0">
              <a:lnSpc>
                <a:spcPts val="1100"/>
              </a:lnSpc>
              <a:spcBef>
                <a:spcPts val="99"/>
              </a:spcBef>
              <a:buFont typeface="Arial"/>
              <a:buChar char="•"/>
            </a:pPr>
            <a:endParaRPr sz="1100"/>
          </a:p>
          <a:p>
            <a:pPr marL="12700" marR="586105" algn="l" rtl="0">
              <a:lnSpc>
                <a:spcPct val="100000"/>
              </a:lnSpc>
              <a:buFont typeface="Arial"/>
              <a:buChar char="•"/>
              <a:tabLst>
                <a:tab pos="234950" algn="l"/>
              </a:tabLst>
            </a:pPr>
            <a:r>
              <a:rPr sz="2800" spc="-20" dirty="0" smtClean="0">
                <a:latin typeface="Arial"/>
                <a:cs typeface="Arial"/>
              </a:rPr>
              <a:t>Dep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vo</a:t>
            </a:r>
            <a:r>
              <a:rPr sz="2800" spc="-10" dirty="0" smtClean="0">
                <a:latin typeface="Arial"/>
                <a:cs typeface="Arial"/>
              </a:rPr>
              <a:t>lt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 cu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sourc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algn="l" rtl="0">
              <a:lnSpc>
                <a:spcPts val="900"/>
              </a:lnSpc>
              <a:spcBef>
                <a:spcPts val="26"/>
              </a:spcBef>
              <a:buFont typeface="Arial"/>
              <a:buChar char="•"/>
            </a:pPr>
            <a:endParaRPr sz="900"/>
          </a:p>
          <a:p>
            <a:pPr marL="227329" indent="-215265" algn="l" rtl="0">
              <a:lnSpc>
                <a:spcPct val="100000"/>
              </a:lnSpc>
              <a:buFont typeface="Arial"/>
              <a:buChar char="•"/>
              <a:tabLst>
                <a:tab pos="227329" algn="l"/>
              </a:tabLst>
            </a:pPr>
            <a:r>
              <a:rPr sz="2800" spc="-20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Oh</a:t>
            </a:r>
            <a:r>
              <a:rPr sz="2800" b="1" spc="-35" dirty="0" smtClean="0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sz="2800" b="1" spc="-120" dirty="0" smtClean="0">
                <a:solidFill>
                  <a:srgbClr val="0000FF"/>
                </a:solidFill>
                <a:latin typeface="Arial"/>
                <a:cs typeface="Arial"/>
              </a:rPr>
              <a:t>’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b="1" spc="1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law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701801"/>
            <a:ext cx="7804404" cy="0"/>
          </a:xfrm>
          <a:custGeom>
            <a:avLst/>
            <a:gdLst/>
            <a:ahLst/>
            <a:cxnLst/>
            <a:rect l="l" t="t" r="r" b="b"/>
            <a:pathLst>
              <a:path w="7804404">
                <a:moveTo>
                  <a:pt x="0" y="0"/>
                </a:moveTo>
                <a:lnTo>
                  <a:pt x="7804404" y="0"/>
                </a:lnTo>
              </a:path>
            </a:pathLst>
          </a:custGeom>
          <a:ln w="41148">
            <a:solidFill>
              <a:srgbClr val="2F2F6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1972" y="17526"/>
            <a:ext cx="3940810" cy="579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  <a:tabLst>
                <a:tab pos="2343785" algn="l"/>
              </a:tabLst>
            </a:pPr>
            <a:r>
              <a:rPr sz="3750" b="1" spc="-75" dirty="0" smtClean="0">
                <a:solidFill>
                  <a:srgbClr val="0066CC"/>
                </a:solidFill>
                <a:latin typeface="Arial"/>
                <a:cs typeface="Arial"/>
              </a:rPr>
              <a:t>Units</a:t>
            </a:r>
            <a:r>
              <a:rPr sz="3750" b="1" spc="235" dirty="0" smtClean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750" b="1" spc="-114" dirty="0" smtClean="0">
                <a:solidFill>
                  <a:srgbClr val="0066CC"/>
                </a:solidFill>
                <a:latin typeface="Arial"/>
                <a:cs typeface="Arial"/>
              </a:rPr>
              <a:t>and	Scales:</a:t>
            </a:r>
            <a:endParaRPr sz="3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38200" y="2057400"/>
            <a:ext cx="7327265" cy="527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ts val="3115"/>
              </a:lnSpc>
              <a:tabLst>
                <a:tab pos="1325245" algn="l"/>
                <a:tab pos="2212340" algn="l"/>
                <a:tab pos="7301230" algn="l"/>
              </a:tabLst>
            </a:pPr>
            <a:r>
              <a:rPr lang="en-AU" sz="2400" u="heavy" spc="-310" dirty="0" smtClean="0">
                <a:solidFill>
                  <a:srgbClr val="1F1D1C"/>
                </a:solidFill>
                <a:latin typeface="Times New Roman" pitchFamily="18" charset="0"/>
                <a:cs typeface="Times New Roman" pitchFamily="18" charset="0"/>
              </a:rPr>
              <a:t>TABLE</a:t>
            </a:r>
            <a:r>
              <a:rPr lang="en-AU" sz="2400" u="heavy" spc="-10" dirty="0" smtClean="0">
                <a:solidFill>
                  <a:srgbClr val="1F1D1C"/>
                </a:solidFill>
                <a:latin typeface="Arial"/>
                <a:cs typeface="Arial"/>
              </a:rPr>
              <a:t> :</a:t>
            </a:r>
            <a:r>
              <a:rPr lang="en-AU" sz="2400" u="heavy" spc="125" dirty="0" smtClean="0">
                <a:solidFill>
                  <a:srgbClr val="1F1D1C"/>
                </a:solidFill>
                <a:latin typeface="Times New Roman"/>
                <a:cs typeface="Times New Roman"/>
              </a:rPr>
              <a:t>2.1 SI </a:t>
            </a:r>
            <a:r>
              <a:rPr sz="2400" u="heavy" spc="-180" dirty="0" smtClean="0">
                <a:solidFill>
                  <a:srgbClr val="262621"/>
                </a:solidFill>
                <a:latin typeface="Arial"/>
                <a:cs typeface="Arial"/>
              </a:rPr>
              <a:t>Base</a:t>
            </a:r>
            <a:r>
              <a:rPr sz="2400" u="heavy" spc="155" dirty="0" smtClean="0">
                <a:solidFill>
                  <a:srgbClr val="262621"/>
                </a:solidFill>
                <a:latin typeface="Arial"/>
                <a:cs typeface="Arial"/>
              </a:rPr>
              <a:t> </a:t>
            </a:r>
            <a:r>
              <a:rPr sz="2400" u="heavy" spc="-125" dirty="0" smtClean="0">
                <a:solidFill>
                  <a:srgbClr val="262621"/>
                </a:solidFill>
                <a:latin typeface="Arial"/>
                <a:cs typeface="Arial"/>
              </a:rPr>
              <a:t>Units</a:t>
            </a:r>
            <a:r>
              <a:rPr sz="2400" u="heavy" spc="-10" dirty="0" smtClean="0">
                <a:solidFill>
                  <a:srgbClr val="262621"/>
                </a:solidFill>
                <a:latin typeface="Arial"/>
                <a:cs typeface="Arial"/>
              </a:rPr>
              <a:t> </a:t>
            </a:r>
            <a:r>
              <a:rPr sz="2700" u="heavy" spc="-10" dirty="0" smtClean="0">
                <a:solidFill>
                  <a:srgbClr val="262621"/>
                </a:solidFill>
                <a:latin typeface="Arial"/>
                <a:cs typeface="Arial"/>
              </a:rPr>
              <a:t>	</a:t>
            </a:r>
            <a:endParaRPr sz="2700" dirty="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14400" y="2438400"/>
          <a:ext cx="6985734" cy="33258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2626"/>
                <a:gridCol w="1974123"/>
                <a:gridCol w="1408985"/>
              </a:tblGrid>
              <a:tr h="953736">
                <a:tc>
                  <a:txBody>
                    <a:bodyPr/>
                    <a:lstStyle/>
                    <a:p>
                      <a:pPr marL="38735">
                        <a:lnSpc>
                          <a:spcPct val="100000"/>
                        </a:lnSpc>
                      </a:pPr>
                      <a:r>
                        <a:rPr sz="1850" b="1" dirty="0" smtClean="0">
                          <a:solidFill>
                            <a:srgbClr val="262621"/>
                          </a:solidFill>
                          <a:latin typeface="Arial"/>
                          <a:cs typeface="Arial"/>
                        </a:rPr>
                        <a:t>Base</a:t>
                      </a:r>
                      <a:r>
                        <a:rPr sz="1850" b="1" spc="85" dirty="0" smtClean="0">
                          <a:solidFill>
                            <a:srgbClr val="2626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b="1" spc="0" dirty="0" smtClean="0">
                          <a:solidFill>
                            <a:srgbClr val="262621"/>
                          </a:solidFill>
                          <a:latin typeface="Arial"/>
                          <a:cs typeface="Arial"/>
                        </a:rPr>
                        <a:t>Quantity</a:t>
                      </a:r>
                      <a:endParaRPr sz="18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ts val="1100"/>
                        </a:lnSpc>
                        <a:spcBef>
                          <a:spcPts val="66"/>
                        </a:spcBef>
                      </a:pPr>
                      <a:endParaRPr sz="1100" dirty="0"/>
                    </a:p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length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9905">
                        <a:lnSpc>
                          <a:spcPct val="100000"/>
                        </a:lnSpc>
                      </a:pPr>
                      <a:r>
                        <a:rPr sz="1850" b="1" dirty="0" smtClean="0">
                          <a:solidFill>
                            <a:srgbClr val="262621"/>
                          </a:solidFill>
                          <a:latin typeface="Arial"/>
                          <a:cs typeface="Arial"/>
                        </a:rPr>
                        <a:t>Name</a:t>
                      </a:r>
                      <a:endParaRPr sz="18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200"/>
                        </a:lnSpc>
                        <a:spcBef>
                          <a:spcPts val="2"/>
                        </a:spcBef>
                      </a:pPr>
                      <a:endParaRPr sz="1200"/>
                    </a:p>
                    <a:p>
                      <a:pPr marL="50038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meter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76250" algn="ctr">
                        <a:lnSpc>
                          <a:spcPct val="100000"/>
                        </a:lnSpc>
                      </a:pPr>
                      <a:r>
                        <a:rPr sz="1850" b="1" dirty="0" smtClean="0">
                          <a:solidFill>
                            <a:srgbClr val="262621"/>
                          </a:solidFill>
                          <a:latin typeface="Arial"/>
                          <a:cs typeface="Arial"/>
                        </a:rPr>
                        <a:t>Symbol</a:t>
                      </a:r>
                      <a:endParaRPr sz="18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 dirty="0"/>
                    </a:p>
                    <a:p>
                      <a:pPr>
                        <a:lnSpc>
                          <a:spcPts val="1100"/>
                        </a:lnSpc>
                        <a:spcBef>
                          <a:spcPts val="66"/>
                        </a:spcBef>
                      </a:pPr>
                      <a:endParaRPr sz="1100" dirty="0"/>
                    </a:p>
                    <a:p>
                      <a:pPr marL="482600" algn="ctr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95477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mass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kilogram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3275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kg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1584197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time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  <a:p>
                      <a:pPr marL="25400" marR="500380" indent="4445">
                        <a:lnSpc>
                          <a:spcPct val="129000"/>
                        </a:lnSpc>
                        <a:spcBef>
                          <a:spcPts val="35"/>
                        </a:spcBef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electric</a:t>
                      </a:r>
                      <a:r>
                        <a:rPr sz="2000" spc="9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current thermodynamic </a:t>
                      </a:r>
                      <a:r>
                        <a:rPr sz="2000" spc="-185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temperature amount</a:t>
                      </a:r>
                      <a:r>
                        <a:rPr sz="2000" spc="13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2000" spc="21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substance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0380" marR="676910" indent="8890">
                        <a:lnSpc>
                          <a:spcPct val="1295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second ampere kelvin mole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0" marR="341630" indent="59055" algn="just">
                        <a:lnSpc>
                          <a:spcPct val="1308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sz="2000" dirty="0" smtClean="0">
                          <a:solidFill>
                            <a:srgbClr val="262621"/>
                          </a:solidFill>
                          <a:latin typeface="Arial"/>
                          <a:cs typeface="Arial"/>
                        </a:rPr>
                        <a:t>A </a:t>
                      </a:r>
                      <a:r>
                        <a:rPr sz="1950" dirty="0" smtClean="0">
                          <a:solidFill>
                            <a:srgbClr val="262621"/>
                          </a:solidFill>
                          <a:latin typeface="Arial"/>
                          <a:cs typeface="Arial"/>
                        </a:rPr>
                        <a:t>K</a:t>
                      </a:r>
                      <a:endParaRPr sz="1950" dirty="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700"/>
                        </a:lnSpc>
                        <a:spcBef>
                          <a:spcPts val="5"/>
                        </a:spcBef>
                      </a:pPr>
                      <a:endParaRPr sz="700" dirty="0"/>
                    </a:p>
                    <a:p>
                      <a:pPr marL="73025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mol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91668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luminous</a:t>
                      </a:r>
                      <a:r>
                        <a:rPr sz="2000" spc="105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intensity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038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candela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1690">
                        <a:lnSpc>
                          <a:spcPct val="100000"/>
                        </a:lnSpc>
                      </a:pPr>
                      <a:r>
                        <a:rPr sz="2000" dirty="0" smtClean="0">
                          <a:solidFill>
                            <a:srgbClr val="262621"/>
                          </a:solidFill>
                          <a:latin typeface="Times New Roman"/>
                          <a:cs typeface="Times New Roman"/>
                        </a:rPr>
                        <a:t>cd</a:t>
                      </a: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57200" y="762000"/>
            <a:ext cx="723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Ø"/>
            </a:pPr>
            <a:r>
              <a:rPr lang="en-AU" sz="2000" dirty="0" smtClean="0"/>
              <a:t>In order to state the value of some measurable quantity, we must  </a:t>
            </a:r>
          </a:p>
          <a:p>
            <a:pPr algn="l" rtl="0"/>
            <a:r>
              <a:rPr lang="en-AU" sz="2000" dirty="0" smtClean="0"/>
              <a:t>    give both a number and a unit, such as “3 meters.</a:t>
            </a:r>
          </a:p>
          <a:p>
            <a:pPr algn="l" rtl="0">
              <a:buFont typeface="Wingdings" pitchFamily="2" charset="2"/>
              <a:buChar char="Ø"/>
            </a:pPr>
            <a:r>
              <a:rPr lang="en-AU" sz="2000" dirty="0" smtClean="0"/>
              <a:t>The most frequently used system of units is the International </a:t>
            </a:r>
          </a:p>
          <a:p>
            <a:pPr algn="l" rtl="0"/>
            <a:r>
              <a:rPr lang="en-AU" sz="2000" dirty="0" smtClean="0"/>
              <a:t>    System of Units (abbreviated SI in all languages).</a:t>
            </a:r>
            <a:endParaRPr lang="en-AU" sz="2000" dirty="0"/>
          </a:p>
        </p:txBody>
      </p:sp>
      <p:sp>
        <p:nvSpPr>
          <p:cNvPr id="11" name="Rectangle 10"/>
          <p:cNvSpPr/>
          <p:nvPr/>
        </p:nvSpPr>
        <p:spPr>
          <a:xfrm>
            <a:off x="0" y="598083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AU" dirty="0" smtClean="0"/>
              <a:t>The fundamental unit of work or energy is the joule (J). One joule =                       in SI base units)</a:t>
            </a:r>
          </a:p>
          <a:p>
            <a:pPr algn="l" rtl="0"/>
            <a:r>
              <a:rPr lang="en-AU" dirty="0" smtClean="0"/>
              <a:t>The fundamental unit of power is the watt (W), defined as 1 J/s. 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019800"/>
            <a:ext cx="1117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8368" y="701801"/>
            <a:ext cx="7804404" cy="0"/>
          </a:xfrm>
          <a:custGeom>
            <a:avLst/>
            <a:gdLst/>
            <a:ahLst/>
            <a:cxnLst/>
            <a:rect l="l" t="t" r="r" b="b"/>
            <a:pathLst>
              <a:path w="7804404">
                <a:moveTo>
                  <a:pt x="0" y="0"/>
                </a:moveTo>
                <a:lnTo>
                  <a:pt x="7804404" y="0"/>
                </a:lnTo>
              </a:path>
            </a:pathLst>
          </a:custGeom>
          <a:ln w="41148">
            <a:solidFill>
              <a:srgbClr val="2F2F6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1972" y="17526"/>
            <a:ext cx="3940810" cy="5797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  <a:tabLst>
                <a:tab pos="2343785" algn="l"/>
              </a:tabLst>
            </a:pPr>
            <a:r>
              <a:rPr sz="3750" b="1" spc="-75" dirty="0" smtClean="0">
                <a:solidFill>
                  <a:srgbClr val="0066CC"/>
                </a:solidFill>
                <a:latin typeface="Arial"/>
                <a:cs typeface="Arial"/>
              </a:rPr>
              <a:t>Units</a:t>
            </a:r>
            <a:r>
              <a:rPr sz="3750" b="1" spc="235" dirty="0" smtClean="0">
                <a:solidFill>
                  <a:srgbClr val="0066CC"/>
                </a:solidFill>
                <a:latin typeface="Arial"/>
                <a:cs typeface="Arial"/>
              </a:rPr>
              <a:t> </a:t>
            </a:r>
            <a:r>
              <a:rPr sz="3750" b="1" spc="-114" dirty="0" smtClean="0">
                <a:solidFill>
                  <a:srgbClr val="0066CC"/>
                </a:solidFill>
                <a:latin typeface="Arial"/>
                <a:cs typeface="Arial"/>
              </a:rPr>
              <a:t>and	Scales:</a:t>
            </a:r>
            <a:endParaRPr sz="3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7127" y="1175765"/>
            <a:ext cx="7340600" cy="8807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ts val="2660"/>
              </a:lnSpc>
              <a:tabLst>
                <a:tab pos="1064895" algn="l"/>
                <a:tab pos="1769110" algn="l"/>
                <a:tab pos="7314565" algn="l"/>
              </a:tabLst>
            </a:pPr>
            <a:r>
              <a:rPr sz="2200" b="1" u="heavy" spc="-310" dirty="0" smtClean="0">
                <a:solidFill>
                  <a:srgbClr val="1F1D1C"/>
                </a:solidFill>
                <a:latin typeface="Arial"/>
                <a:cs typeface="Arial"/>
              </a:rPr>
              <a:t>TABLE</a:t>
            </a:r>
            <a:r>
              <a:rPr sz="2200" b="1" u="heavy" spc="-10" dirty="0" smtClean="0">
                <a:solidFill>
                  <a:srgbClr val="1F1D1C"/>
                </a:solidFill>
                <a:latin typeface="Arial"/>
                <a:cs typeface="Arial"/>
              </a:rPr>
              <a:t> 	</a:t>
            </a:r>
            <a:r>
              <a:rPr sz="2350" b="1" u="heavy" spc="125" dirty="0" smtClean="0">
                <a:solidFill>
                  <a:srgbClr val="1F1D1C"/>
                </a:solidFill>
                <a:latin typeface="Times New Roman"/>
                <a:cs typeface="Times New Roman"/>
              </a:rPr>
              <a:t>2.2 </a:t>
            </a:r>
            <a:r>
              <a:rPr lang="en-AU" sz="2350" b="1" u="heavy" spc="125" dirty="0" smtClean="0">
                <a:solidFill>
                  <a:srgbClr val="1F1D1C"/>
                </a:solidFill>
                <a:latin typeface="Times New Roman"/>
                <a:cs typeface="Times New Roman"/>
              </a:rPr>
              <a:t>SI Prefixes</a:t>
            </a:r>
            <a:r>
              <a:rPr sz="2350" b="1" u="heavy" spc="125" dirty="0" smtClean="0">
                <a:solidFill>
                  <a:srgbClr val="1F1D1C"/>
                </a:solidFill>
                <a:latin typeface="Times New Roman"/>
                <a:cs typeface="Times New Roman"/>
              </a:rPr>
              <a:t>	</a:t>
            </a:r>
            <a:r>
              <a:rPr sz="2200" b="1" u="heavy" spc="-10" dirty="0" smtClean="0">
                <a:solidFill>
                  <a:srgbClr val="1F1D1C"/>
                </a:solidFill>
                <a:latin typeface="Arial"/>
                <a:cs typeface="Arial"/>
              </a:rPr>
              <a:t>	</a:t>
            </a:r>
            <a:endParaRPr sz="2200" dirty="0">
              <a:latin typeface="Arial"/>
              <a:cs typeface="Arial"/>
            </a:endParaRPr>
          </a:p>
          <a:p>
            <a:pPr algn="l" rtl="0">
              <a:lnSpc>
                <a:spcPts val="1400"/>
              </a:lnSpc>
              <a:spcBef>
                <a:spcPts val="85"/>
              </a:spcBef>
            </a:pPr>
            <a:endParaRPr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00200"/>
            <a:ext cx="8458200" cy="4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8257285" cy="4742845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AU" sz="2000" dirty="0" smtClean="0"/>
              <a:t> There </a:t>
            </a:r>
            <a:r>
              <a:rPr lang="en-AU" sz="2000" dirty="0"/>
              <a:t>are two </a:t>
            </a:r>
            <a:r>
              <a:rPr lang="en-AU" sz="2000" dirty="0" smtClean="0"/>
              <a:t>types of </a:t>
            </a:r>
            <a:r>
              <a:rPr lang="en-AU" sz="2000" dirty="0"/>
              <a:t>charge: </a:t>
            </a:r>
            <a:endParaRPr lang="en-AU" sz="2000" dirty="0" smtClean="0"/>
          </a:p>
          <a:p>
            <a:pPr marL="360000" lvl="8">
              <a:spcAft>
                <a:spcPts val="600"/>
              </a:spcAft>
              <a:buFont typeface="Wingdings" pitchFamily="2" charset="2"/>
              <a:buChar char="Ø"/>
            </a:pPr>
            <a:r>
              <a:rPr lang="en-AU" dirty="0" smtClean="0"/>
              <a:t> positive </a:t>
            </a:r>
            <a:r>
              <a:rPr lang="en-AU" dirty="0"/>
              <a:t>(corresponding to a proton) and </a:t>
            </a:r>
            <a:endParaRPr lang="en-AU" dirty="0" smtClean="0"/>
          </a:p>
          <a:p>
            <a:pPr marL="360000" lvl="1" algn="l" rtl="0">
              <a:spcAft>
                <a:spcPts val="600"/>
              </a:spcAft>
              <a:buFont typeface="Wingdings" pitchFamily="2" charset="2"/>
              <a:buChar char="Ø"/>
            </a:pPr>
            <a:r>
              <a:rPr lang="en-AU" dirty="0" smtClean="0"/>
              <a:t> negative </a:t>
            </a:r>
            <a:r>
              <a:rPr lang="en-AU" dirty="0"/>
              <a:t>(</a:t>
            </a:r>
            <a:r>
              <a:rPr lang="en-AU" dirty="0" smtClean="0"/>
              <a:t>corresponding to </a:t>
            </a:r>
            <a:r>
              <a:rPr lang="en-AU" dirty="0"/>
              <a:t>an electron</a:t>
            </a:r>
            <a:r>
              <a:rPr lang="en-AU" dirty="0" smtClean="0"/>
              <a:t>).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AU" sz="2000" dirty="0" smtClean="0"/>
              <a:t> the fundamental unit of charge is the coulomb (C).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AU" sz="2000" dirty="0" smtClean="0"/>
              <a:t>It </a:t>
            </a:r>
            <a:r>
              <a:rPr lang="en-AU" sz="2000" dirty="0"/>
              <a:t>is defined in terms of the ampere by counting the total charge that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 </a:t>
            </a:r>
            <a:r>
              <a:rPr lang="en-AU" sz="2000" dirty="0" smtClean="0"/>
              <a:t>   passes </a:t>
            </a:r>
            <a:r>
              <a:rPr lang="en-AU" sz="2000" dirty="0"/>
              <a:t>through an arbitrary cross section of a wire during an interval </a:t>
            </a:r>
            <a:r>
              <a:rPr lang="en-AU" sz="2000" dirty="0" smtClean="0"/>
              <a:t>of</a:t>
            </a:r>
          </a:p>
          <a:p>
            <a:pPr>
              <a:spcAft>
                <a:spcPts val="600"/>
              </a:spcAft>
            </a:pPr>
            <a:r>
              <a:rPr lang="en-AU" sz="2000" dirty="0" smtClean="0"/>
              <a:t>    one second</a:t>
            </a:r>
            <a:r>
              <a:rPr lang="en-AU" sz="2000" dirty="0"/>
              <a:t>; one coulomb is measured each second for a wire </a:t>
            </a:r>
            <a:r>
              <a:rPr lang="en-AU" sz="2000" dirty="0" smtClean="0"/>
              <a:t>carrying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 </a:t>
            </a:r>
            <a:r>
              <a:rPr lang="en-AU" sz="2000" dirty="0" smtClean="0"/>
              <a:t>   </a:t>
            </a:r>
            <a:r>
              <a:rPr lang="en-AU" sz="2000" dirty="0"/>
              <a:t>a </a:t>
            </a:r>
            <a:r>
              <a:rPr lang="en-AU" sz="2000" dirty="0" smtClean="0"/>
              <a:t>current of </a:t>
            </a:r>
            <a:r>
              <a:rPr lang="en-AU" sz="2000" dirty="0"/>
              <a:t>1 ampere (Fig. 2.1). </a:t>
            </a:r>
            <a:endParaRPr lang="en-AU" sz="2000" dirty="0" smtClean="0"/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AU" sz="2000" dirty="0" smtClean="0"/>
              <a:t>In </a:t>
            </a:r>
            <a:r>
              <a:rPr lang="en-AU" sz="2000" dirty="0"/>
              <a:t>this system of units, a single electron has a </a:t>
            </a:r>
            <a:r>
              <a:rPr lang="en-AU" sz="2000" dirty="0" smtClean="0"/>
              <a:t>charge of</a:t>
            </a:r>
          </a:p>
          <a:p>
            <a:pPr>
              <a:spcAft>
                <a:spcPts val="600"/>
              </a:spcAft>
            </a:pPr>
            <a:r>
              <a:rPr lang="en-AU" sz="2000" dirty="0" smtClean="0"/>
              <a:t>   and </a:t>
            </a:r>
            <a:r>
              <a:rPr lang="en-AU" sz="2000" dirty="0"/>
              <a:t>a single proton has a </a:t>
            </a:r>
            <a:r>
              <a:rPr lang="en-AU" sz="2000" dirty="0" smtClean="0"/>
              <a:t>charge of </a:t>
            </a:r>
            <a:endParaRPr lang="en-AU" sz="2000" dirty="0"/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AU" sz="2000" dirty="0"/>
              <a:t>A quantity of charge that does not change with </a:t>
            </a:r>
            <a:r>
              <a:rPr lang="en-AU" sz="2000" dirty="0" smtClean="0"/>
              <a:t>time</a:t>
            </a:r>
          </a:p>
          <a:p>
            <a:pPr>
              <a:spcAft>
                <a:spcPts val="600"/>
              </a:spcAft>
            </a:pPr>
            <a:r>
              <a:rPr lang="en-AU" sz="2000" dirty="0" smtClean="0"/>
              <a:t>   </a:t>
            </a:r>
            <a:r>
              <a:rPr lang="en-AU" sz="2000" dirty="0"/>
              <a:t>is typically represented by Q. </a:t>
            </a:r>
            <a:endParaRPr lang="en-AU" sz="2000" dirty="0" smtClean="0"/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The instantaneous amount of charge </a:t>
            </a:r>
          </a:p>
          <a:p>
            <a:pPr>
              <a:spcAft>
                <a:spcPts val="600"/>
              </a:spcAft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  (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which may or may not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be time-invariant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) </a:t>
            </a: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AU" sz="2000" dirty="0" smtClean="0"/>
              <a:t>   is </a:t>
            </a:r>
            <a:r>
              <a:rPr lang="en-AU" sz="2000" dirty="0"/>
              <a:t>commonly represented by </a:t>
            </a:r>
            <a:r>
              <a:rPr lang="en-AU" sz="2000" i="1" dirty="0">
                <a:latin typeface="Arial" pitchFamily="34" charset="0"/>
                <a:cs typeface="Arial" pitchFamily="34" charset="0"/>
              </a:rPr>
              <a:t>q(t)</a:t>
            </a:r>
            <a:r>
              <a:rPr lang="en-AU" sz="2000" dirty="0"/>
              <a:t>, or simply </a:t>
            </a:r>
            <a:r>
              <a:rPr lang="en-AU" sz="2000" i="1" dirty="0"/>
              <a:t>q</a:t>
            </a:r>
            <a:r>
              <a:rPr lang="en-AU" sz="2000" dirty="0"/>
              <a:t>.</a:t>
            </a:r>
          </a:p>
        </p:txBody>
      </p:sp>
      <p:sp>
        <p:nvSpPr>
          <p:cNvPr id="4" name="object 2"/>
          <p:cNvSpPr txBox="1">
            <a:spLocks/>
          </p:cNvSpPr>
          <p:nvPr/>
        </p:nvSpPr>
        <p:spPr>
          <a:xfrm>
            <a:off x="935227" y="201676"/>
            <a:ext cx="7578344" cy="541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62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450" b="1" i="0" u="none" strike="noStrike" kern="0" cap="none" spc="11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cs typeface="Arial"/>
              </a:rPr>
              <a:t>Charge:</a:t>
            </a:r>
            <a:endParaRPr kumimoji="0" lang="en-AU" sz="34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object 2"/>
          <p:cNvSpPr/>
          <p:nvPr/>
        </p:nvSpPr>
        <p:spPr>
          <a:xfrm>
            <a:off x="658368" y="701801"/>
            <a:ext cx="7804404" cy="0"/>
          </a:xfrm>
          <a:custGeom>
            <a:avLst/>
            <a:gdLst/>
            <a:ahLst/>
            <a:cxnLst/>
            <a:rect l="l" t="t" r="r" b="b"/>
            <a:pathLst>
              <a:path w="7804404">
                <a:moveTo>
                  <a:pt x="0" y="0"/>
                </a:moveTo>
                <a:lnTo>
                  <a:pt x="7804404" y="0"/>
                </a:lnTo>
              </a:path>
            </a:pathLst>
          </a:custGeom>
          <a:ln w="41148">
            <a:solidFill>
              <a:srgbClr val="2F2F6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3733800"/>
            <a:ext cx="18923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114800"/>
            <a:ext cx="1917700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2033" y="4495800"/>
            <a:ext cx="2689254" cy="215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762000"/>
            <a:ext cx="8839200" cy="474284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Electrical current is the time rate of flow of electrical charges through a  </a:t>
            </a:r>
          </a:p>
          <a:p>
            <a:r>
              <a:rPr lang="en-A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  conductor or circuit element.</a:t>
            </a:r>
          </a:p>
          <a:p>
            <a:pPr>
              <a:buFont typeface="Wingdings" pitchFamily="2" charset="2"/>
              <a:buChar char="q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Current is symbolized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by </a:t>
            </a:r>
            <a:r>
              <a:rPr lang="en-AU" sz="2000" i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or </a:t>
            </a:r>
            <a:r>
              <a:rPr lang="en-AU" sz="2400" i="1" dirty="0" err="1" smtClean="0">
                <a:latin typeface="Bell MT" pitchFamily="18" charset="0"/>
                <a:cs typeface="Arial" pitchFamily="34" charset="0"/>
              </a:rPr>
              <a:t>i</a:t>
            </a:r>
            <a:r>
              <a:rPr lang="en-AU" sz="2000" i="1" dirty="0" smtClean="0">
                <a:latin typeface="Bell MT" pitchFamily="18" charset="0"/>
                <a:cs typeface="Arial" pitchFamily="34" charset="0"/>
              </a:rPr>
              <a:t>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and so</a:t>
            </a:r>
          </a:p>
          <a:p>
            <a:pPr>
              <a:buFont typeface="Wingdings" pitchFamily="2" charset="2"/>
              <a:buChar char="q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unit of current is the ampere (A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),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It is commonly abbreviated as an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A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  “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amp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,”.</a:t>
            </a:r>
          </a:p>
          <a:p>
            <a:pPr>
              <a:buFont typeface="Wingdings" pitchFamily="2" charset="2"/>
              <a:buChar char="q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One ampere equals 1 coulomb per second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. (A=C/s).</a:t>
            </a:r>
          </a:p>
          <a:p>
            <a:pPr>
              <a:buFont typeface="Wingdings" pitchFamily="2" charset="2"/>
              <a:buChar char="q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charge transferred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between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time </a:t>
            </a:r>
            <a:r>
              <a:rPr lang="en-AU" sz="2000" i="1" dirty="0" smtClean="0">
                <a:latin typeface="Arial" pitchFamily="34" charset="0"/>
                <a:cs typeface="Arial" pitchFamily="34" charset="0"/>
              </a:rPr>
              <a:t>tₒ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and </a:t>
            </a:r>
            <a:r>
              <a:rPr lang="en-AU" sz="2000" i="1" dirty="0">
                <a:latin typeface="Arial" pitchFamily="34" charset="0"/>
                <a:cs typeface="Arial" pitchFamily="34" charset="0"/>
              </a:rPr>
              <a:t>t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 </a:t>
            </a:r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en-A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   may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be expressed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as a definite integral:</a:t>
            </a:r>
          </a:p>
          <a:p>
            <a:endParaRPr lang="en-AU" sz="20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AU" sz="2000" dirty="0" smtClean="0"/>
              <a:t> The </a:t>
            </a:r>
            <a:r>
              <a:rPr lang="en-AU" sz="2000" dirty="0"/>
              <a:t>total charge transferred </a:t>
            </a:r>
            <a:r>
              <a:rPr lang="en-AU" sz="2000" dirty="0" smtClean="0"/>
              <a:t>  </a:t>
            </a:r>
          </a:p>
          <a:p>
            <a:r>
              <a:rPr lang="en-AU" sz="2000" dirty="0" smtClean="0"/>
              <a:t>    over </a:t>
            </a:r>
            <a:r>
              <a:rPr lang="en-AU" sz="2000" dirty="0"/>
              <a:t>all time is thus given by</a:t>
            </a:r>
          </a:p>
          <a:p>
            <a:pPr>
              <a:buFont typeface="Wingdings" pitchFamily="2" charset="2"/>
              <a:buChar char="q"/>
            </a:pPr>
            <a:endParaRPr lang="en-AU" sz="2000" dirty="0"/>
          </a:p>
          <a:p>
            <a:pPr>
              <a:buFont typeface="Wingdings" pitchFamily="2" charset="2"/>
              <a:buChar char="q"/>
            </a:pPr>
            <a:endParaRPr lang="en-A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782827" y="49276"/>
            <a:ext cx="7578344" cy="541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Current: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endParaRPr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12700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505200"/>
            <a:ext cx="25527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590800"/>
            <a:ext cx="21717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4198448"/>
            <a:ext cx="2971800" cy="237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191000"/>
            <a:ext cx="2819400" cy="237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838200"/>
            <a:ext cx="881062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73240" y="111125"/>
            <a:ext cx="7578344" cy="541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Current: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152400" y="762000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r" rtl="0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Current: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33600" y="1279461"/>
            <a:ext cx="4900676" cy="1246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450594" y="2537967"/>
            <a:ext cx="6253480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000" b="1" spc="-160" dirty="0" smtClean="0">
                <a:latin typeface="Arial"/>
                <a:cs typeface="Arial"/>
              </a:rPr>
              <a:t>T</a:t>
            </a:r>
            <a:r>
              <a:rPr sz="2000" b="1" spc="30" dirty="0" smtClean="0">
                <a:latin typeface="Arial"/>
                <a:cs typeface="Arial"/>
              </a:rPr>
              <a:t>w</a:t>
            </a:r>
            <a:r>
              <a:rPr sz="2000" b="1" spc="0" dirty="0" smtClean="0">
                <a:latin typeface="Arial"/>
                <a:cs typeface="Arial"/>
              </a:rPr>
              <a:t>o</a:t>
            </a:r>
            <a:r>
              <a:rPr sz="2000" b="1" spc="-4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differ</a:t>
            </a:r>
            <a:r>
              <a:rPr sz="2000" b="1" spc="5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nt</a:t>
            </a:r>
            <a:r>
              <a:rPr sz="2000" b="1" spc="-5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methods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of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labe</a:t>
            </a:r>
            <a:r>
              <a:rPr sz="2000" b="1" spc="-10" dirty="0" smtClean="0">
                <a:latin typeface="Arial"/>
                <a:cs typeface="Arial"/>
              </a:rPr>
              <a:t>l</a:t>
            </a:r>
            <a:r>
              <a:rPr sz="2000" b="1" spc="0" dirty="0" smtClean="0">
                <a:latin typeface="Arial"/>
                <a:cs typeface="Arial"/>
              </a:rPr>
              <a:t>ing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the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same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curren</a:t>
            </a:r>
            <a:r>
              <a:rPr sz="2000" b="1" spc="5" dirty="0" smtClean="0">
                <a:latin typeface="Arial"/>
                <a:cs typeface="Arial"/>
              </a:rPr>
              <a:t>t</a:t>
            </a:r>
            <a:r>
              <a:rPr sz="2000" b="1" spc="0" dirty="0" smtClean="0"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3000" y="3641725"/>
            <a:ext cx="7118350" cy="1517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0739" y="5357977"/>
            <a:ext cx="7912100" cy="666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(</a:t>
            </a:r>
            <a:r>
              <a:rPr sz="2000" b="1" spc="5" dirty="0" smtClean="0">
                <a:latin typeface="Arial"/>
                <a:cs typeface="Arial"/>
              </a:rPr>
              <a:t>a</a:t>
            </a:r>
            <a:r>
              <a:rPr sz="2000" b="1" spc="0" dirty="0" smtClean="0">
                <a:latin typeface="Arial"/>
                <a:cs typeface="Arial"/>
              </a:rPr>
              <a:t>,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b)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Incomplet</a:t>
            </a:r>
            <a:r>
              <a:rPr sz="2000" b="1" spc="5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,</a:t>
            </a:r>
            <a:r>
              <a:rPr sz="2000" b="1" spc="-3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i</a:t>
            </a:r>
            <a:r>
              <a:rPr sz="2000" b="1" spc="-10" dirty="0" smtClean="0">
                <a:latin typeface="Arial"/>
                <a:cs typeface="Arial"/>
              </a:rPr>
              <a:t>m</a:t>
            </a:r>
            <a:r>
              <a:rPr sz="2000" b="1" spc="0" dirty="0" smtClean="0">
                <a:latin typeface="Arial"/>
                <a:cs typeface="Arial"/>
              </a:rPr>
              <a:t>prope</a:t>
            </a:r>
            <a:r>
              <a:rPr sz="2000" b="1" spc="-105" dirty="0" smtClean="0">
                <a:latin typeface="Arial"/>
                <a:cs typeface="Arial"/>
              </a:rPr>
              <a:t>r</a:t>
            </a:r>
            <a:r>
              <a:rPr sz="2000" b="1" spc="0" dirty="0" smtClean="0">
                <a:latin typeface="Arial"/>
                <a:cs typeface="Arial"/>
              </a:rPr>
              <a:t>,</a:t>
            </a:r>
            <a:r>
              <a:rPr sz="2000" b="1" spc="-3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and </a:t>
            </a:r>
            <a:r>
              <a:rPr sz="2000" b="1" spc="-10" dirty="0" smtClean="0">
                <a:latin typeface="Arial"/>
                <a:cs typeface="Arial"/>
              </a:rPr>
              <a:t>i</a:t>
            </a:r>
            <a:r>
              <a:rPr sz="2000" b="1" spc="0" dirty="0" smtClean="0">
                <a:latin typeface="Arial"/>
                <a:cs typeface="Arial"/>
              </a:rPr>
              <a:t>ncorr</a:t>
            </a:r>
            <a:r>
              <a:rPr sz="2000" b="1" spc="5" dirty="0" smtClean="0">
                <a:latin typeface="Arial"/>
                <a:cs typeface="Arial"/>
              </a:rPr>
              <a:t>e</a:t>
            </a:r>
            <a:r>
              <a:rPr sz="2000" b="1" spc="0" dirty="0" smtClean="0">
                <a:latin typeface="Arial"/>
                <a:cs typeface="Arial"/>
              </a:rPr>
              <a:t>ct</a:t>
            </a:r>
            <a:r>
              <a:rPr sz="2000" b="1" spc="-3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definitions</a:t>
            </a:r>
            <a:r>
              <a:rPr sz="2000" b="1" spc="-3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of</a:t>
            </a:r>
            <a:r>
              <a:rPr sz="2000" b="1" spc="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a</a:t>
            </a:r>
            <a:r>
              <a:rPr sz="2000" b="1" spc="-2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curre</a:t>
            </a:r>
            <a:r>
              <a:rPr sz="2000" b="1" spc="5" dirty="0" smtClean="0">
                <a:latin typeface="Arial"/>
                <a:cs typeface="Arial"/>
              </a:rPr>
              <a:t>n</a:t>
            </a:r>
            <a:r>
              <a:rPr sz="2000" b="1" spc="0" dirty="0" smtClean="0">
                <a:latin typeface="Arial"/>
                <a:cs typeface="Arial"/>
              </a:rPr>
              <a:t>t.</a:t>
            </a:r>
            <a:endParaRPr sz="20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2000" b="1" dirty="0" smtClean="0">
                <a:latin typeface="Arial"/>
                <a:cs typeface="Arial"/>
              </a:rPr>
              <a:t>(</a:t>
            </a:r>
            <a:r>
              <a:rPr sz="2000" b="1" spc="5" dirty="0" smtClean="0">
                <a:latin typeface="Arial"/>
                <a:cs typeface="Arial"/>
              </a:rPr>
              <a:t>c</a:t>
            </a:r>
            <a:r>
              <a:rPr sz="2000" b="1" spc="0" dirty="0" smtClean="0">
                <a:latin typeface="Arial"/>
                <a:cs typeface="Arial"/>
              </a:rPr>
              <a:t>)</a:t>
            </a:r>
            <a:r>
              <a:rPr sz="2000" b="1" spc="-2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the</a:t>
            </a:r>
            <a:r>
              <a:rPr sz="2000" b="1" spc="-1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corre</a:t>
            </a:r>
            <a:r>
              <a:rPr sz="2000" b="1" spc="5" dirty="0" smtClean="0">
                <a:latin typeface="Arial"/>
                <a:cs typeface="Arial"/>
              </a:rPr>
              <a:t>c</a:t>
            </a:r>
            <a:r>
              <a:rPr sz="2000" b="1" spc="0" dirty="0" smtClean="0">
                <a:latin typeface="Arial"/>
                <a:cs typeface="Arial"/>
              </a:rPr>
              <a:t>t</a:t>
            </a:r>
            <a:r>
              <a:rPr sz="2000" b="1" spc="-35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definition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spc="0" dirty="0" smtClean="0">
                <a:latin typeface="Arial"/>
                <a:cs typeface="Arial"/>
              </a:rPr>
              <a:t>of</a:t>
            </a:r>
            <a:r>
              <a:rPr sz="2000" b="1" spc="-30" dirty="0" smtClean="0">
                <a:latin typeface="Arial"/>
                <a:cs typeface="Arial"/>
              </a:rPr>
              <a:t> </a:t>
            </a:r>
            <a:r>
              <a:rPr sz="2000" b="1" i="1" spc="-10" dirty="0" smtClean="0">
                <a:latin typeface="Arial"/>
                <a:cs typeface="Arial"/>
              </a:rPr>
              <a:t>i</a:t>
            </a:r>
            <a:r>
              <a:rPr sz="1950" b="1" spc="15" baseline="-21367" dirty="0" smtClean="0">
                <a:latin typeface="Arial"/>
                <a:cs typeface="Arial"/>
              </a:rPr>
              <a:t>1</a:t>
            </a:r>
            <a:r>
              <a:rPr sz="2000" b="1" spc="10" dirty="0" smtClean="0">
                <a:latin typeface="Arial"/>
                <a:cs typeface="Arial"/>
              </a:rPr>
              <a:t>(</a:t>
            </a:r>
            <a:r>
              <a:rPr sz="2000" b="1" i="1" spc="10" dirty="0" smtClean="0">
                <a:latin typeface="Arial"/>
                <a:cs typeface="Arial"/>
              </a:rPr>
              <a:t>t</a:t>
            </a:r>
            <a:r>
              <a:rPr sz="2000" b="1" spc="10" dirty="0" smtClean="0">
                <a:latin typeface="Arial"/>
                <a:cs typeface="Arial"/>
              </a:rPr>
              <a:t>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658368" y="701801"/>
            <a:ext cx="7804404" cy="0"/>
          </a:xfrm>
          <a:custGeom>
            <a:avLst/>
            <a:gdLst/>
            <a:ahLst/>
            <a:cxnLst/>
            <a:rect l="l" t="t" r="r" b="b"/>
            <a:pathLst>
              <a:path w="7804404">
                <a:moveTo>
                  <a:pt x="0" y="0"/>
                </a:moveTo>
                <a:lnTo>
                  <a:pt x="7804404" y="0"/>
                </a:lnTo>
              </a:path>
            </a:pathLst>
          </a:custGeom>
          <a:ln w="41148">
            <a:solidFill>
              <a:srgbClr val="2F2F64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3500" b="1" spc="100" dirty="0" smtClean="0">
                <a:solidFill>
                  <a:srgbClr val="0066CC"/>
                </a:solidFill>
                <a:latin typeface="Arial"/>
                <a:cs typeface="Arial"/>
              </a:rPr>
              <a:t>Current:</a:t>
            </a:r>
            <a:endParaRPr sz="350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838200"/>
            <a:ext cx="4446587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Course Des</a:t>
            </a:r>
            <a:r>
              <a:rPr sz="3600" spc="-30" dirty="0" smtClean="0">
                <a:solidFill>
                  <a:srgbClr val="0066CC"/>
                </a:solidFill>
                <a:latin typeface="Verdana"/>
                <a:cs typeface="Verdana"/>
              </a:rPr>
              <a:t>c</a:t>
            </a:r>
            <a:r>
              <a:rPr sz="3600" spc="0" dirty="0" smtClean="0">
                <a:solidFill>
                  <a:srgbClr val="0066CC"/>
                </a:solidFill>
                <a:latin typeface="Verdana"/>
                <a:cs typeface="Verdana"/>
              </a:rPr>
              <a:t>ription: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5250" marR="12700" indent="914400" algn="l" rtl="0">
              <a:lnSpc>
                <a:spcPct val="100000"/>
              </a:lnSpc>
            </a:pPr>
            <a:r>
              <a:rPr sz="2400" b="1" dirty="0" smtClean="0">
                <a:solidFill>
                  <a:srgbClr val="0000FF"/>
                </a:solidFill>
                <a:latin typeface="Arial"/>
                <a:cs typeface="Arial"/>
              </a:rPr>
              <a:t>Electrical</a:t>
            </a:r>
            <a:r>
              <a:rPr sz="2400" b="1" spc="-1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units</a:t>
            </a:r>
            <a:r>
              <a:rPr sz="2400" b="1" spc="-2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and</a:t>
            </a:r>
            <a:r>
              <a:rPr sz="2400" b="1" spc="-1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def</a:t>
            </a:r>
            <a:r>
              <a:rPr sz="2400" b="1" spc="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nitio</a:t>
            </a:r>
            <a:r>
              <a:rPr sz="2400" b="1" spc="-15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400" b="1" spc="5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spc="0" dirty="0" smtClean="0">
                <a:latin typeface="Arial"/>
                <a:cs typeface="Arial"/>
              </a:rPr>
              <a:t>:</a:t>
            </a:r>
            <a:r>
              <a:rPr sz="2400" spc="-40" dirty="0" smtClean="0">
                <a:latin typeface="Arial"/>
                <a:cs typeface="Arial"/>
              </a:rPr>
              <a:t> </a:t>
            </a:r>
            <a:r>
              <a:rPr sz="2400" spc="-140" dirty="0" smtClean="0">
                <a:latin typeface="Arial"/>
                <a:cs typeface="Arial"/>
              </a:rPr>
              <a:t>V</a:t>
            </a:r>
            <a:r>
              <a:rPr sz="2400" spc="0" dirty="0" smtClean="0">
                <a:latin typeface="Arial"/>
                <a:cs typeface="Arial"/>
              </a:rPr>
              <a:t>olta</a:t>
            </a:r>
            <a:r>
              <a:rPr sz="2400" spc="-10" dirty="0" smtClean="0">
                <a:latin typeface="Arial"/>
                <a:cs typeface="Arial"/>
              </a:rPr>
              <a:t>g</a:t>
            </a:r>
            <a:r>
              <a:rPr sz="2400" spc="0" dirty="0" smtClean="0">
                <a:latin typeface="Arial"/>
                <a:cs typeface="Arial"/>
              </a:rPr>
              <a:t>e,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current, po</a:t>
            </a:r>
            <a:r>
              <a:rPr sz="2400" spc="-1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30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rg</a:t>
            </a:r>
            <a:r>
              <a:rPr sz="2400" spc="-180" dirty="0" smtClean="0">
                <a:latin typeface="Arial"/>
                <a:cs typeface="Arial"/>
              </a:rPr>
              <a:t>y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circu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el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ments:</a:t>
            </a:r>
            <a:r>
              <a:rPr sz="2400" spc="5" dirty="0" smtClean="0">
                <a:latin typeface="Arial"/>
                <a:cs typeface="Arial"/>
              </a:rPr>
              <a:t> r</a:t>
            </a:r>
            <a:r>
              <a:rPr sz="2400" spc="0" dirty="0" smtClean="0">
                <a:latin typeface="Arial"/>
                <a:cs typeface="Arial"/>
              </a:rPr>
              <a:t>esistors, ca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acitors, 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ductors,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de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ent</a:t>
            </a:r>
            <a:r>
              <a:rPr sz="2400" spc="3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de</a:t>
            </a:r>
            <a:r>
              <a:rPr sz="2400" spc="-10" dirty="0" smtClean="0">
                <a:latin typeface="Arial"/>
                <a:cs typeface="Arial"/>
              </a:rPr>
              <a:t>p</a:t>
            </a:r>
            <a:r>
              <a:rPr sz="2400" spc="0" dirty="0" smtClean="0">
                <a:latin typeface="Arial"/>
                <a:cs typeface="Arial"/>
              </a:rPr>
              <a:t>en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ent</a:t>
            </a:r>
            <a:r>
              <a:rPr sz="2400" spc="2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sources.</a:t>
            </a:r>
            <a:endParaRPr lang="en-AU" sz="2400" spc="0" dirty="0" smtClean="0">
              <a:latin typeface="Arial"/>
              <a:cs typeface="Arial"/>
            </a:endParaRPr>
          </a:p>
          <a:p>
            <a:pPr marL="95250" marR="12700" indent="914400" algn="l" rtl="0">
              <a:lnSpc>
                <a:spcPct val="100000"/>
              </a:lnSpc>
            </a:pP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Circuit</a:t>
            </a:r>
            <a:r>
              <a:rPr sz="2400" b="1" spc="-1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Th</a:t>
            </a:r>
            <a:r>
              <a:rPr sz="2400" b="1" spc="-10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ory and an</a:t>
            </a:r>
            <a:r>
              <a:rPr sz="2400" b="1" spc="-10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b="1" spc="-25" dirty="0" smtClean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sis</a:t>
            </a:r>
            <a:r>
              <a:rPr sz="2400" b="1" spc="2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methods</a:t>
            </a:r>
            <a:r>
              <a:rPr sz="2400" spc="0" dirty="0" smtClean="0">
                <a:latin typeface="Arial"/>
                <a:cs typeface="Arial"/>
              </a:rPr>
              <a:t>: </a:t>
            </a:r>
            <a:r>
              <a:rPr sz="2400" spc="-10" dirty="0" smtClean="0">
                <a:latin typeface="Arial"/>
                <a:cs typeface="Arial"/>
              </a:rPr>
              <a:t>K</a:t>
            </a:r>
            <a:r>
              <a:rPr sz="2400" spc="0" dirty="0" smtClean="0">
                <a:latin typeface="Arial"/>
                <a:cs typeface="Arial"/>
              </a:rPr>
              <a:t>irchh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-45" dirty="0" smtClean="0">
                <a:latin typeface="Arial"/>
                <a:cs typeface="Arial"/>
              </a:rPr>
              <a:t>f</a:t>
            </a:r>
            <a:r>
              <a:rPr sz="2400" spc="50" dirty="0" smtClean="0">
                <a:latin typeface="Arial"/>
                <a:cs typeface="Arial"/>
              </a:rPr>
              <a:t>f</a:t>
            </a:r>
            <a:r>
              <a:rPr sz="2400" spc="-55" dirty="0" smtClean="0">
                <a:latin typeface="Arial"/>
                <a:cs typeface="Arial"/>
              </a:rPr>
              <a:t>’</a:t>
            </a:r>
            <a:r>
              <a:rPr sz="2400" spc="0" dirty="0" smtClean="0">
                <a:latin typeface="Arial"/>
                <a:cs typeface="Arial"/>
              </a:rPr>
              <a:t>s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La</a:t>
            </a:r>
            <a:r>
              <a:rPr sz="2400" spc="-1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s,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vo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tage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and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cur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ent d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vi</a:t>
            </a:r>
            <a:r>
              <a:rPr sz="2400" spc="-10" dirty="0" smtClean="0">
                <a:latin typeface="Arial"/>
                <a:cs typeface="Arial"/>
              </a:rPr>
              <a:t>d</a:t>
            </a:r>
            <a:r>
              <a:rPr sz="2400" spc="0" dirty="0" smtClean="0">
                <a:latin typeface="Arial"/>
                <a:cs typeface="Arial"/>
              </a:rPr>
              <a:t>e</a:t>
            </a:r>
            <a:r>
              <a:rPr sz="2400" spc="-13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de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mesh</a:t>
            </a:r>
            <a:r>
              <a:rPr sz="2400" spc="-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l</a:t>
            </a:r>
            <a:r>
              <a:rPr sz="2400" spc="0" dirty="0" smtClean="0">
                <a:latin typeface="Arial"/>
                <a:cs typeface="Arial"/>
              </a:rPr>
              <a:t>ys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s,</a:t>
            </a:r>
            <a:r>
              <a:rPr sz="2400" spc="-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-10" dirty="0" smtClean="0">
                <a:latin typeface="Arial"/>
                <a:cs typeface="Arial"/>
              </a:rPr>
              <a:t>h</a:t>
            </a:r>
            <a:r>
              <a:rPr sz="2400" spc="0" dirty="0" smtClean="0">
                <a:latin typeface="Arial"/>
                <a:cs typeface="Arial"/>
              </a:rPr>
              <a:t>ev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</a:t>
            </a:r>
            <a:r>
              <a:rPr sz="2400" spc="-10" dirty="0" smtClean="0">
                <a:latin typeface="Arial"/>
                <a:cs typeface="Arial"/>
              </a:rPr>
              <a:t>o</a:t>
            </a:r>
            <a:r>
              <a:rPr sz="2400" spc="0" dirty="0" smtClean="0">
                <a:latin typeface="Arial"/>
                <a:cs typeface="Arial"/>
              </a:rPr>
              <a:t>rton theorem,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ma</a:t>
            </a:r>
            <a:r>
              <a:rPr sz="2400" spc="-20" dirty="0" smtClean="0">
                <a:latin typeface="Arial"/>
                <a:cs typeface="Arial"/>
              </a:rPr>
              <a:t>x</a:t>
            </a:r>
            <a:r>
              <a:rPr sz="2400" spc="0" dirty="0" smtClean="0">
                <a:latin typeface="Arial"/>
                <a:cs typeface="Arial"/>
              </a:rPr>
              <a:t>imum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po</a:t>
            </a:r>
            <a:r>
              <a:rPr sz="2400" spc="-10" dirty="0" smtClean="0">
                <a:latin typeface="Arial"/>
                <a:cs typeface="Arial"/>
              </a:rPr>
              <a:t>w</a:t>
            </a:r>
            <a:r>
              <a:rPr sz="2400" spc="0" dirty="0" smtClean="0">
                <a:latin typeface="Arial"/>
                <a:cs typeface="Arial"/>
              </a:rPr>
              <a:t>er</a:t>
            </a:r>
            <a:r>
              <a:rPr sz="2400" spc="1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t</a:t>
            </a:r>
            <a:r>
              <a:rPr sz="2400" spc="5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ansfe</a:t>
            </a:r>
            <a:r>
              <a:rPr sz="2400" spc="-130" dirty="0" smtClean="0">
                <a:latin typeface="Arial"/>
                <a:cs typeface="Arial"/>
              </a:rPr>
              <a:t>r</a:t>
            </a:r>
            <a:r>
              <a:rPr sz="2400" spc="0" dirty="0" smtClean="0">
                <a:latin typeface="Arial"/>
                <a:cs typeface="Arial"/>
              </a:rPr>
              <a:t>,</a:t>
            </a:r>
            <a:r>
              <a:rPr sz="2400" spc="-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sup</a:t>
            </a:r>
            <a:r>
              <a:rPr sz="2400" spc="-10" dirty="0" smtClean="0">
                <a:latin typeface="Arial"/>
                <a:cs typeface="Arial"/>
              </a:rPr>
              <a:t>e</a:t>
            </a:r>
            <a:r>
              <a:rPr sz="2400" spc="0" dirty="0" smtClean="0">
                <a:latin typeface="Arial"/>
                <a:cs typeface="Arial"/>
              </a:rPr>
              <a:t>rposition theorem.</a:t>
            </a:r>
            <a:endParaRPr lang="en-AU" sz="2400" spc="0" dirty="0" smtClean="0">
              <a:latin typeface="Arial"/>
              <a:cs typeface="Arial"/>
            </a:endParaRPr>
          </a:p>
          <a:p>
            <a:pPr marL="95250" marR="12700" indent="914400" algn="l" rtl="0">
              <a:lnSpc>
                <a:spcPct val="100000"/>
              </a:lnSpc>
            </a:pP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Sinu</a:t>
            </a:r>
            <a:r>
              <a:rPr sz="2400" b="1" spc="-10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oidal</a:t>
            </a:r>
            <a:r>
              <a:rPr sz="2400" b="1" spc="-2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Stea</a:t>
            </a:r>
            <a:r>
              <a:rPr sz="2400" b="1" spc="-10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y State</a:t>
            </a:r>
            <a:r>
              <a:rPr sz="2400" b="1" spc="-9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2400" b="1" spc="-10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400" b="1" spc="-25" dirty="0" smtClean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400" b="1" spc="0" dirty="0" smtClean="0">
                <a:solidFill>
                  <a:srgbClr val="0000FF"/>
                </a:solidFill>
                <a:latin typeface="Arial"/>
                <a:cs typeface="Arial"/>
              </a:rPr>
              <a:t>sis</a:t>
            </a:r>
            <a:r>
              <a:rPr sz="2400" spc="0" dirty="0" smtClean="0">
                <a:latin typeface="Arial"/>
                <a:cs typeface="Arial"/>
              </a:rPr>
              <a:t>:</a:t>
            </a:r>
            <a:r>
              <a:rPr sz="2400" spc="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si</a:t>
            </a:r>
            <a:r>
              <a:rPr sz="2400" spc="-10" dirty="0" smtClean="0">
                <a:latin typeface="Arial"/>
                <a:cs typeface="Arial"/>
              </a:rPr>
              <a:t>n</a:t>
            </a:r>
            <a:r>
              <a:rPr sz="2400" spc="0" dirty="0" smtClean="0">
                <a:latin typeface="Arial"/>
                <a:cs typeface="Arial"/>
              </a:rPr>
              <a:t>uso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d</a:t>
            </a:r>
            <a:r>
              <a:rPr sz="2400" spc="2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properties, complex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number representations,</a:t>
            </a:r>
            <a:r>
              <a:rPr sz="2400" spc="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ph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sors, circuit theory 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nd</a:t>
            </a:r>
            <a:r>
              <a:rPr sz="2400" spc="5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an</a:t>
            </a:r>
            <a:r>
              <a:rPr sz="2400" spc="-10" dirty="0" smtClean="0">
                <a:latin typeface="Arial"/>
                <a:cs typeface="Arial"/>
              </a:rPr>
              <a:t>a</a:t>
            </a:r>
            <a:r>
              <a:rPr sz="2400" spc="0" dirty="0" smtClean="0">
                <a:latin typeface="Arial"/>
                <a:cs typeface="Arial"/>
              </a:rPr>
              <a:t>lys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s method</a:t>
            </a:r>
            <a:r>
              <a:rPr sz="2400" spc="-1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in</a:t>
            </a:r>
            <a:r>
              <a:rPr sz="2400" spc="-130" dirty="0" smtClean="0">
                <a:latin typeface="Arial"/>
                <a:cs typeface="Arial"/>
              </a:rPr>
              <a:t> </a:t>
            </a:r>
            <a:r>
              <a:rPr sz="2400" spc="0" dirty="0" smtClean="0">
                <a:latin typeface="Arial"/>
                <a:cs typeface="Arial"/>
              </a:rPr>
              <a:t>AC circu</a:t>
            </a:r>
            <a:r>
              <a:rPr sz="2400" spc="-10" dirty="0" smtClean="0">
                <a:latin typeface="Arial"/>
                <a:cs typeface="Arial"/>
              </a:rPr>
              <a:t>i</a:t>
            </a:r>
            <a:r>
              <a:rPr sz="2400" spc="0" dirty="0" smtClean="0">
                <a:latin typeface="Arial"/>
                <a:cs typeface="Arial"/>
              </a:rPr>
              <a:t>ts.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838200"/>
            <a:ext cx="8153400" cy="4399692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en-AU" sz="2000" dirty="0">
                <a:latin typeface="Arial" pitchFamily="34" charset="0"/>
                <a:cs typeface="Arial" pitchFamily="34" charset="0"/>
              </a:rPr>
              <a:t>electrical voltage (or a potential difference) exists between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two </a:t>
            </a:r>
          </a:p>
          <a:p>
            <a:pPr>
              <a:spcAft>
                <a:spcPts val="600"/>
              </a:spcAft>
            </a:pPr>
            <a:r>
              <a:rPr lang="en-AU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AU" sz="2000" dirty="0" smtClean="0">
                <a:latin typeface="Arial" pitchFamily="34" charset="0"/>
                <a:cs typeface="Arial" pitchFamily="34" charset="0"/>
              </a:rPr>
              <a:t>   terminals i</a:t>
            </a:r>
            <a:r>
              <a:rPr lang="en-AU" sz="2000" dirty="0" smtClean="0"/>
              <a:t>s a </a:t>
            </a:r>
            <a:r>
              <a:rPr lang="en-AU" sz="2000" dirty="0"/>
              <a:t>measure of the work required </a:t>
            </a:r>
            <a:r>
              <a:rPr lang="en-AU" sz="2000" dirty="0" smtClean="0"/>
              <a:t>to move </a:t>
            </a:r>
            <a:r>
              <a:rPr lang="en-AU" sz="2000" dirty="0"/>
              <a:t>charge </a:t>
            </a:r>
            <a:r>
              <a:rPr lang="en-AU" sz="2000" dirty="0" smtClean="0"/>
              <a:t>  </a:t>
            </a:r>
          </a:p>
          <a:p>
            <a:pPr>
              <a:spcAft>
                <a:spcPts val="600"/>
              </a:spcAft>
            </a:pPr>
            <a:r>
              <a:rPr lang="en-AU" sz="2000" dirty="0"/>
              <a:t> </a:t>
            </a:r>
            <a:r>
              <a:rPr lang="en-AU" sz="2000" dirty="0" smtClean="0"/>
              <a:t>   through the </a:t>
            </a:r>
            <a:r>
              <a:rPr lang="en-AU" sz="2000" dirty="0"/>
              <a:t>element. </a:t>
            </a:r>
            <a:endParaRPr lang="en-AU" sz="2000" dirty="0" smtClean="0"/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AU" sz="2000" dirty="0" smtClean="0"/>
              <a:t> The </a:t>
            </a:r>
            <a:r>
              <a:rPr lang="en-AU" sz="2000" dirty="0"/>
              <a:t>unit of voltage is the </a:t>
            </a:r>
            <a:r>
              <a:rPr lang="en-AU" sz="2000" dirty="0" smtClean="0"/>
              <a:t>volt (V), and </a:t>
            </a:r>
            <a:r>
              <a:rPr lang="en-AU" sz="2000" dirty="0"/>
              <a:t>1 </a:t>
            </a:r>
            <a:r>
              <a:rPr lang="en-AU" sz="2000" dirty="0" smtClean="0"/>
              <a:t>volt is </a:t>
            </a:r>
            <a:r>
              <a:rPr lang="en-AU" sz="2000" dirty="0"/>
              <a:t>the same as 1 J/C. </a:t>
            </a:r>
            <a:endParaRPr lang="en-AU" sz="2000" dirty="0" smtClean="0"/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AU" sz="2000" dirty="0" smtClean="0"/>
              <a:t> Voltage </a:t>
            </a:r>
            <a:r>
              <a:rPr lang="en-AU" sz="2000" dirty="0"/>
              <a:t>is represented by V or </a:t>
            </a:r>
            <a:r>
              <a:rPr lang="en-AU" sz="2000" i="1" dirty="0"/>
              <a:t>v</a:t>
            </a:r>
            <a:r>
              <a:rPr lang="en-AU" sz="2000" dirty="0" smtClean="0"/>
              <a:t>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AU" sz="2000" dirty="0" smtClean="0"/>
              <a:t> A voltage </a:t>
            </a:r>
            <a:r>
              <a:rPr lang="en-AU" sz="2000" dirty="0"/>
              <a:t>can exist between a pair of electrical terminals whether a </a:t>
            </a:r>
            <a:endParaRPr lang="en-AU" sz="2000" dirty="0" smtClean="0"/>
          </a:p>
          <a:p>
            <a:pPr>
              <a:spcAft>
                <a:spcPts val="600"/>
              </a:spcAft>
            </a:pPr>
            <a:r>
              <a:rPr lang="en-AU" sz="2000" dirty="0"/>
              <a:t> </a:t>
            </a:r>
            <a:r>
              <a:rPr lang="en-AU" sz="2000" dirty="0" smtClean="0"/>
              <a:t>   current is </a:t>
            </a:r>
            <a:r>
              <a:rPr lang="en-AU" sz="2000" dirty="0"/>
              <a:t>flowing or not</a:t>
            </a:r>
            <a:r>
              <a:rPr lang="en-AU" sz="2000" dirty="0" smtClean="0"/>
              <a:t>.</a:t>
            </a:r>
          </a:p>
          <a:p>
            <a:pPr>
              <a:spcAft>
                <a:spcPts val="600"/>
              </a:spcAft>
              <a:buFont typeface="Wingdings" pitchFamily="2" charset="2"/>
              <a:buChar char="q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Voltages are assigned polarities that indicates the direction of  </a:t>
            </a:r>
          </a:p>
          <a:p>
            <a:pPr>
              <a:spcAft>
                <a:spcPts val="600"/>
              </a:spcAft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   energy flow.</a:t>
            </a:r>
          </a:p>
          <a:p>
            <a:pPr lvl="8">
              <a:buFont typeface="Wingdings" pitchFamily="2" charset="2"/>
              <a:buChar char="q"/>
            </a:pPr>
            <a:r>
              <a:rPr lang="en-AU" sz="2000" dirty="0" smtClean="0"/>
              <a:t> The </a:t>
            </a:r>
            <a:r>
              <a:rPr lang="en-AU" sz="2000" dirty="0"/>
              <a:t>voltage is indicated by a plus-minus pair of </a:t>
            </a:r>
            <a:r>
              <a:rPr lang="en-AU" sz="2000" dirty="0" smtClean="0"/>
              <a:t>algebraic signs.</a:t>
            </a:r>
          </a:p>
          <a:p>
            <a:pPr lvl="8"/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2"/>
          <p:cNvSpPr txBox="1"/>
          <p:nvPr/>
        </p:nvSpPr>
        <p:spPr>
          <a:xfrm>
            <a:off x="757529" y="35940"/>
            <a:ext cx="1959610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Volt</a:t>
            </a:r>
            <a:r>
              <a:rPr sz="3600" spc="-35" dirty="0" smtClean="0">
                <a:solidFill>
                  <a:srgbClr val="0066CC"/>
                </a:solidFill>
                <a:latin typeface="Verdana"/>
                <a:cs typeface="Verdana"/>
              </a:rPr>
              <a:t>a</a:t>
            </a: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ge: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724400"/>
            <a:ext cx="1866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4648200"/>
            <a:ext cx="19240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181600"/>
            <a:ext cx="193357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529" y="35940"/>
            <a:ext cx="1959610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Volt</a:t>
            </a:r>
            <a:r>
              <a:rPr sz="3600" spc="-35" dirty="0" smtClean="0">
                <a:solidFill>
                  <a:srgbClr val="0066CC"/>
                </a:solidFill>
                <a:latin typeface="Verdana"/>
                <a:cs typeface="Verdana"/>
              </a:rPr>
              <a:t>a</a:t>
            </a: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ge: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9600" y="987425"/>
            <a:ext cx="3043301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5940" y="5449011"/>
            <a:ext cx="4149725" cy="986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600" b="1" spc="-10" dirty="0" smtClean="0">
                <a:latin typeface="Arial"/>
                <a:cs typeface="Arial"/>
              </a:rPr>
              <a:t>(a,</a:t>
            </a:r>
            <a:r>
              <a:rPr sz="1600" b="1" spc="1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b) T</a:t>
            </a:r>
            <a:r>
              <a:rPr sz="1600" b="1" spc="-20" dirty="0" smtClean="0">
                <a:latin typeface="Arial"/>
                <a:cs typeface="Arial"/>
              </a:rPr>
              <a:t>h</a:t>
            </a:r>
            <a:r>
              <a:rPr sz="1600" b="1" spc="-10" dirty="0" smtClean="0">
                <a:latin typeface="Arial"/>
                <a:cs typeface="Arial"/>
              </a:rPr>
              <a:t>ese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are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ina</a:t>
            </a:r>
            <a:r>
              <a:rPr sz="1600" b="1" spc="-15" dirty="0" smtClean="0">
                <a:latin typeface="Arial"/>
                <a:cs typeface="Arial"/>
              </a:rPr>
              <a:t>d</a:t>
            </a:r>
            <a:r>
              <a:rPr sz="1600" b="1" spc="-10" dirty="0" smtClean="0">
                <a:latin typeface="Arial"/>
                <a:cs typeface="Arial"/>
              </a:rPr>
              <a:t>eq</a:t>
            </a:r>
            <a:r>
              <a:rPr sz="1600" b="1" spc="-20" dirty="0" smtClean="0">
                <a:latin typeface="Arial"/>
                <a:cs typeface="Arial"/>
              </a:rPr>
              <a:t>u</a:t>
            </a:r>
            <a:r>
              <a:rPr sz="1600" b="1" spc="-10" dirty="0" smtClean="0">
                <a:latin typeface="Arial"/>
                <a:cs typeface="Arial"/>
              </a:rPr>
              <a:t>ate</a:t>
            </a:r>
            <a:r>
              <a:rPr sz="1600" b="1" spc="1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de</a:t>
            </a:r>
            <a:r>
              <a:rPr sz="1600" b="1" spc="-20" dirty="0" smtClean="0">
                <a:latin typeface="Arial"/>
                <a:cs typeface="Arial"/>
              </a:rPr>
              <a:t>f</a:t>
            </a:r>
            <a:r>
              <a:rPr sz="1600" b="1" spc="-10" dirty="0" smtClean="0">
                <a:latin typeface="Arial"/>
                <a:cs typeface="Arial"/>
              </a:rPr>
              <a:t>ini</a:t>
            </a:r>
            <a:r>
              <a:rPr sz="1600" b="1" spc="-2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io</a:t>
            </a:r>
            <a:r>
              <a:rPr sz="1600" b="1" spc="-20" dirty="0" smtClean="0">
                <a:latin typeface="Arial"/>
                <a:cs typeface="Arial"/>
              </a:rPr>
              <a:t>n</a:t>
            </a:r>
            <a:r>
              <a:rPr sz="1600" b="1" spc="-10" dirty="0" smtClean="0">
                <a:latin typeface="Arial"/>
                <a:cs typeface="Arial"/>
              </a:rPr>
              <a:t>s</a:t>
            </a:r>
            <a:r>
              <a:rPr sz="1600" b="1" spc="5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of a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-50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ol</a:t>
            </a:r>
            <a:r>
              <a:rPr sz="1600" b="1" spc="-2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age.</a:t>
            </a:r>
            <a:r>
              <a:rPr sz="1600" b="1" spc="6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(c)</a:t>
            </a:r>
            <a:r>
              <a:rPr sz="1600" b="1" spc="-45" dirty="0" smtClean="0">
                <a:latin typeface="Arial"/>
                <a:cs typeface="Arial"/>
              </a:rPr>
              <a:t> </a:t>
            </a:r>
            <a:r>
              <a:rPr sz="1600" b="1" spc="-15" dirty="0" smtClean="0">
                <a:latin typeface="Arial"/>
                <a:cs typeface="Arial"/>
              </a:rPr>
              <a:t>A</a:t>
            </a:r>
            <a:r>
              <a:rPr sz="1600" b="1" spc="-6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correct</a:t>
            </a:r>
            <a:r>
              <a:rPr sz="1600" b="1" spc="1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de</a:t>
            </a:r>
            <a:r>
              <a:rPr sz="1600" b="1" spc="-20" dirty="0" smtClean="0">
                <a:latin typeface="Arial"/>
                <a:cs typeface="Arial"/>
              </a:rPr>
              <a:t>f</a:t>
            </a:r>
            <a:r>
              <a:rPr sz="1600" b="1" spc="-10" dirty="0" smtClean="0">
                <a:latin typeface="Arial"/>
                <a:cs typeface="Arial"/>
              </a:rPr>
              <a:t>ini</a:t>
            </a:r>
            <a:r>
              <a:rPr sz="1600" b="1" spc="-2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ion</a:t>
            </a:r>
            <a:r>
              <a:rPr sz="1600" b="1" spc="3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incl</a:t>
            </a:r>
            <a:r>
              <a:rPr sz="1600" b="1" spc="-15" dirty="0" smtClean="0">
                <a:latin typeface="Arial"/>
                <a:cs typeface="Arial"/>
              </a:rPr>
              <a:t>u</a:t>
            </a:r>
            <a:r>
              <a:rPr sz="1600" b="1" spc="-10" dirty="0" smtClean="0">
                <a:latin typeface="Arial"/>
                <a:cs typeface="Arial"/>
              </a:rPr>
              <a:t>des b</a:t>
            </a:r>
            <a:r>
              <a:rPr sz="1600" b="1" spc="-20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th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a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s</a:t>
            </a:r>
            <a:r>
              <a:rPr sz="1600" b="1" spc="-50" dirty="0" smtClean="0">
                <a:latin typeface="Arial"/>
                <a:cs typeface="Arial"/>
              </a:rPr>
              <a:t>y</a:t>
            </a:r>
            <a:r>
              <a:rPr sz="1600" b="1" spc="-20" dirty="0" smtClean="0">
                <a:latin typeface="Arial"/>
                <a:cs typeface="Arial"/>
              </a:rPr>
              <a:t>m</a:t>
            </a:r>
            <a:r>
              <a:rPr sz="1600" b="1" spc="-10" dirty="0" smtClean="0">
                <a:latin typeface="Arial"/>
                <a:cs typeface="Arial"/>
              </a:rPr>
              <a:t>b</a:t>
            </a:r>
            <a:r>
              <a:rPr sz="1600" b="1" spc="-20" dirty="0" smtClean="0">
                <a:latin typeface="Arial"/>
                <a:cs typeface="Arial"/>
              </a:rPr>
              <a:t>o</a:t>
            </a:r>
            <a:r>
              <a:rPr sz="1600" b="1" spc="-5" dirty="0" smtClean="0">
                <a:latin typeface="Arial"/>
                <a:cs typeface="Arial"/>
              </a:rPr>
              <a:t>l</a:t>
            </a:r>
            <a:r>
              <a:rPr sz="1600" b="1" spc="6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f</a:t>
            </a:r>
            <a:r>
              <a:rPr sz="1600" b="1" spc="-20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r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t</a:t>
            </a:r>
            <a:r>
              <a:rPr sz="1600" b="1" spc="-20" dirty="0" smtClean="0">
                <a:latin typeface="Arial"/>
                <a:cs typeface="Arial"/>
              </a:rPr>
              <a:t>h</a:t>
            </a:r>
            <a:r>
              <a:rPr sz="1600" b="1" spc="-10" dirty="0" smtClean="0">
                <a:latin typeface="Arial"/>
                <a:cs typeface="Arial"/>
              </a:rPr>
              <a:t>e</a:t>
            </a:r>
            <a:r>
              <a:rPr sz="1600" b="1" spc="20" dirty="0" smtClean="0">
                <a:latin typeface="Arial"/>
                <a:cs typeface="Arial"/>
              </a:rPr>
              <a:t> </a:t>
            </a:r>
            <a:r>
              <a:rPr sz="1600" b="1" spc="-50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ariable</a:t>
            </a:r>
            <a:r>
              <a:rPr sz="1600" b="1" spc="4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a</a:t>
            </a:r>
            <a:r>
              <a:rPr sz="1600" b="1" spc="-15" dirty="0" smtClean="0">
                <a:latin typeface="Arial"/>
                <a:cs typeface="Arial"/>
              </a:rPr>
              <a:t>n</a:t>
            </a:r>
            <a:r>
              <a:rPr sz="1600" b="1" spc="-10" dirty="0" smtClean="0">
                <a:latin typeface="Arial"/>
                <a:cs typeface="Arial"/>
              </a:rPr>
              <a:t>d a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plu</a:t>
            </a:r>
            <a:r>
              <a:rPr sz="1600" b="1" spc="0" dirty="0" smtClean="0">
                <a:latin typeface="Arial"/>
                <a:cs typeface="Arial"/>
              </a:rPr>
              <a:t>s</a:t>
            </a:r>
            <a:r>
              <a:rPr sz="1600" b="1" spc="-10" dirty="0" smtClean="0">
                <a:latin typeface="Arial"/>
                <a:cs typeface="Arial"/>
              </a:rPr>
              <a:t>- mi</a:t>
            </a:r>
            <a:r>
              <a:rPr sz="1600" b="1" spc="-20" dirty="0" smtClean="0">
                <a:latin typeface="Arial"/>
                <a:cs typeface="Arial"/>
              </a:rPr>
              <a:t>n</a:t>
            </a:r>
            <a:r>
              <a:rPr sz="1600" b="1" spc="-10" dirty="0" smtClean="0">
                <a:latin typeface="Arial"/>
                <a:cs typeface="Arial"/>
              </a:rPr>
              <a:t>us</a:t>
            </a:r>
            <a:r>
              <a:rPr sz="1600" b="1" spc="1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s</a:t>
            </a:r>
            <a:r>
              <a:rPr sz="1600" b="1" spc="-50" dirty="0" smtClean="0">
                <a:latin typeface="Arial"/>
                <a:cs typeface="Arial"/>
              </a:rPr>
              <a:t>y</a:t>
            </a:r>
            <a:r>
              <a:rPr sz="1600" b="1" spc="-15" dirty="0" smtClean="0">
                <a:latin typeface="Arial"/>
                <a:cs typeface="Arial"/>
              </a:rPr>
              <a:t>m</a:t>
            </a:r>
            <a:r>
              <a:rPr sz="1600" b="1" spc="-20" dirty="0" smtClean="0">
                <a:latin typeface="Arial"/>
                <a:cs typeface="Arial"/>
              </a:rPr>
              <a:t>b</a:t>
            </a:r>
            <a:r>
              <a:rPr sz="1600" b="1" spc="-10" dirty="0" smtClean="0">
                <a:latin typeface="Arial"/>
                <a:cs typeface="Arial"/>
              </a:rPr>
              <a:t>ol</a:t>
            </a:r>
            <a:r>
              <a:rPr sz="1600" b="1" spc="5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pai</a:t>
            </a:r>
            <a:r>
              <a:rPr sz="1600" b="1" spc="-95" dirty="0" smtClean="0">
                <a:latin typeface="Arial"/>
                <a:cs typeface="Arial"/>
              </a:rPr>
              <a:t>r</a:t>
            </a:r>
            <a:r>
              <a:rPr sz="1600" b="1" spc="-5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32628" y="5449011"/>
            <a:ext cx="3488054" cy="986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1600" b="1" spc="-10" dirty="0" smtClean="0">
                <a:latin typeface="Arial"/>
                <a:cs typeface="Arial"/>
              </a:rPr>
              <a:t>(a,</a:t>
            </a:r>
            <a:r>
              <a:rPr sz="1600" b="1" spc="1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b) </a:t>
            </a:r>
            <a:r>
              <a:rPr sz="1600" b="1" spc="-135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erminal</a:t>
            </a:r>
            <a:r>
              <a:rPr sz="1600" b="1" spc="30" dirty="0" smtClean="0">
                <a:latin typeface="Arial"/>
                <a:cs typeface="Arial"/>
              </a:rPr>
              <a:t> </a:t>
            </a:r>
            <a:r>
              <a:rPr sz="1600" b="1" spc="-15" dirty="0" smtClean="0">
                <a:latin typeface="Arial"/>
                <a:cs typeface="Arial"/>
              </a:rPr>
              <a:t>B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is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5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5" dirty="0" smtClean="0">
                <a:latin typeface="Arial"/>
                <a:cs typeface="Arial"/>
              </a:rPr>
              <a:t>V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posi</a:t>
            </a:r>
            <a:r>
              <a:rPr sz="1600" b="1" spc="-15" dirty="0" smtClean="0">
                <a:latin typeface="Arial"/>
                <a:cs typeface="Arial"/>
              </a:rPr>
              <a:t>t</a:t>
            </a:r>
            <a:r>
              <a:rPr sz="1600" b="1" spc="-5" dirty="0" smtClean="0">
                <a:latin typeface="Arial"/>
                <a:cs typeface="Arial"/>
              </a:rPr>
              <a:t>i</a:t>
            </a:r>
            <a:r>
              <a:rPr sz="1600" b="1" spc="-50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e</a:t>
            </a:r>
            <a:r>
              <a:rPr sz="1600" b="1" spc="70" dirty="0" smtClean="0">
                <a:latin typeface="Arial"/>
                <a:cs typeface="Arial"/>
              </a:rPr>
              <a:t> </a:t>
            </a:r>
            <a:r>
              <a:rPr sz="1600" b="1" spc="25" dirty="0" smtClean="0">
                <a:latin typeface="Arial"/>
                <a:cs typeface="Arial"/>
              </a:rPr>
              <a:t>w</a:t>
            </a:r>
            <a:r>
              <a:rPr sz="1600" b="1" spc="-10" dirty="0" smtClean="0">
                <a:latin typeface="Arial"/>
                <a:cs typeface="Arial"/>
              </a:rPr>
              <a:t>ith respect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to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termi</a:t>
            </a:r>
            <a:r>
              <a:rPr sz="1600" b="1" spc="-15" dirty="0" smtClean="0">
                <a:latin typeface="Arial"/>
                <a:cs typeface="Arial"/>
              </a:rPr>
              <a:t>n</a:t>
            </a:r>
            <a:r>
              <a:rPr sz="1600" b="1" spc="-10" dirty="0" smtClean="0">
                <a:latin typeface="Arial"/>
                <a:cs typeface="Arial"/>
              </a:rPr>
              <a:t>al</a:t>
            </a:r>
            <a:r>
              <a:rPr sz="1600" b="1" spc="-25" dirty="0" smtClean="0">
                <a:latin typeface="Arial"/>
                <a:cs typeface="Arial"/>
              </a:rPr>
              <a:t> </a:t>
            </a:r>
            <a:r>
              <a:rPr sz="1600" b="1" spc="-65" dirty="0" smtClean="0">
                <a:latin typeface="Arial"/>
                <a:cs typeface="Arial"/>
              </a:rPr>
              <a:t>A</a:t>
            </a:r>
            <a:r>
              <a:rPr sz="1600" b="1" spc="-10" dirty="0" smtClean="0">
                <a:latin typeface="Arial"/>
                <a:cs typeface="Arial"/>
              </a:rPr>
              <a:t>; </a:t>
            </a:r>
            <a:r>
              <a:rPr sz="1600" b="1" spc="6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(c,</a:t>
            </a:r>
            <a:r>
              <a:rPr sz="1600" b="1" spc="1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d)</a:t>
            </a:r>
            <a:r>
              <a:rPr sz="1600" b="1" spc="-5" dirty="0" smtClean="0">
                <a:latin typeface="Arial"/>
                <a:cs typeface="Arial"/>
              </a:rPr>
              <a:t> t</a:t>
            </a:r>
            <a:r>
              <a:rPr sz="1600" b="1" spc="-15" dirty="0" smtClean="0">
                <a:latin typeface="Arial"/>
                <a:cs typeface="Arial"/>
              </a:rPr>
              <a:t>e</a:t>
            </a:r>
            <a:r>
              <a:rPr sz="1600" b="1" spc="-10" dirty="0" smtClean="0">
                <a:latin typeface="Arial"/>
                <a:cs typeface="Arial"/>
              </a:rPr>
              <a:t>rmi</a:t>
            </a:r>
            <a:r>
              <a:rPr sz="1600" b="1" spc="-20" dirty="0" smtClean="0">
                <a:latin typeface="Arial"/>
                <a:cs typeface="Arial"/>
              </a:rPr>
              <a:t>n</a:t>
            </a:r>
            <a:r>
              <a:rPr sz="1600" b="1" spc="-10" dirty="0" smtClean="0">
                <a:latin typeface="Arial"/>
                <a:cs typeface="Arial"/>
              </a:rPr>
              <a:t>al</a:t>
            </a:r>
            <a:r>
              <a:rPr sz="1600" b="1" spc="-30" dirty="0" smtClean="0">
                <a:latin typeface="Arial"/>
                <a:cs typeface="Arial"/>
              </a:rPr>
              <a:t> </a:t>
            </a:r>
            <a:r>
              <a:rPr sz="1600" b="1" spc="-15" dirty="0" smtClean="0">
                <a:latin typeface="Arial"/>
                <a:cs typeface="Arial"/>
              </a:rPr>
              <a:t>A</a:t>
            </a:r>
            <a:r>
              <a:rPr sz="1600" b="1" spc="-5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is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5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-15" dirty="0" smtClean="0">
                <a:latin typeface="Arial"/>
                <a:cs typeface="Arial"/>
              </a:rPr>
              <a:t>V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p</a:t>
            </a:r>
            <a:r>
              <a:rPr sz="1600" b="1" spc="-20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si</a:t>
            </a:r>
            <a:r>
              <a:rPr sz="1600" b="1" spc="-15" dirty="0" smtClean="0">
                <a:latin typeface="Arial"/>
                <a:cs typeface="Arial"/>
              </a:rPr>
              <a:t>t</a:t>
            </a:r>
            <a:r>
              <a:rPr sz="1600" b="1" spc="-5" dirty="0" smtClean="0">
                <a:latin typeface="Arial"/>
                <a:cs typeface="Arial"/>
              </a:rPr>
              <a:t>i</a:t>
            </a:r>
            <a:r>
              <a:rPr sz="1600" b="1" spc="-50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e</a:t>
            </a:r>
            <a:r>
              <a:rPr sz="1600" b="1" spc="65" dirty="0" smtClean="0">
                <a:latin typeface="Arial"/>
                <a:cs typeface="Arial"/>
              </a:rPr>
              <a:t> </a:t>
            </a:r>
            <a:r>
              <a:rPr sz="1600" b="1" spc="20" dirty="0" smtClean="0">
                <a:latin typeface="Arial"/>
                <a:cs typeface="Arial"/>
              </a:rPr>
              <a:t>w</a:t>
            </a:r>
            <a:r>
              <a:rPr sz="1600" b="1" spc="-10" dirty="0" smtClean="0">
                <a:latin typeface="Arial"/>
                <a:cs typeface="Arial"/>
              </a:rPr>
              <a:t>ith respect</a:t>
            </a:r>
            <a:r>
              <a:rPr sz="1600" b="1" spc="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to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termi</a:t>
            </a:r>
            <a:r>
              <a:rPr sz="1600" b="1" spc="-15" dirty="0" smtClean="0">
                <a:latin typeface="Arial"/>
                <a:cs typeface="Arial"/>
              </a:rPr>
              <a:t>n</a:t>
            </a:r>
            <a:r>
              <a:rPr sz="1600" b="1" spc="-10" dirty="0" smtClean="0">
                <a:latin typeface="Arial"/>
                <a:cs typeface="Arial"/>
              </a:rPr>
              <a:t>al</a:t>
            </a:r>
            <a:r>
              <a:rPr sz="1600" b="1" spc="3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B.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29200" y="1139825"/>
            <a:ext cx="3562350" cy="396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21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529" y="35940"/>
            <a:ext cx="1628139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Power: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228600" y="838200"/>
            <a:ext cx="4650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 It is represented by </a:t>
            </a:r>
            <a:r>
              <a:rPr lang="en-AU" sz="2000" i="1" dirty="0" smtClean="0">
                <a:latin typeface="Arial" pitchFamily="34" charset="0"/>
                <a:cs typeface="Arial" pitchFamily="34" charset="0"/>
              </a:rPr>
              <a:t>P or p.</a:t>
            </a:r>
          </a:p>
          <a:p>
            <a:pPr algn="l" rtl="0">
              <a:buFont typeface="Wingdings" pitchFamily="2" charset="2"/>
              <a:buChar char="q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Its unit is watts (W)</a:t>
            </a:r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55626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0" y="3200400"/>
            <a:ext cx="70866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>
              <a:buFont typeface="Wingdings" pitchFamily="2" charset="2"/>
              <a:buChar char="q"/>
            </a:pPr>
            <a:r>
              <a:rPr lang="en-AU" sz="2400" b="1" dirty="0" smtClean="0">
                <a:latin typeface="Arial" pitchFamily="34" charset="0"/>
                <a:cs typeface="Arial" pitchFamily="34" charset="0"/>
              </a:rPr>
              <a:t>Passive sign convention</a:t>
            </a:r>
          </a:p>
          <a:p>
            <a:pPr lvl="1" algn="l" rtl="0">
              <a:buFont typeface="Wingdings" pitchFamily="2" charset="2"/>
              <a:buChar char="q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If a positive current is entering a positive terminal of </a:t>
            </a:r>
          </a:p>
          <a:p>
            <a:pPr lvl="1" algn="l" rtl="0"/>
            <a:r>
              <a:rPr lang="en-AU" sz="2000" dirty="0" smtClean="0">
                <a:latin typeface="Arial" pitchFamily="34" charset="0"/>
                <a:cs typeface="Arial" pitchFamily="34" charset="0"/>
              </a:rPr>
              <a:t>   an element, then the energy is supplied to the element </a:t>
            </a:r>
          </a:p>
          <a:p>
            <a:pPr lvl="1" algn="l" rtl="0"/>
            <a:r>
              <a:rPr lang="en-AU" sz="2000" dirty="0" smtClean="0">
                <a:latin typeface="Arial" pitchFamily="34" charset="0"/>
                <a:cs typeface="Arial" pitchFamily="34" charset="0"/>
              </a:rPr>
              <a:t>   (or the element absorbs the power).</a:t>
            </a:r>
          </a:p>
          <a:p>
            <a:pPr lvl="1" algn="l" rtl="0"/>
            <a:endParaRPr lang="en-AU" sz="2000" dirty="0" smtClean="0">
              <a:latin typeface="Arial" pitchFamily="34" charset="0"/>
              <a:cs typeface="Arial" pitchFamily="34" charset="0"/>
            </a:endParaRPr>
          </a:p>
          <a:p>
            <a:pPr lvl="1" algn="l" rtl="0">
              <a:buFont typeface="Wingdings" pitchFamily="2" charset="2"/>
              <a:buChar char="q"/>
            </a:pPr>
            <a:r>
              <a:rPr lang="en-AU" sz="2000" dirty="0" smtClean="0">
                <a:latin typeface="Arial" pitchFamily="34" charset="0"/>
                <a:cs typeface="Arial" pitchFamily="34" charset="0"/>
              </a:rPr>
              <a:t>If a positive current is entering a negative terminal of </a:t>
            </a:r>
          </a:p>
          <a:p>
            <a:pPr lvl="1" algn="l" rtl="0"/>
            <a:r>
              <a:rPr lang="en-AU" sz="2000" dirty="0" smtClean="0">
                <a:latin typeface="Arial" pitchFamily="34" charset="0"/>
                <a:cs typeface="Arial" pitchFamily="34" charset="0"/>
              </a:rPr>
              <a:t>   an element, then the energy is supplied by the element  </a:t>
            </a:r>
          </a:p>
          <a:p>
            <a:pPr lvl="1" algn="l" rtl="0"/>
            <a:r>
              <a:rPr lang="en-AU" sz="2000" dirty="0" smtClean="0">
                <a:latin typeface="Arial" pitchFamily="34" charset="0"/>
                <a:cs typeface="Arial" pitchFamily="34" charset="0"/>
              </a:rPr>
              <a:t>   (or the element generates the power).</a:t>
            </a:r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971800"/>
            <a:ext cx="1219200" cy="172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4876800"/>
            <a:ext cx="1066800" cy="169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22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610600" cy="660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23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Power: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3400" y="838200"/>
            <a:ext cx="687324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Comp</a:t>
            </a:r>
            <a:r>
              <a:rPr sz="2800" spc="-15" dirty="0" smtClean="0">
                <a:latin typeface="Arial"/>
                <a:cs typeface="Arial"/>
              </a:rPr>
              <a:t>ute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ower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bso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art.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74771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8305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24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Power: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94917" y="5107685"/>
            <a:ext cx="6873240" cy="4362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Comp</a:t>
            </a:r>
            <a:r>
              <a:rPr sz="2800" spc="-15" dirty="0" smtClean="0">
                <a:latin typeface="Arial"/>
                <a:cs typeface="Arial"/>
              </a:rPr>
              <a:t>ute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ower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lang="en-AU" sz="2800" spc="-20" dirty="0" smtClean="0">
                <a:latin typeface="Arial"/>
                <a:cs typeface="Arial"/>
              </a:rPr>
              <a:t>delivered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art.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19200"/>
            <a:ext cx="77343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25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782827" y="49276"/>
            <a:ext cx="7578344" cy="541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lang="en-AU"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Energy calculation</a:t>
            </a: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: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26" y="685800"/>
            <a:ext cx="8628721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26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529" y="35940"/>
            <a:ext cx="2056764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Sources: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8200" y="1044447"/>
            <a:ext cx="2895600" cy="1744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0739" y="2914903"/>
            <a:ext cx="3372485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1600" b="1" spc="-15" dirty="0" smtClean="0">
                <a:latin typeface="Arial"/>
                <a:cs typeface="Arial"/>
              </a:rPr>
              <a:t>S</a:t>
            </a:r>
            <a:r>
              <a:rPr sz="1600" b="1" spc="-45" dirty="0" smtClean="0">
                <a:latin typeface="Arial"/>
                <a:cs typeface="Arial"/>
              </a:rPr>
              <a:t>y</a:t>
            </a:r>
            <a:r>
              <a:rPr sz="1600" b="1" spc="-15" dirty="0" smtClean="0">
                <a:latin typeface="Arial"/>
                <a:cs typeface="Arial"/>
              </a:rPr>
              <a:t>mb</a:t>
            </a:r>
            <a:r>
              <a:rPr sz="1600" b="1" spc="-10" dirty="0" smtClean="0">
                <a:latin typeface="Arial"/>
                <a:cs typeface="Arial"/>
              </a:rPr>
              <a:t>ol</a:t>
            </a:r>
            <a:r>
              <a:rPr sz="1600" b="1" spc="5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f</a:t>
            </a:r>
            <a:r>
              <a:rPr sz="1600" b="1" spc="-20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r</a:t>
            </a:r>
            <a:r>
              <a:rPr lang="en-AU" sz="1600" b="1" spc="-10" dirty="0" smtClean="0">
                <a:latin typeface="Arial"/>
                <a:cs typeface="Arial"/>
              </a:rPr>
              <a:t> </a:t>
            </a:r>
            <a:r>
              <a:rPr lang="en-AU" sz="1600" b="1" u="sng" spc="-10" dirty="0" smtClean="0">
                <a:latin typeface="Arial"/>
                <a:cs typeface="Arial"/>
              </a:rPr>
              <a:t>independent voltage source</a:t>
            </a:r>
            <a:r>
              <a:rPr sz="1600" b="1" spc="-10" dirty="0" smtClean="0">
                <a:latin typeface="Arial"/>
                <a:cs typeface="Arial"/>
              </a:rPr>
              <a:t>:</a:t>
            </a:r>
            <a:r>
              <a:rPr sz="1600" b="1" spc="2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(</a:t>
            </a:r>
            <a:r>
              <a:rPr sz="1600" b="1" spc="-15" dirty="0" smtClean="0">
                <a:latin typeface="Arial"/>
                <a:cs typeface="Arial"/>
              </a:rPr>
              <a:t>a</a:t>
            </a:r>
            <a:r>
              <a:rPr sz="1600" b="1" spc="-10" dirty="0" smtClean="0">
                <a:latin typeface="Arial"/>
                <a:cs typeface="Arial"/>
              </a:rPr>
              <a:t>)</a:t>
            </a:r>
            <a:r>
              <a:rPr sz="1600" b="1" spc="15" dirty="0" smtClean="0">
                <a:latin typeface="Arial"/>
                <a:cs typeface="Arial"/>
              </a:rPr>
              <a:t> </a:t>
            </a:r>
            <a:r>
              <a:rPr sz="1600" b="1" spc="-15" dirty="0" smtClean="0">
                <a:latin typeface="Arial"/>
                <a:cs typeface="Arial"/>
              </a:rPr>
              <a:t>DC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-50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ol</a:t>
            </a:r>
            <a:r>
              <a:rPr sz="1600" b="1" spc="-2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age</a:t>
            </a:r>
            <a:r>
              <a:rPr sz="1600" b="1" spc="6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so</a:t>
            </a:r>
            <a:r>
              <a:rPr sz="1600" b="1" spc="-15" dirty="0" smtClean="0">
                <a:latin typeface="Arial"/>
                <a:cs typeface="Arial"/>
              </a:rPr>
              <a:t>u</a:t>
            </a:r>
            <a:r>
              <a:rPr sz="1600" b="1" spc="-10" dirty="0" smtClean="0">
                <a:latin typeface="Arial"/>
                <a:cs typeface="Arial"/>
              </a:rPr>
              <a:t>rce;</a:t>
            </a:r>
            <a:endParaRPr sz="16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1600" b="1" spc="-10" dirty="0" smtClean="0">
                <a:latin typeface="Arial"/>
                <a:cs typeface="Arial"/>
              </a:rPr>
              <a:t>(b)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bat</a:t>
            </a:r>
            <a:r>
              <a:rPr sz="1600" b="1" spc="-2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er</a:t>
            </a:r>
            <a:r>
              <a:rPr sz="1600" b="1" spc="-30" dirty="0" smtClean="0">
                <a:latin typeface="Arial"/>
                <a:cs typeface="Arial"/>
              </a:rPr>
              <a:t>y</a:t>
            </a:r>
            <a:r>
              <a:rPr sz="1600" b="1" spc="-10" dirty="0" smtClean="0">
                <a:latin typeface="Arial"/>
                <a:cs typeface="Arial"/>
              </a:rPr>
              <a:t>;</a:t>
            </a:r>
            <a:r>
              <a:rPr sz="1600" b="1" spc="5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(c)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ac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50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oltage</a:t>
            </a:r>
            <a:r>
              <a:rPr sz="1600" b="1" spc="5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source.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91200" y="1120775"/>
            <a:ext cx="1331976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870828" y="2685806"/>
            <a:ext cx="1988185" cy="742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600" b="1" spc="-15" dirty="0" smtClean="0">
                <a:latin typeface="Arial"/>
                <a:cs typeface="Arial"/>
              </a:rPr>
              <a:t>S</a:t>
            </a:r>
            <a:r>
              <a:rPr sz="1600" b="1" spc="-45" dirty="0" smtClean="0">
                <a:latin typeface="Arial"/>
                <a:cs typeface="Arial"/>
              </a:rPr>
              <a:t>y</a:t>
            </a:r>
            <a:r>
              <a:rPr sz="1600" b="1" spc="-15" dirty="0" smtClean="0">
                <a:latin typeface="Arial"/>
                <a:cs typeface="Arial"/>
              </a:rPr>
              <a:t>m</a:t>
            </a:r>
            <a:r>
              <a:rPr sz="1600" b="1" spc="-20" dirty="0" smtClean="0">
                <a:latin typeface="Arial"/>
                <a:cs typeface="Arial"/>
              </a:rPr>
              <a:t>b</a:t>
            </a:r>
            <a:r>
              <a:rPr sz="1600" b="1" spc="-10" dirty="0" smtClean="0">
                <a:latin typeface="Arial"/>
                <a:cs typeface="Arial"/>
              </a:rPr>
              <a:t>ol</a:t>
            </a:r>
            <a:r>
              <a:rPr sz="1600" b="1" spc="5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f</a:t>
            </a:r>
            <a:r>
              <a:rPr sz="1600" b="1" spc="-20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r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an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u="sng" spc="-5" dirty="0" smtClean="0">
                <a:latin typeface="Arial"/>
                <a:cs typeface="Arial"/>
              </a:rPr>
              <a:t>i</a:t>
            </a:r>
            <a:r>
              <a:rPr sz="1600" b="1" u="sng" spc="-15" dirty="0" smtClean="0">
                <a:latin typeface="Arial"/>
                <a:cs typeface="Arial"/>
              </a:rPr>
              <a:t>n</a:t>
            </a:r>
            <a:r>
              <a:rPr sz="1600" b="1" u="sng" spc="-10" dirty="0" smtClean="0">
                <a:latin typeface="Arial"/>
                <a:cs typeface="Arial"/>
              </a:rPr>
              <a:t>d</a:t>
            </a:r>
            <a:r>
              <a:rPr sz="1600" b="1" u="sng" spc="-15" dirty="0" smtClean="0">
                <a:latin typeface="Arial"/>
                <a:cs typeface="Arial"/>
              </a:rPr>
              <a:t>e</a:t>
            </a:r>
            <a:r>
              <a:rPr sz="1600" b="1" u="sng" spc="-10" dirty="0" smtClean="0">
                <a:latin typeface="Arial"/>
                <a:cs typeface="Arial"/>
              </a:rPr>
              <a:t>p</a:t>
            </a:r>
            <a:r>
              <a:rPr sz="1600" b="1" u="sng" spc="-15" dirty="0" smtClean="0">
                <a:latin typeface="Arial"/>
                <a:cs typeface="Arial"/>
              </a:rPr>
              <a:t>e</a:t>
            </a:r>
            <a:r>
              <a:rPr sz="1600" b="1" u="sng" spc="-10" dirty="0" smtClean="0">
                <a:latin typeface="Arial"/>
                <a:cs typeface="Arial"/>
              </a:rPr>
              <a:t>n</a:t>
            </a:r>
            <a:r>
              <a:rPr sz="1600" b="1" u="sng" spc="-20" dirty="0" smtClean="0">
                <a:latin typeface="Arial"/>
                <a:cs typeface="Arial"/>
              </a:rPr>
              <a:t>d</a:t>
            </a:r>
            <a:r>
              <a:rPr sz="1600" b="1" u="sng" spc="-10" dirty="0" smtClean="0">
                <a:latin typeface="Arial"/>
                <a:cs typeface="Arial"/>
              </a:rPr>
              <a:t>e</a:t>
            </a:r>
            <a:r>
              <a:rPr sz="1600" b="1" u="sng" spc="-15" dirty="0" smtClean="0">
                <a:latin typeface="Arial"/>
                <a:cs typeface="Arial"/>
              </a:rPr>
              <a:t>n</a:t>
            </a:r>
            <a:r>
              <a:rPr sz="1600" b="1" u="sng" spc="-10" dirty="0" smtClean="0">
                <a:latin typeface="Arial"/>
                <a:cs typeface="Arial"/>
              </a:rPr>
              <a:t>t</a:t>
            </a:r>
            <a:r>
              <a:rPr sz="1600" b="1" u="sng" spc="30" dirty="0" smtClean="0">
                <a:latin typeface="Arial"/>
                <a:cs typeface="Arial"/>
              </a:rPr>
              <a:t> </a:t>
            </a:r>
            <a:r>
              <a:rPr sz="1600" b="1" u="sng" spc="-10" dirty="0" smtClean="0">
                <a:latin typeface="Arial"/>
                <a:cs typeface="Arial"/>
              </a:rPr>
              <a:t>c</a:t>
            </a:r>
            <a:r>
              <a:rPr sz="1600" b="1" u="sng" spc="-15" dirty="0" smtClean="0">
                <a:latin typeface="Arial"/>
                <a:cs typeface="Arial"/>
              </a:rPr>
              <a:t>u</a:t>
            </a:r>
            <a:r>
              <a:rPr sz="1600" b="1" u="sng" spc="-10" dirty="0" smtClean="0">
                <a:latin typeface="Arial"/>
                <a:cs typeface="Arial"/>
              </a:rPr>
              <a:t>rrent so</a:t>
            </a:r>
            <a:r>
              <a:rPr sz="1600" b="1" u="sng" spc="-20" dirty="0" smtClean="0">
                <a:latin typeface="Arial"/>
                <a:cs typeface="Arial"/>
              </a:rPr>
              <a:t>u</a:t>
            </a:r>
            <a:r>
              <a:rPr sz="1600" b="1" u="sng" spc="-10" dirty="0" smtClean="0">
                <a:latin typeface="Arial"/>
                <a:cs typeface="Arial"/>
              </a:rPr>
              <a:t>rce</a:t>
            </a:r>
            <a:r>
              <a:rPr sz="1600" b="1" spc="-10" dirty="0" smtClean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62000" y="4168711"/>
            <a:ext cx="4648200" cy="18526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870828" y="3810000"/>
            <a:ext cx="2815972" cy="2621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99"/>
              </a:lnSpc>
            </a:pPr>
            <a:r>
              <a:rPr sz="1600" b="1" spc="-10" dirty="0" smtClean="0">
                <a:latin typeface="Arial"/>
                <a:cs typeface="Arial"/>
              </a:rPr>
              <a:t>T</a:t>
            </a:r>
            <a:r>
              <a:rPr sz="1600" b="1" spc="-20" dirty="0" smtClean="0">
                <a:latin typeface="Arial"/>
                <a:cs typeface="Arial"/>
              </a:rPr>
              <a:t>h</a:t>
            </a:r>
            <a:r>
              <a:rPr sz="1600" b="1" spc="-10" dirty="0" smtClean="0">
                <a:latin typeface="Arial"/>
                <a:cs typeface="Arial"/>
              </a:rPr>
              <a:t>e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f</a:t>
            </a:r>
            <a:r>
              <a:rPr sz="1600" b="1" spc="-20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ur</a:t>
            </a:r>
            <a:r>
              <a:rPr sz="1600" b="1" spc="2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di</a:t>
            </a:r>
            <a:r>
              <a:rPr sz="1600" b="1" spc="-20" dirty="0" smtClean="0">
                <a:latin typeface="Arial"/>
                <a:cs typeface="Arial"/>
              </a:rPr>
              <a:t>f</a:t>
            </a:r>
            <a:r>
              <a:rPr sz="1600" b="1" spc="-10" dirty="0" smtClean="0">
                <a:latin typeface="Arial"/>
                <a:cs typeface="Arial"/>
              </a:rPr>
              <a:t>ferent</a:t>
            </a:r>
            <a:r>
              <a:rPr sz="1600" b="1" spc="3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t</a:t>
            </a:r>
            <a:r>
              <a:rPr sz="1600" b="1" spc="-50" dirty="0" smtClean="0">
                <a:latin typeface="Arial"/>
                <a:cs typeface="Arial"/>
              </a:rPr>
              <a:t>y</a:t>
            </a:r>
            <a:r>
              <a:rPr sz="1600" b="1" spc="-10" dirty="0" smtClean="0">
                <a:latin typeface="Arial"/>
                <a:cs typeface="Arial"/>
              </a:rPr>
              <a:t>pes of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de</a:t>
            </a:r>
            <a:r>
              <a:rPr sz="1600" b="1" spc="-20" dirty="0" smtClean="0">
                <a:latin typeface="Arial"/>
                <a:cs typeface="Arial"/>
              </a:rPr>
              <a:t>p</a:t>
            </a:r>
            <a:r>
              <a:rPr sz="1600" b="1" spc="-10" dirty="0" smtClean="0">
                <a:latin typeface="Arial"/>
                <a:cs typeface="Arial"/>
              </a:rPr>
              <a:t>en</a:t>
            </a:r>
            <a:r>
              <a:rPr sz="1600" b="1" spc="-20" dirty="0" smtClean="0">
                <a:latin typeface="Arial"/>
                <a:cs typeface="Arial"/>
              </a:rPr>
              <a:t>d</a:t>
            </a:r>
            <a:r>
              <a:rPr sz="1600" b="1" spc="-10" dirty="0" smtClean="0">
                <a:latin typeface="Arial"/>
                <a:cs typeface="Arial"/>
              </a:rPr>
              <a:t>ent</a:t>
            </a:r>
            <a:r>
              <a:rPr sz="1600" b="1" spc="10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so</a:t>
            </a:r>
            <a:r>
              <a:rPr sz="1600" b="1" spc="-20" dirty="0" smtClean="0">
                <a:latin typeface="Arial"/>
                <a:cs typeface="Arial"/>
              </a:rPr>
              <a:t>u</a:t>
            </a:r>
            <a:r>
              <a:rPr sz="1600" b="1" spc="-10" dirty="0" smtClean="0">
                <a:latin typeface="Arial"/>
                <a:cs typeface="Arial"/>
              </a:rPr>
              <a:t>rces:</a:t>
            </a:r>
            <a:endParaRPr sz="1600" dirty="0">
              <a:latin typeface="Arial"/>
              <a:cs typeface="Arial"/>
            </a:endParaRPr>
          </a:p>
          <a:p>
            <a:pPr marL="12700" marR="227329" algn="l" rtl="0">
              <a:lnSpc>
                <a:spcPct val="100000"/>
              </a:lnSpc>
              <a:spcAft>
                <a:spcPts val="600"/>
              </a:spcAft>
              <a:buClr>
                <a:srgbClr val="333399"/>
              </a:buClr>
              <a:buFont typeface="Arial"/>
              <a:buAutoNum type="alphaLcParenBoth"/>
              <a:tabLst>
                <a:tab pos="318135" algn="l"/>
              </a:tabLst>
            </a:pPr>
            <a:r>
              <a:rPr sz="1600" b="1" spc="-10" dirty="0" smtClean="0">
                <a:latin typeface="Arial"/>
                <a:cs typeface="Arial"/>
              </a:rPr>
              <a:t>current</a:t>
            </a:r>
            <a:r>
              <a:rPr sz="1600" b="1" spc="-15" dirty="0" smtClean="0">
                <a:latin typeface="Arial"/>
                <a:cs typeface="Arial"/>
              </a:rPr>
              <a:t>-</a:t>
            </a:r>
            <a:r>
              <a:rPr sz="1600" b="1" spc="-10" dirty="0" smtClean="0">
                <a:latin typeface="Arial"/>
                <a:cs typeface="Arial"/>
              </a:rPr>
              <a:t>co</a:t>
            </a:r>
            <a:r>
              <a:rPr sz="1600" b="1" spc="-20" dirty="0" smtClean="0">
                <a:latin typeface="Arial"/>
                <a:cs typeface="Arial"/>
              </a:rPr>
              <a:t>n</a:t>
            </a:r>
            <a:r>
              <a:rPr sz="1600" b="1" spc="-10" dirty="0" smtClean="0">
                <a:latin typeface="Arial"/>
                <a:cs typeface="Arial"/>
              </a:rPr>
              <a:t>trolled current</a:t>
            </a:r>
            <a:r>
              <a:rPr sz="1600" b="1" spc="1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so</a:t>
            </a:r>
            <a:r>
              <a:rPr sz="1600" b="1" spc="-20" dirty="0" smtClean="0">
                <a:latin typeface="Arial"/>
                <a:cs typeface="Arial"/>
              </a:rPr>
              <a:t>u</a:t>
            </a:r>
            <a:r>
              <a:rPr sz="1600" b="1" spc="-10" dirty="0" smtClean="0">
                <a:latin typeface="Arial"/>
                <a:cs typeface="Arial"/>
              </a:rPr>
              <a:t>rce;</a:t>
            </a:r>
            <a:r>
              <a:rPr lang="en-AU" sz="1600" b="1" spc="-10" dirty="0" smtClean="0">
                <a:latin typeface="Arial"/>
                <a:cs typeface="Arial"/>
              </a:rPr>
              <a:t> (CCC)</a:t>
            </a:r>
            <a:endParaRPr sz="1600" dirty="0">
              <a:latin typeface="Arial"/>
              <a:cs typeface="Arial"/>
            </a:endParaRPr>
          </a:p>
          <a:p>
            <a:pPr marL="12700" marR="205104" algn="l" rtl="0">
              <a:lnSpc>
                <a:spcPct val="100000"/>
              </a:lnSpc>
              <a:spcAft>
                <a:spcPts val="600"/>
              </a:spcAft>
              <a:buClr>
                <a:srgbClr val="333399"/>
              </a:buClr>
              <a:buFont typeface="Arial"/>
              <a:buAutoNum type="alphaLcParenBoth"/>
              <a:tabLst>
                <a:tab pos="328930" algn="l"/>
              </a:tabLst>
            </a:pPr>
            <a:r>
              <a:rPr sz="1600" b="1" spc="-50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ol</a:t>
            </a:r>
            <a:r>
              <a:rPr sz="1600" b="1" spc="-2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ag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-15" dirty="0" smtClean="0">
                <a:latin typeface="Arial"/>
                <a:cs typeface="Arial"/>
              </a:rPr>
              <a:t>-</a:t>
            </a:r>
            <a:r>
              <a:rPr sz="1600" b="1" spc="-10" dirty="0" smtClean="0">
                <a:latin typeface="Arial"/>
                <a:cs typeface="Arial"/>
              </a:rPr>
              <a:t>contr</a:t>
            </a:r>
            <a:r>
              <a:rPr sz="1600" b="1" spc="-5" dirty="0" smtClean="0">
                <a:latin typeface="Arial"/>
                <a:cs typeface="Arial"/>
              </a:rPr>
              <a:t>oll</a:t>
            </a:r>
            <a:r>
              <a:rPr sz="1600" b="1" spc="0" dirty="0" smtClean="0">
                <a:latin typeface="Arial"/>
                <a:cs typeface="Arial"/>
              </a:rPr>
              <a:t>e</a:t>
            </a:r>
            <a:r>
              <a:rPr sz="1600" b="1" spc="-10" dirty="0" smtClean="0">
                <a:latin typeface="Arial"/>
                <a:cs typeface="Arial"/>
              </a:rPr>
              <a:t>d current</a:t>
            </a:r>
            <a:r>
              <a:rPr sz="1600" b="1" spc="1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so</a:t>
            </a:r>
            <a:r>
              <a:rPr sz="1600" b="1" spc="-20" dirty="0" smtClean="0">
                <a:latin typeface="Arial"/>
                <a:cs typeface="Arial"/>
              </a:rPr>
              <a:t>u</a:t>
            </a:r>
            <a:r>
              <a:rPr sz="1600" b="1" spc="-10" dirty="0" smtClean="0">
                <a:latin typeface="Arial"/>
                <a:cs typeface="Arial"/>
              </a:rPr>
              <a:t>rce;</a:t>
            </a:r>
            <a:r>
              <a:rPr lang="en-AU" sz="1600" b="1" spc="-10" dirty="0" smtClean="0">
                <a:latin typeface="Arial"/>
                <a:cs typeface="Arial"/>
              </a:rPr>
              <a:t> (VCC)</a:t>
            </a:r>
            <a:endParaRPr sz="1600" dirty="0">
              <a:latin typeface="Arial"/>
              <a:cs typeface="Arial"/>
            </a:endParaRPr>
          </a:p>
          <a:p>
            <a:pPr marL="12700" marR="217804" algn="l" rtl="0">
              <a:lnSpc>
                <a:spcPct val="100000"/>
              </a:lnSpc>
              <a:spcAft>
                <a:spcPts val="600"/>
              </a:spcAft>
              <a:buClr>
                <a:srgbClr val="333399"/>
              </a:buClr>
              <a:buFont typeface="Arial"/>
              <a:buAutoNum type="alphaLcParenBoth"/>
              <a:tabLst>
                <a:tab pos="318135" algn="l"/>
              </a:tabLst>
            </a:pPr>
            <a:r>
              <a:rPr sz="1600" b="1" spc="-50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ol</a:t>
            </a:r>
            <a:r>
              <a:rPr sz="1600" b="1" spc="-2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age</a:t>
            </a:r>
            <a:r>
              <a:rPr sz="1600" b="1" spc="-15" dirty="0" smtClean="0">
                <a:latin typeface="Arial"/>
                <a:cs typeface="Arial"/>
              </a:rPr>
              <a:t>-</a:t>
            </a:r>
            <a:r>
              <a:rPr sz="1600" b="1" spc="0" dirty="0" smtClean="0">
                <a:latin typeface="Arial"/>
                <a:cs typeface="Arial"/>
              </a:rPr>
              <a:t>c</a:t>
            </a:r>
            <a:r>
              <a:rPr sz="1600" b="1" spc="-10" dirty="0" smtClean="0">
                <a:latin typeface="Arial"/>
                <a:cs typeface="Arial"/>
              </a:rPr>
              <a:t>ontr</a:t>
            </a:r>
            <a:r>
              <a:rPr sz="1600" b="1" spc="-5" dirty="0" smtClean="0">
                <a:latin typeface="Arial"/>
                <a:cs typeface="Arial"/>
              </a:rPr>
              <a:t>o</a:t>
            </a:r>
            <a:r>
              <a:rPr sz="1600" b="1" spc="-10" dirty="0" smtClean="0">
                <a:latin typeface="Arial"/>
                <a:cs typeface="Arial"/>
              </a:rPr>
              <a:t>lled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-50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ol</a:t>
            </a:r>
            <a:r>
              <a:rPr sz="1600" b="1" spc="-2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age</a:t>
            </a:r>
            <a:r>
              <a:rPr sz="1600" b="1" spc="5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so</a:t>
            </a:r>
            <a:r>
              <a:rPr sz="1600" b="1" spc="-20" dirty="0" smtClean="0">
                <a:latin typeface="Arial"/>
                <a:cs typeface="Arial"/>
              </a:rPr>
              <a:t>u</a:t>
            </a:r>
            <a:r>
              <a:rPr sz="1600" b="1" spc="-10" dirty="0" smtClean="0">
                <a:latin typeface="Arial"/>
                <a:cs typeface="Arial"/>
              </a:rPr>
              <a:t>rce;</a:t>
            </a:r>
            <a:r>
              <a:rPr lang="en-AU" sz="1600" b="1" spc="-10" dirty="0" smtClean="0">
                <a:latin typeface="Arial"/>
                <a:cs typeface="Arial"/>
              </a:rPr>
              <a:t> (VCV)</a:t>
            </a:r>
            <a:endParaRPr sz="1600" dirty="0">
              <a:latin typeface="Arial"/>
              <a:cs typeface="Arial"/>
            </a:endParaRPr>
          </a:p>
          <a:p>
            <a:pPr marL="12700" marR="216535" algn="l" rtl="0">
              <a:lnSpc>
                <a:spcPct val="100000"/>
              </a:lnSpc>
              <a:buClr>
                <a:srgbClr val="333399"/>
              </a:buClr>
              <a:buFont typeface="Arial"/>
              <a:buAutoNum type="alphaLcParenBoth"/>
              <a:tabLst>
                <a:tab pos="328930" algn="l"/>
              </a:tabLst>
            </a:pPr>
            <a:r>
              <a:rPr sz="1600" b="1" spc="-10" dirty="0" smtClean="0">
                <a:latin typeface="Arial"/>
                <a:cs typeface="Arial"/>
              </a:rPr>
              <a:t>current</a:t>
            </a:r>
            <a:r>
              <a:rPr sz="1600" b="1" spc="-15" dirty="0" smtClean="0">
                <a:latin typeface="Arial"/>
                <a:cs typeface="Arial"/>
              </a:rPr>
              <a:t>-</a:t>
            </a:r>
            <a:r>
              <a:rPr sz="1600" b="1" spc="-10" dirty="0" smtClean="0">
                <a:latin typeface="Arial"/>
                <a:cs typeface="Arial"/>
              </a:rPr>
              <a:t>co</a:t>
            </a:r>
            <a:r>
              <a:rPr sz="1600" b="1" spc="-20" dirty="0" smtClean="0">
                <a:latin typeface="Arial"/>
                <a:cs typeface="Arial"/>
              </a:rPr>
              <a:t>n</a:t>
            </a:r>
            <a:r>
              <a:rPr sz="1600" b="1" spc="-10" dirty="0" smtClean="0">
                <a:latin typeface="Arial"/>
                <a:cs typeface="Arial"/>
              </a:rPr>
              <a:t>trolled</a:t>
            </a:r>
            <a:r>
              <a:rPr sz="1600" b="1" spc="-5" dirty="0" smtClean="0">
                <a:latin typeface="Arial"/>
                <a:cs typeface="Arial"/>
              </a:rPr>
              <a:t> </a:t>
            </a:r>
            <a:r>
              <a:rPr sz="1600" b="1" spc="-50" dirty="0" smtClean="0">
                <a:latin typeface="Arial"/>
                <a:cs typeface="Arial"/>
              </a:rPr>
              <a:t>v</a:t>
            </a:r>
            <a:r>
              <a:rPr sz="1600" b="1" spc="-10" dirty="0" smtClean="0">
                <a:latin typeface="Arial"/>
                <a:cs typeface="Arial"/>
              </a:rPr>
              <a:t>ol</a:t>
            </a:r>
            <a:r>
              <a:rPr sz="1600" b="1" spc="-20" dirty="0" smtClean="0">
                <a:latin typeface="Arial"/>
                <a:cs typeface="Arial"/>
              </a:rPr>
              <a:t>t</a:t>
            </a:r>
            <a:r>
              <a:rPr sz="1600" b="1" spc="-10" dirty="0" smtClean="0">
                <a:latin typeface="Arial"/>
                <a:cs typeface="Arial"/>
              </a:rPr>
              <a:t>age</a:t>
            </a:r>
            <a:r>
              <a:rPr sz="1600" b="1" spc="55" dirty="0" smtClean="0">
                <a:latin typeface="Arial"/>
                <a:cs typeface="Arial"/>
              </a:rPr>
              <a:t> </a:t>
            </a:r>
            <a:r>
              <a:rPr sz="1600" b="1" spc="-10" dirty="0" smtClean="0">
                <a:latin typeface="Arial"/>
                <a:cs typeface="Arial"/>
              </a:rPr>
              <a:t>so</a:t>
            </a:r>
            <a:r>
              <a:rPr sz="1600" b="1" spc="-20" dirty="0" smtClean="0">
                <a:latin typeface="Arial"/>
                <a:cs typeface="Arial"/>
              </a:rPr>
              <a:t>u</a:t>
            </a:r>
            <a:r>
              <a:rPr sz="1600" b="1" spc="-10" dirty="0" smtClean="0">
                <a:latin typeface="Arial"/>
                <a:cs typeface="Arial"/>
              </a:rPr>
              <a:t>rce.</a:t>
            </a:r>
            <a:r>
              <a:rPr lang="en-AU" sz="1600" b="1" spc="-10" dirty="0" smtClean="0">
                <a:latin typeface="Arial"/>
                <a:cs typeface="Arial"/>
              </a:rPr>
              <a:t> (CCV)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27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2000" b="1" u="sng" dirty="0" smtClean="0">
                <a:latin typeface="Arial" pitchFamily="34" charset="0"/>
                <a:cs typeface="Arial" pitchFamily="34" charset="0"/>
              </a:rPr>
              <a:t>Dependant sources</a:t>
            </a:r>
            <a:endParaRPr lang="en-AU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0"/>
            <a:ext cx="91439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28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529" y="35940"/>
            <a:ext cx="2195195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Example: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0600" y="1873250"/>
            <a:ext cx="3352800" cy="15208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93444" y="1150239"/>
            <a:ext cx="6237605" cy="361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b="1" spc="-1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2000" b="1" spc="-1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circu</a:t>
            </a:r>
            <a:r>
              <a:rPr sz="2000" b="1" spc="-10" dirty="0" smtClean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-3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bel</a:t>
            </a:r>
            <a:r>
              <a:rPr sz="2000" b="1" spc="-20" dirty="0" smtClean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2000" b="1" spc="-1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2000" b="1" spc="-10" dirty="0" smtClean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f</a:t>
            </a:r>
            <a:r>
              <a:rPr sz="2000" b="1" spc="-1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sz="1950" b="1" spc="15" baseline="-21367" dirty="0" smtClean="0">
                <a:solidFill>
                  <a:srgbClr val="333399"/>
                </a:solidFill>
                <a:latin typeface="Arial"/>
                <a:cs typeface="Arial"/>
              </a:rPr>
              <a:t>2 </a:t>
            </a:r>
            <a:r>
              <a:rPr sz="1950" b="1" spc="-270" baseline="-21367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is</a:t>
            </a:r>
            <a:r>
              <a:rPr sz="2000" b="1" spc="-2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kn</a:t>
            </a:r>
            <a:r>
              <a:rPr sz="2000" b="1" spc="-15" dirty="0" smtClean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b="1" spc="30" dirty="0" smtClean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n</a:t>
            </a:r>
            <a:r>
              <a:rPr sz="2000" b="1" spc="-4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to</a:t>
            </a:r>
            <a:r>
              <a:rPr sz="2000" b="1" spc="-1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be 3</a:t>
            </a:r>
            <a:r>
              <a:rPr sz="2000" b="1" spc="-2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-185" dirty="0" smtClean="0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,</a:t>
            </a:r>
            <a:r>
              <a:rPr sz="2000" b="1" spc="-1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find</a:t>
            </a:r>
            <a:r>
              <a:rPr sz="2000" b="1" spc="-1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i="1" spc="0" dirty="0" smtClean="0">
                <a:solidFill>
                  <a:srgbClr val="333399"/>
                </a:solidFill>
                <a:latin typeface="Arial"/>
                <a:cs typeface="Arial"/>
              </a:rPr>
              <a:t>v</a:t>
            </a:r>
            <a:r>
              <a:rPr sz="1950" b="1" spc="22" baseline="-21367" dirty="0" smtClean="0">
                <a:solidFill>
                  <a:srgbClr val="333399"/>
                </a:solidFill>
                <a:latin typeface="Arial"/>
                <a:cs typeface="Arial"/>
              </a:rPr>
              <a:t>L</a:t>
            </a:r>
            <a:r>
              <a:rPr sz="1950" b="1" spc="247" baseline="-21367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90600" y="3702050"/>
            <a:ext cx="5410200" cy="24542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733800"/>
            <a:ext cx="182478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29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Textboo</a:t>
            </a: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k</a:t>
            </a:r>
            <a:r>
              <a:rPr sz="3600" spc="0" dirty="0" smtClean="0">
                <a:solidFill>
                  <a:srgbClr val="0066CC"/>
                </a:solidFill>
                <a:latin typeface="Verdana"/>
                <a:cs typeface="Verdana"/>
              </a:rPr>
              <a:t>: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950721"/>
            <a:ext cx="7372984" cy="1289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Wi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lia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H.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Ha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t,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J</a:t>
            </a:r>
            <a:r>
              <a:rPr sz="2800" spc="-16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.,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Ja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Kemm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2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en</a:t>
            </a:r>
            <a:endParaRPr sz="2800" dirty="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M.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urb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“</a:t>
            </a:r>
            <a:r>
              <a:rPr sz="2800" spc="-20" dirty="0" smtClean="0">
                <a:solidFill>
                  <a:srgbClr val="000066"/>
                </a:solidFill>
                <a:latin typeface="Arial"/>
                <a:cs typeface="Arial"/>
              </a:rPr>
              <a:t>En</a:t>
            </a:r>
            <a:r>
              <a:rPr sz="2800" spc="-10" dirty="0" smtClean="0">
                <a:solidFill>
                  <a:srgbClr val="000066"/>
                </a:solidFill>
                <a:latin typeface="Arial"/>
                <a:cs typeface="Arial"/>
              </a:rPr>
              <a:t>gi</a:t>
            </a:r>
            <a:r>
              <a:rPr sz="2800" spc="-15" dirty="0" smtClean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2800" spc="-20" dirty="0" smtClean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2800" spc="-10" dirty="0" smtClean="0">
                <a:solidFill>
                  <a:srgbClr val="000066"/>
                </a:solidFill>
                <a:latin typeface="Arial"/>
                <a:cs typeface="Arial"/>
              </a:rPr>
              <a:t>er</a:t>
            </a:r>
            <a:r>
              <a:rPr sz="2800" spc="-5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800" spc="-20" dirty="0" smtClean="0">
                <a:solidFill>
                  <a:srgbClr val="000066"/>
                </a:solidFill>
                <a:latin typeface="Arial"/>
                <a:cs typeface="Arial"/>
              </a:rPr>
              <a:t>ng</a:t>
            </a:r>
            <a:r>
              <a:rPr sz="2800" spc="35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000066"/>
                </a:solidFill>
                <a:latin typeface="Arial"/>
                <a:cs typeface="Arial"/>
              </a:rPr>
              <a:t>Ci</a:t>
            </a:r>
            <a:r>
              <a:rPr sz="2800" spc="-5" dirty="0" smtClean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2800" spc="-10" dirty="0" smtClean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2800" spc="-20" dirty="0" smtClean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2800" spc="-5" dirty="0" smtClean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2800" spc="-10" dirty="0" smtClean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2800" spc="-155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000066"/>
                </a:solidFill>
                <a:latin typeface="Arial"/>
                <a:cs typeface="Arial"/>
              </a:rPr>
              <a:t>An</a:t>
            </a:r>
            <a:r>
              <a:rPr sz="2800" spc="-10" dirty="0" smtClean="0">
                <a:solidFill>
                  <a:srgbClr val="000066"/>
                </a:solidFill>
                <a:latin typeface="Arial"/>
                <a:cs typeface="Arial"/>
              </a:rPr>
              <a:t>alysis</a:t>
            </a:r>
            <a:r>
              <a:rPr sz="2800" spc="-10" dirty="0" smtClean="0">
                <a:latin typeface="Arial"/>
                <a:cs typeface="Arial"/>
              </a:rPr>
              <a:t>”,</a:t>
            </a:r>
            <a:endParaRPr sz="2800" dirty="0">
              <a:latin typeface="Arial"/>
              <a:cs typeface="Arial"/>
            </a:endParaRPr>
          </a:p>
          <a:p>
            <a:pPr marL="927100" algn="l" rtl="0">
              <a:lnSpc>
                <a:spcPct val="100000"/>
              </a:lnSpc>
            </a:pPr>
            <a:r>
              <a:rPr lang="en-AU" sz="2800" spc="-15" dirty="0" smtClean="0">
                <a:latin typeface="Arial"/>
                <a:cs typeface="Arial"/>
              </a:rPr>
              <a:t>Eighth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ditio</a:t>
            </a:r>
            <a:r>
              <a:rPr sz="2800" spc="-15" dirty="0" smtClean="0">
                <a:latin typeface="Arial"/>
                <a:cs typeface="Arial"/>
              </a:rPr>
              <a:t>n,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Gr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35" dirty="0" smtClean="0">
                <a:latin typeface="Arial"/>
                <a:cs typeface="Arial"/>
              </a:rPr>
              <a:t>w</a:t>
            </a:r>
            <a:r>
              <a:rPr sz="2800" spc="-10" dirty="0" smtClean="0">
                <a:latin typeface="Arial"/>
                <a:cs typeface="Arial"/>
              </a:rPr>
              <a:t>-Hill.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3</a:t>
            </a:fld>
            <a:endParaRPr lang="en-A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362200"/>
            <a:ext cx="3690937" cy="436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57529" y="35940"/>
            <a:ext cx="2195195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Example: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0557" y="1751329"/>
            <a:ext cx="5883529" cy="1982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59740" y="1181861"/>
            <a:ext cx="7520305" cy="3155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000" b="1" dirty="0" smtClean="0">
                <a:solidFill>
                  <a:srgbClr val="333399"/>
                </a:solidFill>
                <a:latin typeface="Arial"/>
                <a:cs typeface="Arial"/>
              </a:rPr>
              <a:t>Find</a:t>
            </a:r>
            <a:r>
              <a:rPr sz="2000" b="1" spc="-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2000" b="1" spc="-1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p</a:t>
            </a:r>
            <a:r>
              <a:rPr sz="2000" b="1" spc="-15" dirty="0" smtClean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b="1" spc="30" dirty="0" smtClean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er</a:t>
            </a:r>
            <a:r>
              <a:rPr sz="2000" b="1" spc="-5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lang="en-AU"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of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each</a:t>
            </a:r>
            <a:r>
              <a:rPr sz="2000" b="1" spc="-1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ele</a:t>
            </a:r>
            <a:r>
              <a:rPr sz="2000" b="1" spc="-10" dirty="0" smtClean="0">
                <a:solidFill>
                  <a:srgbClr val="333399"/>
                </a:solidFill>
                <a:latin typeface="Arial"/>
                <a:cs typeface="Arial"/>
              </a:rPr>
              <a:t>m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ent</a:t>
            </a:r>
            <a:r>
              <a:rPr sz="2000" b="1" spc="-2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in</a:t>
            </a:r>
            <a:r>
              <a:rPr sz="2000" b="1" spc="-10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the</a:t>
            </a:r>
            <a:r>
              <a:rPr sz="2000" b="1" spc="-2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circu</a:t>
            </a:r>
            <a:r>
              <a:rPr sz="2000" b="1" spc="-10" dirty="0" smtClean="0">
                <a:solidFill>
                  <a:srgbClr val="333399"/>
                </a:solidFill>
                <a:latin typeface="Arial"/>
                <a:cs typeface="Arial"/>
              </a:rPr>
              <a:t>i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t</a:t>
            </a:r>
            <a:r>
              <a:rPr sz="2000" b="1" spc="-25" dirty="0" smtClean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bel</a:t>
            </a:r>
            <a:r>
              <a:rPr sz="2000" b="1" spc="-20" dirty="0" smtClean="0">
                <a:solidFill>
                  <a:srgbClr val="333399"/>
                </a:solidFill>
                <a:latin typeface="Arial"/>
                <a:cs typeface="Arial"/>
              </a:rPr>
              <a:t>o</a:t>
            </a:r>
            <a:r>
              <a:rPr sz="2000" b="1" spc="-40" dirty="0" smtClean="0">
                <a:solidFill>
                  <a:srgbClr val="333399"/>
                </a:solidFill>
                <a:latin typeface="Arial"/>
                <a:cs typeface="Arial"/>
              </a:rPr>
              <a:t>w</a:t>
            </a:r>
            <a:r>
              <a:rPr sz="2000" b="1" spc="0" dirty="0" smtClean="0">
                <a:solidFill>
                  <a:srgbClr val="333399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4038600"/>
            <a:ext cx="7543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30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Network</a:t>
            </a:r>
            <a:r>
              <a:rPr sz="3600" spc="-15" dirty="0" smtClean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and </a:t>
            </a: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C</a:t>
            </a:r>
            <a:r>
              <a:rPr sz="3600" spc="0" dirty="0" smtClean="0">
                <a:solidFill>
                  <a:srgbClr val="0066CC"/>
                </a:solidFill>
                <a:latin typeface="Verdana"/>
                <a:cs typeface="Verdana"/>
              </a:rPr>
              <a:t>ircuit</a:t>
            </a: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s</a:t>
            </a:r>
            <a:r>
              <a:rPr sz="3600" spc="0" dirty="0" smtClean="0">
                <a:solidFill>
                  <a:srgbClr val="0066CC"/>
                </a:solidFill>
                <a:latin typeface="Verdana"/>
                <a:cs typeface="Verdana"/>
              </a:rPr>
              <a:t>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444" y="886043"/>
            <a:ext cx="7085965" cy="1670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913765" algn="l" rtl="0">
              <a:lnSpc>
                <a:spcPct val="97300"/>
              </a:lnSpc>
            </a:pPr>
            <a:r>
              <a:rPr sz="2800" spc="-20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mple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elem</a:t>
            </a:r>
            <a:r>
              <a:rPr sz="2800" spc="-15" dirty="0" smtClean="0">
                <a:latin typeface="Arial"/>
                <a:cs typeface="Arial"/>
              </a:rPr>
              <a:t>ents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rms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el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ri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netw</a:t>
            </a:r>
            <a:r>
              <a:rPr sz="2800" b="1" spc="-30" dirty="0" smtClean="0">
                <a:latin typeface="Arial"/>
                <a:cs typeface="Arial"/>
              </a:rPr>
              <a:t>o</a:t>
            </a:r>
            <a:r>
              <a:rPr sz="2800" b="1" spc="-15" dirty="0" smtClean="0">
                <a:latin typeface="Arial"/>
                <a:cs typeface="Arial"/>
              </a:rPr>
              <a:t>rk</a:t>
            </a:r>
            <a:r>
              <a:rPr sz="2800" spc="-10" dirty="0" smtClean="0">
                <a:latin typeface="Arial"/>
                <a:cs typeface="Arial"/>
              </a:rPr>
              <a:t>.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netwo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contains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lea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c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th,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ci</a:t>
            </a:r>
            <a:r>
              <a:rPr sz="2800" b="1" spc="-10" dirty="0" smtClean="0">
                <a:latin typeface="Arial"/>
                <a:cs typeface="Arial"/>
              </a:rPr>
              <a:t>r</a:t>
            </a:r>
            <a:r>
              <a:rPr sz="2800" b="1" spc="-15" dirty="0" smtClean="0">
                <a:latin typeface="Arial"/>
                <a:cs typeface="Arial"/>
              </a:rPr>
              <a:t>cui</a:t>
            </a:r>
            <a:r>
              <a:rPr sz="2800" b="1" spc="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14600"/>
            <a:ext cx="64579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31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dirty="0" smtClean="0">
                <a:solidFill>
                  <a:srgbClr val="0066CC"/>
                </a:solidFill>
                <a:latin typeface="Verdana"/>
                <a:cs typeface="Verdana"/>
              </a:rPr>
              <a:t>Ohm’s</a:t>
            </a: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3600" spc="0" dirty="0" smtClean="0">
                <a:solidFill>
                  <a:srgbClr val="0066CC"/>
                </a:solidFill>
                <a:latin typeface="Verdana"/>
                <a:cs typeface="Verdana"/>
              </a:rPr>
              <a:t>Law: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1447800"/>
            <a:ext cx="3657600" cy="1130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19600" y="2819400"/>
            <a:ext cx="4343400" cy="2754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16" name="Rectangle 15"/>
          <p:cNvSpPr/>
          <p:nvPr/>
        </p:nvSpPr>
        <p:spPr>
          <a:xfrm>
            <a:off x="228600" y="762000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AU" sz="2000" dirty="0" smtClean="0">
                <a:latin typeface="Arial" pitchFamily="34" charset="0"/>
                <a:cs typeface="Arial" pitchFamily="34" charset="0"/>
              </a:rPr>
              <a:t>Ohm’s law states that the voltage across conducting materials is directly proportional to the current flowing through the material</a:t>
            </a:r>
            <a:endParaRPr lang="en-A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447800"/>
            <a:ext cx="3048000" cy="95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0" y="2514600"/>
            <a:ext cx="411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buFont typeface="Arial" pitchFamily="34" charset="0"/>
              <a:buChar char="•"/>
            </a:pPr>
            <a:r>
              <a:rPr lang="en-AU" dirty="0" smtClean="0">
                <a:latin typeface="Arial" pitchFamily="34" charset="0"/>
                <a:cs typeface="Arial" pitchFamily="34" charset="0"/>
              </a:rPr>
              <a:t> where the constant of proportionality R is called the </a:t>
            </a:r>
            <a:r>
              <a:rPr lang="en-AU" b="1" dirty="0" smtClean="0">
                <a:latin typeface="Arial" pitchFamily="34" charset="0"/>
                <a:cs typeface="Arial" pitchFamily="34" charset="0"/>
              </a:rPr>
              <a:t>resistance. The unit of</a:t>
            </a:r>
          </a:p>
          <a:p>
            <a:pPr algn="l" rtl="0"/>
            <a:r>
              <a:rPr lang="en-AU" dirty="0" smtClean="0">
                <a:latin typeface="Arial" pitchFamily="34" charset="0"/>
                <a:cs typeface="Arial" pitchFamily="34" charset="0"/>
              </a:rPr>
              <a:t>resistance is the ohm, which is 1 V/A and customarily abbreviated by a</a:t>
            </a:r>
          </a:p>
          <a:p>
            <a:pPr algn="l" rtl="0"/>
            <a:r>
              <a:rPr lang="en-AU" dirty="0" smtClean="0">
                <a:latin typeface="Arial" pitchFamily="34" charset="0"/>
                <a:cs typeface="Arial" pitchFamily="34" charset="0"/>
              </a:rPr>
              <a:t>capital omega, </a:t>
            </a:r>
            <a:r>
              <a:rPr lang="el-GR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.</a:t>
            </a:r>
            <a:endParaRPr lang="en-A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4724400"/>
            <a:ext cx="26765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dirty="0" smtClean="0">
                <a:solidFill>
                  <a:srgbClr val="0066CC"/>
                </a:solidFill>
                <a:latin typeface="Verdana"/>
                <a:cs typeface="Verdana"/>
              </a:rPr>
              <a:t>Ohm’s</a:t>
            </a: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3600" spc="0" dirty="0" smtClean="0">
                <a:solidFill>
                  <a:srgbClr val="0066CC"/>
                </a:solidFill>
                <a:latin typeface="Verdana"/>
                <a:cs typeface="Verdana"/>
              </a:rPr>
              <a:t>Law: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82446" y="1092200"/>
            <a:ext cx="3902075" cy="827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pa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siv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eleme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t: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  <a:p>
            <a:pPr marL="12700" algn="l" rtl="0">
              <a:lnSpc>
                <a:spcPts val="3085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ele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t: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rc</a:t>
            </a:r>
            <a:r>
              <a:rPr sz="2800" spc="-15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273300" y="2146300"/>
            <a:ext cx="4584700" cy="440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l" rtl="0"/>
            <a:endParaRPr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algn="r"/>
            <a:fld id="{B6F15528-21DE-4FAA-801E-634DDDAF4B2B}" type="slidenum">
              <a:rPr lang="en-AU" smtClean="0"/>
              <a:pPr algn="r"/>
              <a:t>33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72289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782827" y="49276"/>
            <a:ext cx="7578344" cy="541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Example: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10" name="object 4"/>
          <p:cNvSpPr/>
          <p:nvPr/>
        </p:nvSpPr>
        <p:spPr>
          <a:xfrm>
            <a:off x="381000" y="685800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271" y="2514600"/>
            <a:ext cx="9041384" cy="2438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7244" y="1026921"/>
            <a:ext cx="7230109" cy="862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l" rtl="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Determin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ower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bso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ach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cir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elem</a:t>
            </a:r>
            <a:r>
              <a:rPr sz="2800" spc="-15" dirty="0" smtClean="0">
                <a:latin typeface="Arial"/>
                <a:cs typeface="Arial"/>
              </a:rPr>
              <a:t>ents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-20" dirty="0" smtClean="0">
                <a:latin typeface="Arial"/>
                <a:cs typeface="Arial"/>
              </a:rPr>
              <a:t>own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13" name="object 2"/>
          <p:cNvSpPr txBox="1"/>
          <p:nvPr/>
        </p:nvSpPr>
        <p:spPr>
          <a:xfrm>
            <a:off x="757529" y="35940"/>
            <a:ext cx="2688590" cy="54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Homework:</a:t>
            </a:r>
            <a:endParaRPr sz="36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rtl="0">
              <a:lnSpc>
                <a:spcPct val="100000"/>
              </a:lnSpc>
            </a:pPr>
            <a:r>
              <a:rPr lang="en-AU"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Chapter 1: </a:t>
            </a: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Introduc</a:t>
            </a: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t</a:t>
            </a:r>
            <a:r>
              <a:rPr sz="3600" spc="0" dirty="0" smtClean="0">
                <a:solidFill>
                  <a:srgbClr val="0066CC"/>
                </a:solidFill>
                <a:latin typeface="Verdana"/>
                <a:cs typeface="Verdana"/>
              </a:rPr>
              <a:t>ion</a:t>
            </a:r>
            <a:endParaRPr sz="36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444" y="1255521"/>
            <a:ext cx="7105015" cy="3576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Cir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ry:</a:t>
            </a:r>
            <a:endParaRPr sz="2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2700" algn="l" rtl="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algn="l" rtl="0"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marL="12700" algn="l" rtl="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Ele</a:t>
            </a:r>
            <a:r>
              <a:rPr sz="2800" spc="-10" dirty="0" smtClean="0">
                <a:latin typeface="Arial"/>
                <a:cs typeface="Arial"/>
              </a:rPr>
              <a:t>ctr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its: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mmon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3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.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algn="l" rtl="0">
              <a:lnSpc>
                <a:spcPts val="1100"/>
              </a:lnSpc>
              <a:spcBef>
                <a:spcPts val="96"/>
              </a:spcBef>
            </a:pPr>
            <a:endParaRPr sz="1100"/>
          </a:p>
          <a:p>
            <a:pPr marL="12700" marR="12700" algn="l" rtl="0">
              <a:lnSpc>
                <a:spcPct val="100099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0" dirty="0" smtClean="0"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0000FF"/>
                </a:solidFill>
                <a:latin typeface="Arial"/>
                <a:cs typeface="Arial"/>
              </a:rPr>
              <a:t>ma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hema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ic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sz="2800" b="1" spc="1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25" dirty="0" smtClean="0">
                <a:solidFill>
                  <a:srgbClr val="0000FF"/>
                </a:solidFill>
                <a:latin typeface="Arial"/>
                <a:cs typeface="Arial"/>
              </a:rPr>
              <a:t>mo</a:t>
            </a:r>
            <a:r>
              <a:rPr sz="2800" b="1" spc="-35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e</a:t>
            </a:r>
            <a:r>
              <a:rPr sz="2800" b="1" spc="15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ox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-15" dirty="0" smtClean="0">
                <a:latin typeface="Arial"/>
                <a:cs typeface="Arial"/>
              </a:rPr>
              <a:t>es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tu</a:t>
            </a:r>
            <a:r>
              <a:rPr sz="2800" spc="-10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ric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Overvie</a:t>
            </a:r>
            <a:r>
              <a:rPr sz="3600" spc="-15" dirty="0" smtClean="0">
                <a:solidFill>
                  <a:srgbClr val="0066CC"/>
                </a:solidFill>
                <a:latin typeface="Verdana"/>
                <a:cs typeface="Verdana"/>
              </a:rPr>
              <a:t>w</a:t>
            </a:r>
            <a:r>
              <a:rPr sz="3600" spc="0" dirty="0" smtClean="0">
                <a:solidFill>
                  <a:srgbClr val="0066CC"/>
                </a:solidFill>
                <a:latin typeface="Verdana"/>
                <a:cs typeface="Verdana"/>
              </a:rPr>
              <a:t>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950721"/>
            <a:ext cx="7751445" cy="4455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b="1" spc="-15" dirty="0" smtClean="0">
                <a:solidFill>
                  <a:srgbClr val="006FC0"/>
                </a:solidFill>
                <a:latin typeface="Arial"/>
                <a:cs typeface="Arial"/>
              </a:rPr>
              <a:t>Line</a:t>
            </a:r>
            <a:r>
              <a:rPr sz="2800" b="1" spc="-10" dirty="0" smtClean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800" b="1" spc="-15" dirty="0" smtClean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800" b="1" spc="1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sz="2800" b="1" spc="-5" dirty="0" smtClean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2800" b="1" spc="-15" dirty="0" smtClean="0">
                <a:solidFill>
                  <a:srgbClr val="006FC0"/>
                </a:solidFill>
                <a:latin typeface="Arial"/>
                <a:cs typeface="Arial"/>
              </a:rPr>
              <a:t>r</a:t>
            </a:r>
            <a:r>
              <a:rPr sz="2800" b="1" spc="-10" dirty="0" smtClean="0">
                <a:solidFill>
                  <a:srgbClr val="006FC0"/>
                </a:solidFill>
                <a:latin typeface="Arial"/>
                <a:cs typeface="Arial"/>
              </a:rPr>
              <a:t>c</a:t>
            </a:r>
            <a:r>
              <a:rPr sz="2800" b="1" spc="-15" dirty="0" smtClean="0">
                <a:solidFill>
                  <a:srgbClr val="006FC0"/>
                </a:solidFill>
                <a:latin typeface="Arial"/>
                <a:cs typeface="Arial"/>
              </a:rPr>
              <a:t>uit</a:t>
            </a:r>
            <a:r>
              <a:rPr sz="2800" b="1" spc="-5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006FC0"/>
                </a:solidFill>
                <a:latin typeface="Arial"/>
                <a:cs typeface="Arial"/>
              </a:rPr>
              <a:t>an</a:t>
            </a:r>
            <a:r>
              <a:rPr sz="2800" b="1" spc="-15" dirty="0" smtClean="0">
                <a:solidFill>
                  <a:srgbClr val="006FC0"/>
                </a:solidFill>
                <a:latin typeface="Arial"/>
                <a:cs typeface="Arial"/>
              </a:rPr>
              <a:t>a</a:t>
            </a:r>
            <a:r>
              <a:rPr sz="2800" b="1" spc="-10" dirty="0" smtClean="0">
                <a:solidFill>
                  <a:srgbClr val="006FC0"/>
                </a:solidFill>
                <a:latin typeface="Arial"/>
                <a:cs typeface="Arial"/>
              </a:rPr>
              <a:t>l</a:t>
            </a:r>
            <a:r>
              <a:rPr sz="2800" b="1" spc="-50" dirty="0" smtClean="0">
                <a:solidFill>
                  <a:srgbClr val="006FC0"/>
                </a:solidFill>
                <a:latin typeface="Arial"/>
                <a:cs typeface="Arial"/>
              </a:rPr>
              <a:t>y</a:t>
            </a:r>
            <a:r>
              <a:rPr sz="2800" b="1" spc="-20" dirty="0" smtClean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800" b="1" spc="-5" dirty="0" smtClean="0">
                <a:solidFill>
                  <a:srgbClr val="006FC0"/>
                </a:solidFill>
                <a:latin typeface="Arial"/>
                <a:cs typeface="Arial"/>
              </a:rPr>
              <a:t>i</a:t>
            </a:r>
            <a:r>
              <a:rPr sz="2800" b="1" spc="-30" dirty="0" smtClean="0">
                <a:solidFill>
                  <a:srgbClr val="006FC0"/>
                </a:solidFill>
                <a:latin typeface="Arial"/>
                <a:cs typeface="Arial"/>
              </a:rPr>
              <a:t>s</a:t>
            </a:r>
            <a:r>
              <a:rPr sz="2800" b="1" spc="-10" dirty="0" smtClean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 dirty="0"/>
          </a:p>
          <a:p>
            <a:pPr algn="l" rtl="0">
              <a:lnSpc>
                <a:spcPts val="1000"/>
              </a:lnSpc>
            </a:pPr>
            <a:endParaRPr sz="1000" dirty="0"/>
          </a:p>
          <a:p>
            <a:pPr algn="l" rtl="0">
              <a:lnSpc>
                <a:spcPts val="1000"/>
              </a:lnSpc>
            </a:pPr>
            <a:endParaRPr sz="1000" dirty="0"/>
          </a:p>
          <a:p>
            <a:pPr algn="l" rtl="0">
              <a:lnSpc>
                <a:spcPts val="1000"/>
              </a:lnSpc>
            </a:pPr>
            <a:endParaRPr sz="1000" dirty="0"/>
          </a:p>
          <a:p>
            <a:pPr algn="l" rtl="0">
              <a:lnSpc>
                <a:spcPts val="1000"/>
              </a:lnSpc>
              <a:spcBef>
                <a:spcPts val="43"/>
              </a:spcBef>
            </a:pPr>
            <a:endParaRPr sz="1000" dirty="0"/>
          </a:p>
          <a:p>
            <a:pPr marL="12700" marR="12700" algn="l" rtl="0">
              <a:lnSpc>
                <a:spcPct val="100000"/>
              </a:lnSpc>
              <a:buFont typeface="Arial"/>
              <a:buChar char="•"/>
              <a:tabLst>
                <a:tab pos="234950" algn="l"/>
              </a:tabLst>
            </a:pP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Re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si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ve</a:t>
            </a:r>
            <a:r>
              <a:rPr sz="2800" b="1" spc="1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ir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cu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800" b="1" spc="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sz="2800" b="1" spc="-50" dirty="0" smtClean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b="1" spc="-30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: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ber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 p</a:t>
            </a:r>
            <a:r>
              <a:rPr sz="2800" spc="-20" dirty="0" smtClean="0">
                <a:latin typeface="Arial"/>
                <a:cs typeface="Arial"/>
              </a:rPr>
              <a:t>ow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ul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ni</a:t>
            </a:r>
            <a:r>
              <a:rPr sz="2800" spc="-15" dirty="0" smtClean="0">
                <a:latin typeface="Arial"/>
                <a:cs typeface="Arial"/>
              </a:rPr>
              <a:t>q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es,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al 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is,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m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is,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on,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tc.</a:t>
            </a:r>
            <a:endParaRPr sz="2800" dirty="0">
              <a:latin typeface="Arial"/>
              <a:cs typeface="Arial"/>
            </a:endParaRPr>
          </a:p>
          <a:p>
            <a:pPr marL="12700" marR="469265" algn="l" rtl="0">
              <a:lnSpc>
                <a:spcPct val="100000"/>
              </a:lnSpc>
              <a:buFont typeface="Arial"/>
              <a:buChar char="•"/>
              <a:tabLst>
                <a:tab pos="234950" algn="l"/>
              </a:tabLst>
            </a:pP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b="1" spc="-25" dirty="0" smtClean="0">
                <a:solidFill>
                  <a:srgbClr val="0000FF"/>
                </a:solidFill>
                <a:latin typeface="Arial"/>
                <a:cs typeface="Arial"/>
              </a:rPr>
              <a:t>me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domain</a:t>
            </a:r>
            <a:r>
              <a:rPr sz="2800" b="1" spc="25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al</a:t>
            </a:r>
            <a:r>
              <a:rPr sz="2800" b="1" spc="-50" dirty="0" smtClean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b="1" spc="-25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: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ito</a:t>
            </a:r>
            <a:r>
              <a:rPr sz="2800" spc="-15" dirty="0" smtClean="0">
                <a:latin typeface="Arial"/>
                <a:cs typeface="Arial"/>
              </a:rPr>
              <a:t>rs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uct</a:t>
            </a:r>
            <a:r>
              <a:rPr sz="2800" spc="-15" dirty="0" smtClean="0">
                <a:latin typeface="Arial"/>
                <a:cs typeface="Arial"/>
              </a:rPr>
              <a:t>ors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incl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t.</a:t>
            </a:r>
            <a:endParaRPr sz="2800" dirty="0">
              <a:latin typeface="Arial"/>
              <a:cs typeface="Arial"/>
            </a:endParaRPr>
          </a:p>
          <a:p>
            <a:pPr marL="12700" marR="276860" algn="l" rtl="0">
              <a:lnSpc>
                <a:spcPct val="95900"/>
              </a:lnSpc>
              <a:spcBef>
                <a:spcPts val="140"/>
              </a:spcBef>
              <a:buFont typeface="Arial"/>
              <a:buChar char="•"/>
              <a:tabLst>
                <a:tab pos="234950" algn="l"/>
              </a:tabLst>
            </a:pP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fr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equen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c</a:t>
            </a:r>
            <a:r>
              <a:rPr sz="2800" b="1" spc="-65" dirty="0" smtClean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800" b="1" spc="5" dirty="0" smtClean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d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oma</a:t>
            </a:r>
            <a:r>
              <a:rPr sz="2800" b="1" spc="0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r>
              <a:rPr sz="2800" b="1" spc="40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an</a:t>
            </a:r>
            <a:r>
              <a:rPr sz="2800" b="1" spc="-15" dirty="0" smtClean="0">
                <a:solidFill>
                  <a:srgbClr val="0000FF"/>
                </a:solidFill>
                <a:latin typeface="Arial"/>
                <a:cs typeface="Arial"/>
              </a:rPr>
              <a:t>a</a:t>
            </a:r>
            <a:r>
              <a:rPr sz="2800" b="1" spc="-10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sz="2800" b="1" spc="-50" dirty="0" smtClean="0">
                <a:solidFill>
                  <a:srgbClr val="0000FF"/>
                </a:solidFill>
                <a:latin typeface="Arial"/>
                <a:cs typeface="Arial"/>
              </a:rPr>
              <a:t>y</a:t>
            </a:r>
            <a:r>
              <a:rPr sz="2800" b="1" spc="-20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b="1" spc="-5" dirty="0" smtClean="0">
                <a:solidFill>
                  <a:srgbClr val="0000FF"/>
                </a:solidFill>
                <a:latin typeface="Arial"/>
                <a:cs typeface="Arial"/>
              </a:rPr>
              <a:t>i</a:t>
            </a:r>
            <a:r>
              <a:rPr sz="2800" b="1" spc="-25" dirty="0" smtClean="0">
                <a:solidFill>
                  <a:srgbClr val="0000FF"/>
                </a:solidFill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: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 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ore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asily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q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atio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dirty="0" smtClean="0">
                <a:solidFill>
                  <a:srgbClr val="0066CC"/>
                </a:solidFill>
                <a:latin typeface="Verdana"/>
                <a:cs typeface="Verdana"/>
              </a:rPr>
              <a:t>Relationship: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950721"/>
            <a:ext cx="7496809" cy="4669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l" rtl="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Re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10" dirty="0" smtClean="0">
                <a:latin typeface="Arial"/>
                <a:cs typeface="Arial"/>
              </a:rPr>
              <a:t>alysis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10" dirty="0" smtClean="0">
                <a:latin typeface="Arial"/>
                <a:cs typeface="Arial"/>
              </a:rPr>
              <a:t>gi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g:</a:t>
            </a:r>
            <a:endParaRPr sz="2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300"/>
              </a:lnSpc>
              <a:spcBef>
                <a:spcPts val="63"/>
              </a:spcBef>
            </a:pPr>
            <a:endParaRPr sz="1300"/>
          </a:p>
          <a:p>
            <a:pPr marL="12700" algn="l" rtl="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z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bl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m.</a:t>
            </a:r>
            <a:endParaRPr sz="2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2800" spc="-3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000"/>
              </a:lnSpc>
            </a:pPr>
            <a:endParaRPr sz="1000"/>
          </a:p>
          <a:p>
            <a:pPr algn="l" rtl="0">
              <a:lnSpc>
                <a:spcPts val="1300"/>
              </a:lnSpc>
              <a:spcBef>
                <a:spcPts val="62"/>
              </a:spcBef>
            </a:pPr>
            <a:endParaRPr sz="1300"/>
          </a:p>
          <a:p>
            <a:pPr marL="12700" algn="l" rtl="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•</a:t>
            </a:r>
            <a:r>
              <a:rPr sz="2800" spc="-3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dic</a:t>
            </a:r>
            <a:r>
              <a:rPr sz="2800" spc="-15" dirty="0" smtClean="0">
                <a:latin typeface="Arial"/>
                <a:cs typeface="Arial"/>
              </a:rPr>
              <a:t>al</a:t>
            </a:r>
            <a:endParaRPr sz="2800">
              <a:latin typeface="Arial"/>
              <a:cs typeface="Arial"/>
            </a:endParaRPr>
          </a:p>
          <a:p>
            <a:pPr marL="12700" algn="l" rtl="0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•</a:t>
            </a:r>
            <a:r>
              <a:rPr sz="2800" spc="-3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et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ar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ro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em</a:t>
            </a:r>
            <a:endParaRPr sz="2800">
              <a:latin typeface="Arial"/>
              <a:cs typeface="Arial"/>
            </a:endParaRPr>
          </a:p>
          <a:p>
            <a:pPr marL="12700" marR="251460" algn="l" rtl="0">
              <a:lnSpc>
                <a:spcPts val="3360"/>
              </a:lnSpc>
              <a:spcBef>
                <a:spcPts val="110"/>
              </a:spcBef>
            </a:pPr>
            <a:r>
              <a:rPr sz="2800" spc="-15" dirty="0" smtClean="0">
                <a:latin typeface="Arial"/>
                <a:cs typeface="Arial"/>
              </a:rPr>
              <a:t>•</a:t>
            </a:r>
            <a:r>
              <a:rPr sz="2800" spc="-3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k wi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att</a:t>
            </a:r>
            <a:r>
              <a:rPr sz="2800" spc="-10" dirty="0" smtClean="0">
                <a:latin typeface="Arial"/>
                <a:cs typeface="Arial"/>
              </a:rPr>
              <a:t>ac</a:t>
            </a:r>
            <a:r>
              <a:rPr sz="2800" spc="-15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marL="12700" algn="l" rtl="0">
              <a:lnSpc>
                <a:spcPts val="3250"/>
              </a:lnSpc>
            </a:pPr>
            <a:r>
              <a:rPr sz="2800" spc="-15" dirty="0" smtClean="0">
                <a:latin typeface="Arial"/>
                <a:cs typeface="Arial"/>
              </a:rPr>
              <a:t>•</a:t>
            </a:r>
            <a:r>
              <a:rPr sz="2800" spc="-3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imp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12700" algn="l" rtl="0">
              <a:lnSpc>
                <a:spcPts val="3085"/>
              </a:lnSpc>
            </a:pPr>
            <a:r>
              <a:rPr sz="2800" spc="-15" dirty="0" smtClean="0">
                <a:latin typeface="Arial"/>
                <a:cs typeface="Arial"/>
              </a:rPr>
              <a:t>•</a:t>
            </a:r>
            <a:r>
              <a:rPr sz="2800" spc="-3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ify t</a:t>
            </a:r>
            <a:r>
              <a:rPr sz="2800" spc="-15" dirty="0" smtClean="0">
                <a:latin typeface="Arial"/>
                <a:cs typeface="Arial"/>
              </a:rPr>
              <a:t>hat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Analysis</a:t>
            </a:r>
            <a:r>
              <a:rPr sz="3600" spc="-10" dirty="0" smtClean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and</a:t>
            </a:r>
            <a:r>
              <a:rPr sz="3600" spc="-15" dirty="0" smtClean="0">
                <a:solidFill>
                  <a:srgbClr val="0066CC"/>
                </a:solidFill>
                <a:latin typeface="Verdana"/>
                <a:cs typeface="Verdana"/>
              </a:rPr>
              <a:t> </a:t>
            </a: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Design: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85496" rIns="0" bIns="0" rtlCol="0">
            <a:noAutofit/>
          </a:bodyPr>
          <a:lstStyle/>
          <a:p>
            <a:pPr marL="118745" marR="331470" indent="914400" algn="l" rtl="0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10" dirty="0" smtClean="0">
                <a:latin typeface="Arial"/>
                <a:cs typeface="Arial"/>
              </a:rPr>
              <a:t>text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pi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ur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-10" dirty="0" smtClean="0">
                <a:latin typeface="Arial"/>
                <a:cs typeface="Arial"/>
              </a:rPr>
              <a:t>bil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alyz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bl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m.</a:t>
            </a:r>
            <a:endParaRPr sz="2800">
              <a:latin typeface="Arial"/>
              <a:cs typeface="Arial"/>
            </a:endParaRPr>
          </a:p>
          <a:p>
            <a:pPr marL="118745" marR="12700" indent="914400" algn="l" rtl="0">
              <a:lnSpc>
                <a:spcPct val="95900"/>
              </a:lnSpc>
              <a:spcBef>
                <a:spcPts val="140"/>
              </a:spcBef>
            </a:pP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pi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ur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esi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skil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les</a:t>
            </a:r>
            <a:r>
              <a:rPr sz="2800" spc="-15" dirty="0" smtClean="0">
                <a:latin typeface="Arial"/>
                <a:cs typeface="Arial"/>
              </a:rPr>
              <a:t>s n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rally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us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pi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ur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yti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10" dirty="0" smtClean="0">
                <a:latin typeface="Arial"/>
                <a:cs typeface="Arial"/>
              </a:rPr>
              <a:t> skil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s.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l" rtl="0">
              <a:lnSpc>
                <a:spcPct val="100000"/>
              </a:lnSpc>
            </a:pP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Computer</a:t>
            </a:r>
            <a:r>
              <a:rPr sz="3600" spc="-5" dirty="0" smtClean="0">
                <a:solidFill>
                  <a:srgbClr val="0066CC"/>
                </a:solidFill>
                <a:latin typeface="Verdana"/>
                <a:cs typeface="Verdana"/>
              </a:rPr>
              <a:t>-</a:t>
            </a:r>
            <a:r>
              <a:rPr sz="3600" spc="-25" dirty="0" smtClean="0">
                <a:solidFill>
                  <a:srgbClr val="0066CC"/>
                </a:solidFill>
                <a:latin typeface="Verdana"/>
                <a:cs typeface="Verdana"/>
              </a:rPr>
              <a:t>Aided An</a:t>
            </a:r>
            <a:r>
              <a:rPr sz="3600" spc="-35" dirty="0" smtClean="0">
                <a:solidFill>
                  <a:srgbClr val="0066CC"/>
                </a:solidFill>
                <a:latin typeface="Verdana"/>
                <a:cs typeface="Verdana"/>
              </a:rPr>
              <a:t>a</a:t>
            </a:r>
            <a:r>
              <a:rPr sz="3600" spc="0" dirty="0" smtClean="0">
                <a:solidFill>
                  <a:srgbClr val="0066CC"/>
                </a:solidFill>
                <a:latin typeface="Verdana"/>
                <a:cs typeface="Verdana"/>
              </a:rPr>
              <a:t>lysis: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pPr algn="l" rtl="0"/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1390650"/>
            <a:ext cx="7513320" cy="2108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914400" algn="l" rtl="0">
              <a:lnSpc>
                <a:spcPct val="100000"/>
              </a:lnSpc>
            </a:pP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rn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ysis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tware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ra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cre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inte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on.</a:t>
            </a:r>
            <a:endParaRPr sz="2800" dirty="0">
              <a:latin typeface="Arial"/>
              <a:cs typeface="Arial"/>
            </a:endParaRPr>
          </a:p>
          <a:p>
            <a:pPr marL="12700" marR="13970" indent="914400" algn="l" rtl="0">
              <a:lnSpc>
                <a:spcPct val="95900"/>
              </a:lnSpc>
              <a:spcBef>
                <a:spcPts val="140"/>
              </a:spcBef>
            </a:pPr>
            <a:r>
              <a:rPr sz="2800" spc="-75" dirty="0" smtClean="0">
                <a:latin typeface="Arial"/>
                <a:cs typeface="Arial"/>
              </a:rPr>
              <a:t>W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av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id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di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 h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ci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 </a:t>
            </a:r>
            <a:r>
              <a:rPr sz="2800" spc="-20" dirty="0" smtClean="0">
                <a:latin typeface="Arial"/>
                <a:cs typeface="Arial"/>
              </a:rPr>
              <a:t>wo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rd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y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esi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0" dirty="0" smtClean="0">
                <a:latin typeface="Arial"/>
                <a:cs typeface="Arial"/>
              </a:rPr>
              <a:t>.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3600" spc="-20" dirty="0" smtClean="0">
                <a:solidFill>
                  <a:srgbClr val="0066CC"/>
                </a:solidFill>
                <a:latin typeface="Verdana"/>
                <a:cs typeface="Verdana"/>
              </a:rPr>
              <a:t>Proble</a:t>
            </a:r>
            <a:r>
              <a:rPr sz="3600" spc="-30" dirty="0" smtClean="0">
                <a:solidFill>
                  <a:srgbClr val="0066CC"/>
                </a:solidFill>
                <a:latin typeface="Verdana"/>
                <a:cs typeface="Verdana"/>
              </a:rPr>
              <a:t>m</a:t>
            </a:r>
            <a:r>
              <a:rPr sz="3600" spc="-5" dirty="0" smtClean="0">
                <a:solidFill>
                  <a:srgbClr val="0066CC"/>
                </a:solidFill>
                <a:latin typeface="Verdana"/>
                <a:cs typeface="Verdana"/>
              </a:rPr>
              <a:t>-</a:t>
            </a:r>
            <a:r>
              <a:rPr sz="3600" spc="0" dirty="0" smtClean="0">
                <a:solidFill>
                  <a:srgbClr val="0066CC"/>
                </a:solidFill>
                <a:latin typeface="Verdana"/>
                <a:cs typeface="Verdana"/>
              </a:rPr>
              <a:t>Solving: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1987" y="700151"/>
            <a:ext cx="7799387" cy="1524"/>
          </a:xfrm>
          <a:custGeom>
            <a:avLst/>
            <a:gdLst/>
            <a:ahLst/>
            <a:cxnLst/>
            <a:rect l="l" t="t" r="r" b="b"/>
            <a:pathLst>
              <a:path w="7799387" h="1524">
                <a:moveTo>
                  <a:pt x="0" y="0"/>
                </a:moveTo>
                <a:lnTo>
                  <a:pt x="7799387" y="1524"/>
                </a:lnTo>
              </a:path>
            </a:pathLst>
          </a:custGeom>
          <a:ln w="36719">
            <a:solidFill>
              <a:srgbClr val="333366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0488" y="160273"/>
            <a:ext cx="2270887" cy="63167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103247" y="2448067"/>
            <a:ext cx="3232150" cy="7423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99"/>
              </a:lnSpc>
            </a:pPr>
            <a:r>
              <a:rPr sz="2400" b="1" dirty="0" smtClean="0">
                <a:latin typeface="Arial"/>
                <a:cs typeface="Arial"/>
              </a:rPr>
              <a:t>A</a:t>
            </a:r>
            <a:r>
              <a:rPr sz="2400" b="1" spc="-9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sugg</a:t>
            </a:r>
            <a:r>
              <a:rPr sz="2400" b="1" spc="-10" dirty="0" smtClean="0">
                <a:latin typeface="Arial"/>
                <a:cs typeface="Arial"/>
              </a:rPr>
              <a:t>e</a:t>
            </a:r>
            <a:r>
              <a:rPr sz="2400" b="1" spc="0" dirty="0" smtClean="0">
                <a:latin typeface="Arial"/>
                <a:cs typeface="Arial"/>
              </a:rPr>
              <a:t>sted problem- solving</a:t>
            </a:r>
            <a:r>
              <a:rPr sz="2400" b="1" spc="-2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f</a:t>
            </a:r>
            <a:r>
              <a:rPr sz="2400" b="1" spc="5" dirty="0" smtClean="0">
                <a:latin typeface="Arial"/>
                <a:cs typeface="Arial"/>
              </a:rPr>
              <a:t>l</a:t>
            </a:r>
            <a:r>
              <a:rPr sz="2400" b="1" spc="0" dirty="0" smtClean="0">
                <a:latin typeface="Arial"/>
                <a:cs typeface="Arial"/>
              </a:rPr>
              <a:t>ow</a:t>
            </a:r>
            <a:r>
              <a:rPr sz="2400" b="1" spc="-3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rt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</TotalTime>
  <Words>1461</Words>
  <Application>Microsoft Office PowerPoint</Application>
  <PresentationFormat>On-screen Show (4:3)</PresentationFormat>
  <Paragraphs>279</Paragraphs>
  <Slides>35</Slides>
  <Notes>35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Course Description:</vt:lpstr>
      <vt:lpstr>Textbook:</vt:lpstr>
      <vt:lpstr>Chapter 1: Introduction</vt:lpstr>
      <vt:lpstr>Overview:</vt:lpstr>
      <vt:lpstr>Relationship:</vt:lpstr>
      <vt:lpstr>Analysis and Design:</vt:lpstr>
      <vt:lpstr>Computer-Aided Analysis:</vt:lpstr>
      <vt:lpstr>Problem-Solving:</vt:lpstr>
      <vt:lpstr>Problem-Solving:</vt:lpstr>
      <vt:lpstr>Slide 11</vt:lpstr>
      <vt:lpstr>Objectives:</vt:lpstr>
      <vt:lpstr>Slide 13</vt:lpstr>
      <vt:lpstr>Slide 14</vt:lpstr>
      <vt:lpstr>Slide 15</vt:lpstr>
      <vt:lpstr>Current:</vt:lpstr>
      <vt:lpstr>Current:</vt:lpstr>
      <vt:lpstr>Current:</vt:lpstr>
      <vt:lpstr>Current:</vt:lpstr>
      <vt:lpstr>Slide 20</vt:lpstr>
      <vt:lpstr>Slide 21</vt:lpstr>
      <vt:lpstr>Slide 22</vt:lpstr>
      <vt:lpstr>Slide 23</vt:lpstr>
      <vt:lpstr>Power:</vt:lpstr>
      <vt:lpstr>Power:</vt:lpstr>
      <vt:lpstr>Energy calculation:</vt:lpstr>
      <vt:lpstr>Slide 27</vt:lpstr>
      <vt:lpstr>Dependant sources</vt:lpstr>
      <vt:lpstr>Slide 29</vt:lpstr>
      <vt:lpstr>Slide 30</vt:lpstr>
      <vt:lpstr>Network and Circuits:</vt:lpstr>
      <vt:lpstr>Ohm’s Law:</vt:lpstr>
      <vt:lpstr>Ohm’s Law:</vt:lpstr>
      <vt:lpstr>Example: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 104  Electric Circuit Theory</dc:title>
  <dc:creator>DK</dc:creator>
  <cp:lastModifiedBy>Eng Enas</cp:lastModifiedBy>
  <cp:revision>66</cp:revision>
  <dcterms:created xsi:type="dcterms:W3CDTF">2016-05-02T11:56:36Z</dcterms:created>
  <dcterms:modified xsi:type="dcterms:W3CDTF">2017-01-22T09:18:04Z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2013-01-03T00:00:00Z</vt:filetime>
  </property>
  <property fmtid="{D5CDD505-2E9C-101B-9397-08002B2CF9AE}" pid="3" name="LastSaved">
    <vt:filetime>2016-05-02T00:00:00Z</vt:filetime>
  </property>
</Properties>
</file>