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4" roundtripDataSignature="AMtx7mhRBGkwcob+POqWuSsjfMMuqne3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16" orient="horz"/>
        <p:guide pos="232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C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9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9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0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0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2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2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8" name="Google Shape;28;p3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3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3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4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4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4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3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5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5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7" name="Google Shape;47;p35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35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9" name="Google Shape;49;p35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3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7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7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37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3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8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38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3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4" y="0"/>
            <a:ext cx="8676456" cy="551723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1701802" y="2235200"/>
            <a:ext cx="6023957" cy="23596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Mechatronics System design</a:t>
            </a:r>
            <a:endParaRPr/>
          </a:p>
          <a:p>
            <a:pPr indent="0" lvl="0" marL="0" marR="0" rtl="0" algn="l">
              <a:lnSpc>
                <a:spcPct val="1149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/>
              <a:t>Design of Mechatronics Systems                                                           Dr. Mohammad R. Hayajneh</a:t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600"/>
              <a:buFont typeface="Calibri"/>
              <a:buNone/>
            </a:pPr>
            <a:r>
              <a:rPr b="1" lang="en-CA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2-  Mechanical Systems</a:t>
            </a:r>
            <a:br>
              <a:rPr b="1" lang="en-CA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169" name="Google Shape;169;p10"/>
          <p:cNvSpPr txBox="1"/>
          <p:nvPr>
            <p:ph idx="1" type="body"/>
          </p:nvPr>
        </p:nvSpPr>
        <p:spPr>
          <a:xfrm>
            <a:off x="628650" y="1268760"/>
            <a:ext cx="7886700" cy="49082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CA"/>
              <a:t>Most mechatronic applications involve </a:t>
            </a:r>
            <a:r>
              <a:rPr b="1" lang="en-CA"/>
              <a:t>rigid-body</a:t>
            </a:r>
            <a:r>
              <a:rPr lang="en-CA"/>
              <a:t> systems, and the study of such systems relies on the following six fundamental laws.</a:t>
            </a:r>
            <a:endParaRPr/>
          </a:p>
          <a:p>
            <a:pPr indent="-1714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CA"/>
              <a:t>Newton’s First Law: </a:t>
            </a:r>
            <a:endParaRPr/>
          </a:p>
          <a:p>
            <a:pPr indent="-1714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CA"/>
              <a:t>Newton’s Second Law: 	</a:t>
            </a:r>
            <a:endParaRPr/>
          </a:p>
          <a:p>
            <a:pPr indent="-1714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CA"/>
              <a:t>Newton’s Third Law:</a:t>
            </a:r>
            <a:endParaRPr/>
          </a:p>
          <a:p>
            <a:pPr indent="-1714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CA"/>
              <a:t>Newton’s Law of Gravitation: </a:t>
            </a:r>
            <a:endParaRPr i="1"/>
          </a:p>
          <a:p>
            <a:pPr indent="-1714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CA"/>
              <a:t>Parallelogram Law: </a:t>
            </a:r>
            <a:endParaRPr/>
          </a:p>
          <a:p>
            <a:pPr indent="-1714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CA"/>
              <a:t>Principle of Transmissibility:</a:t>
            </a:r>
            <a:endParaRPr/>
          </a:p>
        </p:txBody>
      </p:sp>
      <p:sp>
        <p:nvSpPr>
          <p:cNvPr id="170" name="Google Shape;170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  <p:pic>
        <p:nvPicPr>
          <p:cNvPr id="171" name="Google Shape;17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3648" y="4239142"/>
            <a:ext cx="2709491" cy="96716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upload.wikimedia.org/wikipedia/commons/thumb/d/d5/Parallelogram_law.svg/275px-Parallelogram_law.svg.png" id="172" name="Google Shape;17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20072" y="3789040"/>
            <a:ext cx="1440341" cy="1749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1"/>
          <p:cNvSpPr txBox="1"/>
          <p:nvPr/>
        </p:nvSpPr>
        <p:spPr>
          <a:xfrm>
            <a:off x="546102" y="241300"/>
            <a:ext cx="3984489" cy="1051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6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612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3-  Electrical Systems</a:t>
            </a:r>
            <a:endParaRPr/>
          </a:p>
          <a:p>
            <a:pPr indent="0" lvl="0" marL="0" marR="0" rtl="0" algn="l">
              <a:lnSpc>
                <a:spcPct val="1149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1"/>
          <p:cNvSpPr txBox="1"/>
          <p:nvPr/>
        </p:nvSpPr>
        <p:spPr>
          <a:xfrm>
            <a:off x="889002" y="1244600"/>
            <a:ext cx="6228693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following electrical components are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1"/>
          <p:cNvSpPr txBox="1"/>
          <p:nvPr/>
        </p:nvSpPr>
        <p:spPr>
          <a:xfrm>
            <a:off x="889002" y="1676402"/>
            <a:ext cx="2556149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26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frequently used:</a:t>
            </a:r>
            <a:endParaRPr/>
          </a:p>
          <a:p>
            <a:pPr indent="0" lvl="0" marL="0" marR="0" rtl="0" algn="l">
              <a:lnSpc>
                <a:spcPct val="926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1"/>
          <p:cNvSpPr txBox="1"/>
          <p:nvPr/>
        </p:nvSpPr>
        <p:spPr>
          <a:xfrm>
            <a:off x="889002" y="2070100"/>
            <a:ext cx="3779689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Motors and generators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1"/>
          <p:cNvSpPr txBox="1"/>
          <p:nvPr/>
        </p:nvSpPr>
        <p:spPr>
          <a:xfrm>
            <a:off x="889000" y="2527300"/>
            <a:ext cx="2066400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Transducers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1"/>
          <p:cNvSpPr txBox="1"/>
          <p:nvPr/>
        </p:nvSpPr>
        <p:spPr>
          <a:xfrm>
            <a:off x="889002" y="2984500"/>
            <a:ext cx="6318653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Solid state devices including computers</a:t>
            </a:r>
            <a:endParaRPr/>
          </a:p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1"/>
          <p:cNvSpPr txBox="1"/>
          <p:nvPr/>
        </p:nvSpPr>
        <p:spPr>
          <a:xfrm>
            <a:off x="889000" y="3465758"/>
            <a:ext cx="7643440" cy="11156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Circuits (signal conditioning, impedance</a:t>
            </a:r>
            <a:r>
              <a:rPr b="0" i="0" lang="en-CA" sz="3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-CA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matching, amplifiers…)</a:t>
            </a:r>
            <a:endParaRPr/>
          </a:p>
          <a:p>
            <a:pPr indent="0" lvl="0" marL="0" marR="0" rtl="0" algn="l">
              <a:lnSpc>
                <a:spcPct val="9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1"/>
          <p:cNvSpPr txBox="1"/>
          <p:nvPr/>
        </p:nvSpPr>
        <p:spPr>
          <a:xfrm>
            <a:off x="889000" y="4267200"/>
            <a:ext cx="7427416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-Contact devices (relays, circuit breakers,</a:t>
            </a:r>
            <a:endParaRPr/>
          </a:p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1"/>
          <p:cNvSpPr txBox="1"/>
          <p:nvPr/>
        </p:nvSpPr>
        <p:spPr>
          <a:xfrm>
            <a:off x="889002" y="4699002"/>
            <a:ext cx="1724703" cy="71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2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switches…)</a:t>
            </a:r>
            <a:endParaRPr/>
          </a:p>
          <a:p>
            <a:pPr indent="0" lvl="0" marL="0" marR="0" rtl="0" algn="l">
              <a:lnSpc>
                <a:spcPct val="92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2"/>
          <p:cNvSpPr txBox="1"/>
          <p:nvPr/>
        </p:nvSpPr>
        <p:spPr>
          <a:xfrm>
            <a:off x="546102" y="254000"/>
            <a:ext cx="1891159" cy="9746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312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4-  Sensors</a:t>
            </a:r>
            <a:endParaRPr/>
          </a:p>
          <a:p>
            <a:pPr indent="0" lvl="0" marL="0" marR="0" rtl="0" algn="l">
              <a:lnSpc>
                <a:spcPct val="11493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2"/>
          <p:cNvSpPr txBox="1"/>
          <p:nvPr/>
        </p:nvSpPr>
        <p:spPr>
          <a:xfrm>
            <a:off x="546102" y="1219200"/>
            <a:ext cx="7788799" cy="10002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62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Sensors are required to monitor the performance of</a:t>
            </a:r>
            <a:br>
              <a:rPr b="0" i="0" lang="en-CA" sz="2702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7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machines and processes. Some of the more common</a:t>
            </a:r>
            <a:endParaRPr/>
          </a:p>
          <a:p>
            <a:pPr indent="0" lvl="0" marL="0" marR="0" rtl="0" algn="l">
              <a:lnSpc>
                <a:spcPct val="962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2"/>
          <p:cNvSpPr txBox="1"/>
          <p:nvPr/>
        </p:nvSpPr>
        <p:spPr>
          <a:xfrm>
            <a:off x="889002" y="1879600"/>
            <a:ext cx="7316105" cy="13336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measurement variables in mechatronics systems are</a:t>
            </a:r>
            <a:br>
              <a:rPr b="0" i="0" lang="en-CA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temperature, speed, position, force, torque, and</a:t>
            </a:r>
            <a:br>
              <a:rPr b="0" i="0" lang="en-CA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acceleration.</a:t>
            </a:r>
            <a:endParaRPr/>
          </a:p>
          <a:p>
            <a:pPr indent="0" lvl="0" marL="0" marR="0" rtl="0" algn="l">
              <a:lnSpc>
                <a:spcPct val="9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2"/>
          <p:cNvSpPr txBox="1"/>
          <p:nvPr/>
        </p:nvSpPr>
        <p:spPr>
          <a:xfrm>
            <a:off x="546100" y="2895602"/>
            <a:ext cx="7281352" cy="7950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2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27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The characteristics that are important when one is</a:t>
            </a:r>
            <a:endParaRPr/>
          </a:p>
          <a:p>
            <a:pPr indent="0" lvl="0" marL="0" marR="0" rtl="0" algn="l">
              <a:lnSpc>
                <a:spcPct val="114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2"/>
          <p:cNvSpPr txBox="1"/>
          <p:nvPr/>
        </p:nvSpPr>
        <p:spPr>
          <a:xfrm>
            <a:off x="889000" y="3276600"/>
            <a:ext cx="7624716" cy="10002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measuring these variables include the dynamics of the</a:t>
            </a:r>
            <a:br>
              <a:rPr b="0" i="0" lang="en-CA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sensor, stability, resolution, precision, robustness, size,</a:t>
            </a:r>
            <a:endParaRPr/>
          </a:p>
          <a:p>
            <a:pPr indent="0" lvl="0" marL="0" marR="0" rtl="0" algn="l">
              <a:lnSpc>
                <a:spcPct val="9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12"/>
          <p:cNvSpPr txBox="1"/>
          <p:nvPr/>
        </p:nvSpPr>
        <p:spPr>
          <a:xfrm>
            <a:off x="889000" y="3937002"/>
            <a:ext cx="3067378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24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 signal processing.</a:t>
            </a:r>
            <a:endParaRPr/>
          </a:p>
          <a:p>
            <a:pPr indent="0" lvl="0" marL="0" marR="0" rtl="0" algn="l">
              <a:lnSpc>
                <a:spcPct val="924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12"/>
          <p:cNvSpPr txBox="1"/>
          <p:nvPr/>
        </p:nvSpPr>
        <p:spPr>
          <a:xfrm>
            <a:off x="546102" y="4292602"/>
            <a:ext cx="7382727" cy="7950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2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27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The need for less expensive and precise sensors, as</a:t>
            </a:r>
            <a:endParaRPr/>
          </a:p>
          <a:p>
            <a:pPr indent="0" lvl="0" marL="0" marR="0" rtl="0" algn="l">
              <a:lnSpc>
                <a:spcPct val="114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12"/>
          <p:cNvSpPr txBox="1"/>
          <p:nvPr/>
        </p:nvSpPr>
        <p:spPr>
          <a:xfrm>
            <a:off x="889000" y="4673600"/>
            <a:ext cx="7546746" cy="10002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well as integration of the sensor and signal processing</a:t>
            </a:r>
            <a:br>
              <a:rPr b="0" i="0" lang="en-CA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 a common carrier or on one chip, has become</a:t>
            </a:r>
            <a:endParaRPr/>
          </a:p>
          <a:p>
            <a:pPr indent="0" lvl="0" marL="0" marR="0" rtl="0" algn="l">
              <a:lnSpc>
                <a:spcPct val="9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2"/>
          <p:cNvSpPr txBox="1"/>
          <p:nvPr/>
        </p:nvSpPr>
        <p:spPr>
          <a:xfrm>
            <a:off x="889000" y="5346702"/>
            <a:ext cx="1504194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233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70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important.</a:t>
            </a:r>
            <a:endParaRPr/>
          </a:p>
          <a:p>
            <a:pPr indent="0" lvl="0" marL="0" marR="0" rtl="0" algn="l">
              <a:lnSpc>
                <a:spcPct val="9233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3"/>
          <p:cNvSpPr txBox="1"/>
          <p:nvPr/>
        </p:nvSpPr>
        <p:spPr>
          <a:xfrm>
            <a:off x="546100" y="139700"/>
            <a:ext cx="2080570" cy="8463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15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216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5- Actuators</a:t>
            </a:r>
            <a:endParaRPr/>
          </a:p>
          <a:p>
            <a:pPr indent="0" lvl="0" marL="0" marR="0" rtl="0" algn="l">
              <a:lnSpc>
                <a:spcPct val="1018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3"/>
          <p:cNvSpPr txBox="1"/>
          <p:nvPr/>
        </p:nvSpPr>
        <p:spPr>
          <a:xfrm>
            <a:off x="546100" y="965200"/>
            <a:ext cx="7874784" cy="11285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79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Actuation involves a physical acting on the process, such as the</a:t>
            </a:r>
            <a:br>
              <a:rPr b="0" i="0" lang="en-CA" sz="2195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ejection of a workpiece from a conveyor system ini­tiated by a</a:t>
            </a:r>
            <a:br>
              <a:rPr b="0" i="0" lang="en-CA" sz="2195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sensor. Actuators are usually electrical, mechanical, fluid power or</a:t>
            </a:r>
            <a:endParaRPr/>
          </a:p>
          <a:p>
            <a:pPr indent="0" lvl="0" marL="0" marR="0" rtl="0" algn="l">
              <a:lnSpc>
                <a:spcPct val="979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3"/>
          <p:cNvSpPr txBox="1"/>
          <p:nvPr/>
        </p:nvSpPr>
        <p:spPr>
          <a:xfrm>
            <a:off x="889000" y="1778002"/>
            <a:ext cx="7580730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48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pneumatic based. They transform electrical inputs into mechanical</a:t>
            </a:r>
            <a:endParaRPr/>
          </a:p>
          <a:p>
            <a:pPr indent="0" lvl="0" marL="0" marR="0" rtl="0" algn="l">
              <a:lnSpc>
                <a:spcPct val="948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8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3"/>
          <p:cNvSpPr txBox="1"/>
          <p:nvPr/>
        </p:nvSpPr>
        <p:spPr>
          <a:xfrm>
            <a:off x="889000" y="2044702"/>
            <a:ext cx="4813434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6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outputs such as force, angle, and position.</a:t>
            </a:r>
            <a:endParaRPr/>
          </a:p>
          <a:p>
            <a:pPr indent="0" lvl="0" marL="0" marR="0" rtl="0" algn="l">
              <a:lnSpc>
                <a:spcPct val="956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3"/>
          <p:cNvSpPr txBox="1"/>
          <p:nvPr/>
        </p:nvSpPr>
        <p:spPr>
          <a:xfrm>
            <a:off x="546102" y="2667002"/>
            <a:ext cx="6264215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2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Actuators can be classified into three general groups.</a:t>
            </a:r>
            <a:endParaRPr/>
          </a:p>
          <a:p>
            <a:pPr indent="0" lvl="0" marL="0" marR="0" rtl="0" algn="l">
              <a:lnSpc>
                <a:spcPct val="1152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13"/>
          <p:cNvSpPr txBox="1"/>
          <p:nvPr/>
        </p:nvSpPr>
        <p:spPr>
          <a:xfrm>
            <a:off x="927102" y="2997202"/>
            <a:ext cx="7217169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1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 Electromagnetic actuators, (e.g., AC and DC electrical motors,</a:t>
            </a:r>
            <a:endParaRPr/>
          </a:p>
          <a:p>
            <a:pPr indent="0" lvl="0" marL="0" marR="0" rtl="0" algn="l">
              <a:lnSpc>
                <a:spcPct val="1151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8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3"/>
          <p:cNvSpPr txBox="1"/>
          <p:nvPr/>
        </p:nvSpPr>
        <p:spPr>
          <a:xfrm>
            <a:off x="889000" y="3327402"/>
            <a:ext cx="3753656" cy="5129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13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stepper motors, electromagnets)</a:t>
            </a:r>
            <a:endParaRPr/>
          </a:p>
          <a:p>
            <a:pPr indent="0" lvl="0" marL="0" marR="0" rtl="0" algn="l">
              <a:lnSpc>
                <a:spcPct val="913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3"/>
          <p:cNvSpPr txBox="1"/>
          <p:nvPr/>
        </p:nvSpPr>
        <p:spPr>
          <a:xfrm>
            <a:off x="927100" y="3606802"/>
            <a:ext cx="6097438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2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Fluid power actuators, (e.g., hydraulics, pneumatics)</a:t>
            </a:r>
            <a:endParaRPr/>
          </a:p>
          <a:p>
            <a:pPr indent="0" lvl="0" marL="0" marR="0" rtl="0" algn="l">
              <a:lnSpc>
                <a:spcPct val="1152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3"/>
          <p:cNvSpPr txBox="1"/>
          <p:nvPr/>
        </p:nvSpPr>
        <p:spPr>
          <a:xfrm>
            <a:off x="927100" y="3937002"/>
            <a:ext cx="7352782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2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Unconventional actuators (e.g., piezoelectric, magnetostrictive,</a:t>
            </a:r>
            <a:endParaRPr/>
          </a:p>
          <a:p>
            <a:pPr indent="0" lvl="0" marL="0" marR="0" rtl="0" algn="l">
              <a:lnSpc>
                <a:spcPct val="1152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13"/>
          <p:cNvSpPr txBox="1"/>
          <p:nvPr/>
        </p:nvSpPr>
        <p:spPr>
          <a:xfrm>
            <a:off x="889002" y="4267202"/>
            <a:ext cx="1766061" cy="5129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12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memory metal)</a:t>
            </a:r>
            <a:endParaRPr/>
          </a:p>
          <a:p>
            <a:pPr indent="0" lvl="0" marL="0" marR="0" rtl="0" algn="l">
              <a:lnSpc>
                <a:spcPct val="912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8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3"/>
          <p:cNvSpPr txBox="1"/>
          <p:nvPr/>
        </p:nvSpPr>
        <p:spPr>
          <a:xfrm>
            <a:off x="546100" y="4927602"/>
            <a:ext cx="7856766" cy="8079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6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There are also special actuators for high-precision applications that</a:t>
            </a:r>
            <a:br>
              <a:rPr b="0" i="0" lang="en-CA" sz="2195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2195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require fast responses, They are often applied to controls that</a:t>
            </a:r>
            <a:endParaRPr/>
          </a:p>
          <a:p>
            <a:pPr indent="0" lvl="0" marL="0" marR="0" rtl="0" algn="l">
              <a:lnSpc>
                <a:spcPct val="956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3"/>
          <p:cNvSpPr txBox="1"/>
          <p:nvPr/>
        </p:nvSpPr>
        <p:spPr>
          <a:xfrm>
            <a:off x="889002" y="5461002"/>
            <a:ext cx="7299947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5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219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compensate for friction, nonlinearities, and limiting parameters.</a:t>
            </a:r>
            <a:endParaRPr/>
          </a:p>
          <a:p>
            <a:pPr indent="0" lvl="0" marL="0" marR="0" rtl="0" algn="l">
              <a:lnSpc>
                <a:spcPct val="955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98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4"/>
          <p:cNvSpPr txBox="1"/>
          <p:nvPr/>
        </p:nvSpPr>
        <p:spPr>
          <a:xfrm>
            <a:off x="546102" y="25402"/>
            <a:ext cx="3491405" cy="7331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898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105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6- Computer Systems</a:t>
            </a:r>
            <a:endParaRPr/>
          </a:p>
          <a:p>
            <a:pPr indent="0" lvl="0" marL="0" marR="0" rtl="0" algn="l">
              <a:lnSpc>
                <a:spcPct val="901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4"/>
          <p:cNvSpPr txBox="1"/>
          <p:nvPr/>
        </p:nvSpPr>
        <p:spPr>
          <a:xfrm>
            <a:off x="635002" y="952502"/>
            <a:ext cx="7155357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3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Computer system </a:t>
            </a:r>
            <a:r>
              <a:rPr b="1" i="1" lang="en-CA" sz="2614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hardware</a:t>
            </a: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is usually restricted to</a:t>
            </a:r>
            <a:endParaRPr/>
          </a:p>
          <a:p>
            <a:pPr indent="0" lvl="0" marL="0" marR="0" rtl="0" algn="l">
              <a:lnSpc>
                <a:spcPct val="1148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4"/>
          <p:cNvSpPr txBox="1"/>
          <p:nvPr/>
        </p:nvSpPr>
        <p:spPr>
          <a:xfrm>
            <a:off x="889000" y="1333500"/>
            <a:ext cx="7284366" cy="961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56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computer-specific </a:t>
            </a: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circuits and devices. These include</a:t>
            </a:r>
            <a:br>
              <a:rPr b="0" i="0" lang="en-CA" sz="2606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26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logic networks, flip flops, counters, timers, triggers,</a:t>
            </a:r>
            <a:endParaRPr/>
          </a:p>
          <a:p>
            <a:pPr indent="0" lvl="0" marL="0" marR="0" rtl="0" algn="l">
              <a:lnSpc>
                <a:spcPct val="9593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4"/>
          <p:cNvSpPr txBox="1"/>
          <p:nvPr/>
        </p:nvSpPr>
        <p:spPr>
          <a:xfrm>
            <a:off x="889000" y="1968502"/>
            <a:ext cx="5608458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6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integrated circuits, and microprocessors.</a:t>
            </a:r>
            <a:endParaRPr/>
          </a:p>
          <a:p>
            <a:pPr indent="0" lvl="0" marL="0" marR="0" rtl="0" algn="l">
              <a:lnSpc>
                <a:spcPct val="96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4"/>
          <p:cNvSpPr txBox="1"/>
          <p:nvPr/>
        </p:nvSpPr>
        <p:spPr>
          <a:xfrm>
            <a:off x="609602" y="2362200"/>
            <a:ext cx="7546361" cy="961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6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 Fast computer hardware is of little value without the</a:t>
            </a:r>
            <a:br>
              <a:rPr b="0" i="0" lang="en-CA" sz="26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appropriate</a:t>
            </a:r>
            <a:r>
              <a:rPr b="1" i="1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1" lang="en-CA" sz="2614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endParaRPr/>
          </a:p>
          <a:p>
            <a:pPr indent="0" lvl="0" marL="0" marR="0" rtl="0" algn="l">
              <a:lnSpc>
                <a:spcPct val="96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14"/>
          <p:cNvSpPr txBox="1"/>
          <p:nvPr/>
        </p:nvSpPr>
        <p:spPr>
          <a:xfrm>
            <a:off x="838200" y="3035302"/>
            <a:ext cx="7590924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-Assembly language was the first step toward a higher-</a:t>
            </a:r>
            <a:endParaRPr/>
          </a:p>
          <a:p>
            <a:pPr indent="0" lvl="0" marL="0" marR="0" rtl="0" algn="l">
              <a:lnSpc>
                <a:spcPct val="11473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4"/>
          <p:cNvSpPr txBox="1"/>
          <p:nvPr/>
        </p:nvSpPr>
        <p:spPr>
          <a:xfrm>
            <a:off x="889002" y="3416302"/>
            <a:ext cx="199054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16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Ievel language</a:t>
            </a:r>
            <a:endParaRPr/>
          </a:p>
          <a:p>
            <a:pPr indent="0" lvl="0" marL="0" marR="0" rtl="0" algn="l">
              <a:lnSpc>
                <a:spcPct val="919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4"/>
          <p:cNvSpPr txBox="1"/>
          <p:nvPr/>
        </p:nvSpPr>
        <p:spPr>
          <a:xfrm>
            <a:off x="838200" y="3746502"/>
            <a:ext cx="657212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3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-For more powerful (higher-level) programming</a:t>
            </a:r>
            <a:endParaRPr/>
          </a:p>
          <a:p>
            <a:pPr indent="0" lvl="0" marL="0" marR="0" rtl="0" algn="l">
              <a:lnSpc>
                <a:spcPct val="1148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4"/>
          <p:cNvSpPr txBox="1"/>
          <p:nvPr/>
        </p:nvSpPr>
        <p:spPr>
          <a:xfrm>
            <a:off x="889000" y="4114800"/>
            <a:ext cx="7693196" cy="12824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56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languages to be used, </a:t>
            </a:r>
            <a:r>
              <a:rPr b="1" i="1" lang="en-CA" sz="26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compilers </a:t>
            </a:r>
            <a:r>
              <a:rPr b="1" i="0" lang="en-CA" sz="26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were developed. Some</a:t>
            </a:r>
            <a:br>
              <a:rPr b="0" i="0" lang="en-CA" sz="26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of the most well-known high-level languages are BASIC,</a:t>
            </a:r>
            <a:br>
              <a:rPr b="0" i="0" lang="en-CA" sz="26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FORTRAN, C, and Pascal.</a:t>
            </a:r>
            <a:endParaRPr/>
          </a:p>
          <a:p>
            <a:pPr indent="0" lvl="0" marL="0" marR="0" rtl="0" algn="l">
              <a:lnSpc>
                <a:spcPct val="96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14"/>
          <p:cNvSpPr txBox="1"/>
          <p:nvPr/>
        </p:nvSpPr>
        <p:spPr>
          <a:xfrm>
            <a:off x="838200" y="5143500"/>
            <a:ext cx="7418506" cy="961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556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6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-Visual languages, including Matrixx, EasyS, SimuLink,</a:t>
            </a:r>
            <a:br>
              <a:rPr b="0" i="0" lang="en-CA" sz="2606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26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VisSim, and LabView</a:t>
            </a:r>
            <a:r>
              <a:rPr b="0" i="0" lang="en-CA" sz="26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0" lvl="0" marL="0" marR="0" rtl="0" algn="l">
              <a:lnSpc>
                <a:spcPct val="9593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1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5"/>
          <p:cNvSpPr txBox="1"/>
          <p:nvPr/>
        </p:nvSpPr>
        <p:spPr>
          <a:xfrm>
            <a:off x="546100" y="292100"/>
            <a:ext cx="3810980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012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7- Real-Time Interfacing</a:t>
            </a:r>
            <a:endParaRPr/>
          </a:p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5"/>
          <p:cNvSpPr txBox="1"/>
          <p:nvPr/>
        </p:nvSpPr>
        <p:spPr>
          <a:xfrm>
            <a:off x="546102" y="1320800"/>
            <a:ext cx="7722499" cy="20518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72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It is process of fusing and synchronizing model,</a:t>
            </a:r>
            <a:br>
              <a:rPr b="0" i="0" lang="en-CA" sz="3002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301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sensor, and actuator information is called </a:t>
            </a:r>
            <a:r>
              <a:rPr b="1" i="1" lang="en-CA" sz="301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real-</a:t>
            </a:r>
            <a:br>
              <a:rPr b="0" i="0" lang="en-CA" sz="3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1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time interfacing </a:t>
            </a: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 hardware-in-the-loop</a:t>
            </a:r>
            <a:br>
              <a:rPr b="0" i="0" lang="en-CA" sz="3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simulation.</a:t>
            </a:r>
            <a:endParaRPr/>
          </a:p>
          <a:p>
            <a:pPr indent="0" lvl="0" marL="0" marR="0" rtl="0" algn="l">
              <a:lnSpc>
                <a:spcPct val="107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5"/>
          <p:cNvSpPr txBox="1"/>
          <p:nvPr/>
        </p:nvSpPr>
        <p:spPr>
          <a:xfrm>
            <a:off x="546102" y="3035300"/>
            <a:ext cx="6565067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2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0" lang="en-CA" sz="301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For mechatronics applications real-time</a:t>
            </a:r>
            <a:endParaRPr/>
          </a:p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15"/>
          <p:cNvSpPr txBox="1"/>
          <p:nvPr/>
        </p:nvSpPr>
        <p:spPr>
          <a:xfrm>
            <a:off x="889002" y="3467102"/>
            <a:ext cx="7725769" cy="16927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79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interfacing includes analog to digital </a:t>
            </a:r>
            <a:r>
              <a:rPr b="1" i="1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(A/D) </a:t>
            </a: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br>
              <a:rPr b="0" i="0" lang="en-CA" sz="3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digital to analog </a:t>
            </a:r>
            <a:r>
              <a:rPr b="1" i="1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(D/ </a:t>
            </a: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A) conversion, analog signal</a:t>
            </a:r>
            <a:br>
              <a:rPr b="0" i="0" lang="en-CA" sz="3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conditioning circuits, and sampling theory.</a:t>
            </a:r>
            <a:endParaRPr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5"/>
          <p:cNvSpPr txBox="1"/>
          <p:nvPr/>
        </p:nvSpPr>
        <p:spPr>
          <a:xfrm>
            <a:off x="546100" y="4775200"/>
            <a:ext cx="7287636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6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The main purpose of the real-time interface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5"/>
          <p:cNvSpPr txBox="1"/>
          <p:nvPr/>
        </p:nvSpPr>
        <p:spPr>
          <a:xfrm>
            <a:off x="889000" y="5207000"/>
            <a:ext cx="7750776" cy="8463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83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01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 is to provide data acquisition and control</a:t>
            </a:r>
            <a:endParaRPr/>
          </a:p>
          <a:p>
            <a:pPr indent="0" lvl="0" marL="0" marR="0" rtl="0" algn="l">
              <a:lnSpc>
                <a:spcPct val="10876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15"/>
          <p:cNvSpPr txBox="1"/>
          <p:nvPr/>
        </p:nvSpPr>
        <p:spPr>
          <a:xfrm>
            <a:off x="889002" y="5626100"/>
            <a:ext cx="4302653" cy="8207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58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01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function  for the computer.</a:t>
            </a:r>
            <a:endParaRPr/>
          </a:p>
          <a:p>
            <a:pPr indent="0" lvl="0" marL="0" marR="0" rtl="0" algn="l">
              <a:lnSpc>
                <a:spcPct val="106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6"/>
          <p:cNvSpPr txBox="1"/>
          <p:nvPr/>
        </p:nvSpPr>
        <p:spPr>
          <a:xfrm>
            <a:off x="546102" y="1612902"/>
            <a:ext cx="7811819" cy="15004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16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Signals transmitted through the A/D and </a:t>
            </a:r>
            <a:r>
              <a:rPr b="0" i="1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D/ </a:t>
            </a: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br>
              <a:rPr b="0" i="0" lang="en-CA" sz="32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devices fall into three categories:</a:t>
            </a:r>
            <a:endParaRPr/>
          </a:p>
          <a:p>
            <a:pPr indent="0" lvl="0" marL="0" marR="0" rtl="0" algn="l">
              <a:lnSpc>
                <a:spcPct val="1217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6"/>
          <p:cNvSpPr txBox="1"/>
          <p:nvPr/>
        </p:nvSpPr>
        <p:spPr>
          <a:xfrm>
            <a:off x="914400" y="2705100"/>
            <a:ext cx="1352934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Analog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6"/>
          <p:cNvSpPr txBox="1"/>
          <p:nvPr/>
        </p:nvSpPr>
        <p:spPr>
          <a:xfrm>
            <a:off x="914402" y="3289300"/>
            <a:ext cx="1258165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Digital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6"/>
          <p:cNvSpPr txBox="1"/>
          <p:nvPr/>
        </p:nvSpPr>
        <p:spPr>
          <a:xfrm>
            <a:off x="914402" y="3873500"/>
            <a:ext cx="1942263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Frequency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0"/>
            <a:ext cx="8820472" cy="6356351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7"/>
          <p:cNvSpPr txBox="1"/>
          <p:nvPr/>
        </p:nvSpPr>
        <p:spPr>
          <a:xfrm>
            <a:off x="88900" y="2"/>
            <a:ext cx="3128292" cy="5642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896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410" u="none" cap="none" strike="noStrike">
                <a:solidFill>
                  <a:srgbClr val="C00000"/>
                </a:solidFill>
                <a:latin typeface="Times"/>
                <a:ea typeface="Times"/>
                <a:cs typeface="Times"/>
                <a:sym typeface="Times"/>
              </a:rPr>
              <a:t>Machine cell with robot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7"/>
          <p:cNvSpPr txBox="1"/>
          <p:nvPr/>
        </p:nvSpPr>
        <p:spPr>
          <a:xfrm>
            <a:off x="5613402" y="4241802"/>
            <a:ext cx="240969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121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13. control valve- pneumatic gripper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17"/>
          <p:cNvSpPr txBox="1"/>
          <p:nvPr/>
        </p:nvSpPr>
        <p:spPr>
          <a:xfrm>
            <a:off x="5613402" y="4419602"/>
            <a:ext cx="208428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121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14. Tactile sensor- gripper force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7"/>
          <p:cNvSpPr txBox="1"/>
          <p:nvPr/>
        </p:nvSpPr>
        <p:spPr>
          <a:xfrm>
            <a:off x="5613402" y="4610102"/>
            <a:ext cx="2016001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121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15. Servo amplifier- robot arm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7"/>
          <p:cNvSpPr txBox="1"/>
          <p:nvPr/>
        </p:nvSpPr>
        <p:spPr>
          <a:xfrm>
            <a:off x="5613400" y="4787902"/>
            <a:ext cx="2371034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121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16. Control computer- robot control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7"/>
          <p:cNvSpPr txBox="1"/>
          <p:nvPr/>
        </p:nvSpPr>
        <p:spPr>
          <a:xfrm>
            <a:off x="5613402" y="4965702"/>
            <a:ext cx="1604991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121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17. Display- robot status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7"/>
          <p:cNvSpPr txBox="1"/>
          <p:nvPr/>
        </p:nvSpPr>
        <p:spPr>
          <a:xfrm>
            <a:off x="5613400" y="5156202"/>
            <a:ext cx="2726708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4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121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18. Camera- part identification, guidance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100" y="0"/>
            <a:ext cx="8597900" cy="6237312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18"/>
          <p:cNvSpPr txBox="1"/>
          <p:nvPr/>
        </p:nvSpPr>
        <p:spPr>
          <a:xfrm>
            <a:off x="546100" y="114302"/>
            <a:ext cx="1997342" cy="6412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8983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2805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CNC Machine</a:t>
            </a:r>
            <a:endParaRPr/>
          </a:p>
          <a:p>
            <a:pPr indent="0" lvl="0" marL="0" marR="0" rtl="0" algn="l">
              <a:lnSpc>
                <a:spcPct val="901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19"/>
          <p:cNvSpPr txBox="1"/>
          <p:nvPr/>
        </p:nvSpPr>
        <p:spPr>
          <a:xfrm>
            <a:off x="546100" y="139700"/>
            <a:ext cx="3285836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92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2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Aircraft Maneuvers</a:t>
            </a:r>
            <a:endParaRPr/>
          </a:p>
          <a:p>
            <a:pPr indent="0" lvl="0" marL="0" marR="0" rtl="0" algn="l">
              <a:lnSpc>
                <a:spcPct val="1095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1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2044700" y="495300"/>
            <a:ext cx="5107360" cy="130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44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is Mechatronics</a:t>
            </a:r>
            <a:endParaRPr/>
          </a:p>
          <a:p>
            <a:pPr indent="0" lvl="0" marL="0" marR="0" rtl="0" algn="l">
              <a:lnSpc>
                <a:spcPct val="1148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 txBox="1"/>
          <p:nvPr>
            <p:ph idx="11" type="ftr"/>
          </p:nvPr>
        </p:nvSpPr>
        <p:spPr>
          <a:xfrm>
            <a:off x="1187624" y="6356351"/>
            <a:ext cx="63367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/>
              <a:t>Design of Mechatronics Systems                                                           Dr. Mohammad R. Hayajneh</a:t>
            </a:r>
            <a:endParaRPr sz="1200"/>
          </a:p>
        </p:txBody>
      </p:sp>
      <p:pic>
        <p:nvPicPr>
          <p:cNvPr id="98" name="Google Shape;9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44700" y="1268760"/>
            <a:ext cx="4874123" cy="4874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0"/>
          <p:cNvSpPr txBox="1"/>
          <p:nvPr/>
        </p:nvSpPr>
        <p:spPr>
          <a:xfrm>
            <a:off x="546100" y="165100"/>
            <a:ext cx="2450158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214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Ship Autopilot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2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2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2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5"/>
          <p:cNvSpPr txBox="1"/>
          <p:nvPr/>
        </p:nvSpPr>
        <p:spPr>
          <a:xfrm>
            <a:off x="1079502" y="139702"/>
            <a:ext cx="7070333" cy="7950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78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214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The Automobile as a Mechatronic System</a:t>
            </a:r>
            <a:endParaRPr/>
          </a:p>
          <a:p>
            <a:pPr indent="0" lvl="0" marL="0" marR="0" rtl="0" algn="l">
              <a:lnSpc>
                <a:spcPct val="981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25"/>
          <p:cNvSpPr txBox="1"/>
          <p:nvPr/>
        </p:nvSpPr>
        <p:spPr>
          <a:xfrm>
            <a:off x="546102" y="800100"/>
            <a:ext cx="2670603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Ignition timing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25"/>
          <p:cNvSpPr txBox="1"/>
          <p:nvPr/>
        </p:nvSpPr>
        <p:spPr>
          <a:xfrm>
            <a:off x="546102" y="1384300"/>
            <a:ext cx="2371483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Fuel-air ratio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25"/>
          <p:cNvSpPr txBox="1"/>
          <p:nvPr/>
        </p:nvSpPr>
        <p:spPr>
          <a:xfrm>
            <a:off x="546100" y="1968500"/>
            <a:ext cx="3359702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Lubrication system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5"/>
          <p:cNvSpPr txBox="1"/>
          <p:nvPr/>
        </p:nvSpPr>
        <p:spPr>
          <a:xfrm>
            <a:off x="546102" y="2552700"/>
            <a:ext cx="886461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ABS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25"/>
          <p:cNvSpPr txBox="1"/>
          <p:nvPr/>
        </p:nvSpPr>
        <p:spPr>
          <a:xfrm>
            <a:off x="546102" y="3136900"/>
            <a:ext cx="2858539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Traction control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5"/>
          <p:cNvSpPr txBox="1"/>
          <p:nvPr/>
        </p:nvSpPr>
        <p:spPr>
          <a:xfrm>
            <a:off x="546100" y="3721100"/>
            <a:ext cx="3379708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Suspension system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25"/>
          <p:cNvSpPr txBox="1"/>
          <p:nvPr/>
        </p:nvSpPr>
        <p:spPr>
          <a:xfrm>
            <a:off x="546102" y="4305300"/>
            <a:ext cx="1617815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Steering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25"/>
          <p:cNvSpPr txBox="1"/>
          <p:nvPr/>
        </p:nvSpPr>
        <p:spPr>
          <a:xfrm>
            <a:off x="546100" y="4889500"/>
            <a:ext cx="7139968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IVHS (Intelligent Vehicle Highway System)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2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26"/>
          <p:cNvSpPr txBox="1"/>
          <p:nvPr/>
        </p:nvSpPr>
        <p:spPr>
          <a:xfrm>
            <a:off x="317502" y="3162302"/>
            <a:ext cx="7960577" cy="410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1403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Using a radar to measure distance and velocity to autonomously maintain desired distance between vehicles.</a:t>
            </a:r>
            <a:endParaRPr/>
          </a:p>
          <a:p>
            <a:pPr indent="0" lvl="0" marL="0" marR="0" rtl="0" algn="l">
              <a:lnSpc>
                <a:spcPct val="1147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3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6"/>
          <p:cNvSpPr txBox="1"/>
          <p:nvPr/>
        </p:nvSpPr>
        <p:spPr>
          <a:xfrm>
            <a:off x="2362202" y="6527802"/>
            <a:ext cx="4618765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1403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Autonomous vehicle system design with sensors and actuators</a:t>
            </a: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0" lvl="0" marL="0" marR="0" rtl="0" algn="l">
              <a:lnSpc>
                <a:spcPct val="1468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1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7"/>
          <p:cNvSpPr txBox="1"/>
          <p:nvPr/>
        </p:nvSpPr>
        <p:spPr>
          <a:xfrm>
            <a:off x="546100" y="203200"/>
            <a:ext cx="3546292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216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Temperature Control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2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2146300" y="139700"/>
            <a:ext cx="4887556" cy="1051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27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4005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What Is Mechatronics?</a:t>
            </a:r>
            <a:endParaRPr/>
          </a:p>
          <a:p>
            <a:pPr indent="0" lvl="0" marL="0" marR="0" rtl="0" algn="l">
              <a:lnSpc>
                <a:spcPct val="103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9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546100" y="1308100"/>
            <a:ext cx="7914332" cy="4001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1" i="1" lang="en-CA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Mechatronics is a methodology used for the</a:t>
            </a:r>
            <a:br>
              <a:rPr b="0" i="0" lang="en-CA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1" lang="en-CA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optimal design of electromechanical</a:t>
            </a:r>
            <a:r>
              <a:rPr b="0" i="0" lang="en-CA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1" lang="en-CA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products.</a:t>
            </a:r>
            <a:endParaRPr/>
          </a:p>
          <a:p>
            <a:pPr indent="-457200" lvl="0" marL="457200" marR="0" rtl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b="1" i="0" lang="en-CA" sz="32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Multi-disciplinary system </a:t>
            </a:r>
            <a:r>
              <a:rPr b="1" i="0" lang="en-CA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design has employed a </a:t>
            </a:r>
            <a:r>
              <a:rPr b="1" i="0" lang="en-CA" sz="32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sequential</a:t>
            </a:r>
            <a:r>
              <a:rPr b="1" i="1" lang="en-CA" sz="32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1" lang="en-CA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design-by-discipline .</a:t>
            </a:r>
            <a:endParaRPr/>
          </a:p>
          <a:p>
            <a:pPr indent="-254000" lvl="0" marL="457200" marR="0" rtl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1" i="1" sz="3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3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2016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546102" y="3962400"/>
            <a:ext cx="7026347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1" lang="en-CA" sz="3214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The mechatronic </a:t>
            </a:r>
            <a:r>
              <a:rPr b="1" i="1" lang="en-CA" sz="32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design methodology is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889002" y="4432300"/>
            <a:ext cx="7371505" cy="20005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7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32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based on </a:t>
            </a:r>
            <a:r>
              <a:rPr b="1" i="1" lang="en-CA" sz="3214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concurrent</a:t>
            </a:r>
            <a:r>
              <a:rPr b="1" i="1" lang="en-CA" sz="32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instead of sequential-</a:t>
            </a:r>
            <a:br>
              <a:rPr b="0" i="0" lang="en-CA" sz="32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1" lang="en-CA" sz="321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approach to discipline design, resulting in</a:t>
            </a:r>
            <a:br>
              <a:rPr b="0" i="0" lang="en-CA" sz="3206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1" lang="en-CA" sz="32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products with more </a:t>
            </a:r>
            <a:r>
              <a:rPr b="1" i="1" lang="en-CA" sz="3216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synergy</a:t>
            </a:r>
            <a:r>
              <a:rPr b="1" i="1" lang="en-CA" sz="32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CA" sz="321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approach.</a:t>
            </a:r>
            <a:endParaRPr/>
          </a:p>
          <a:p>
            <a:pPr indent="0" lvl="0" marL="0" marR="0" rtl="0" algn="l">
              <a:lnSpc>
                <a:spcPct val="1200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/>
          <p:cNvSpPr txBox="1"/>
          <p:nvPr/>
        </p:nvSpPr>
        <p:spPr>
          <a:xfrm>
            <a:off x="1739900" y="533400"/>
            <a:ext cx="5707588" cy="1179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4005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Mechatronics Constituents</a:t>
            </a:r>
            <a:endParaRPr/>
          </a:p>
          <a:p>
            <a:pPr indent="0" lvl="0" marL="0" marR="0" rtl="0" algn="l">
              <a:lnSpc>
                <a:spcPct val="1151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995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5"/>
          <p:cNvSpPr txBox="1"/>
          <p:nvPr/>
        </p:nvSpPr>
        <p:spPr>
          <a:xfrm>
            <a:off x="1371600" y="495300"/>
            <a:ext cx="6468822" cy="130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4416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Mechatronics Key Elements</a:t>
            </a:r>
            <a:endParaRPr/>
          </a:p>
          <a:p>
            <a:pPr indent="0" lvl="0" marL="0" marR="0" rtl="0" algn="l">
              <a:lnSpc>
                <a:spcPct val="1148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6"/>
          <p:cNvSpPr txBox="1"/>
          <p:nvPr/>
        </p:nvSpPr>
        <p:spPr>
          <a:xfrm>
            <a:off x="1397002" y="495300"/>
            <a:ext cx="6422207" cy="1308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4416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Mechatronics Key Elements</a:t>
            </a:r>
            <a:endParaRPr/>
          </a:p>
          <a:p>
            <a:pPr indent="0" lvl="0" marL="0" marR="0" rtl="0" algn="l">
              <a:lnSpc>
                <a:spcPct val="1148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6"/>
          <p:cNvSpPr txBox="1"/>
          <p:nvPr/>
        </p:nvSpPr>
        <p:spPr>
          <a:xfrm>
            <a:off x="546102" y="1638300"/>
            <a:ext cx="3701719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5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CA" sz="3012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1- Information Systems</a:t>
            </a:r>
            <a:endParaRPr/>
          </a:p>
          <a:p>
            <a:pPr indent="0" lvl="0" marL="0" marR="0" rtl="0" algn="l">
              <a:lnSpc>
                <a:spcPct val="114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2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6"/>
          <p:cNvSpPr txBox="1"/>
          <p:nvPr/>
        </p:nvSpPr>
        <p:spPr>
          <a:xfrm>
            <a:off x="622300" y="2184400"/>
            <a:ext cx="4443524" cy="897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6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3010" u="none" cap="none" strike="noStrike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a- Modeling and Simulation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6"/>
          <p:cNvSpPr txBox="1"/>
          <p:nvPr/>
        </p:nvSpPr>
        <p:spPr>
          <a:xfrm>
            <a:off x="546100" y="2717802"/>
            <a:ext cx="8346380" cy="41549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Char char="-"/>
            </a:pPr>
            <a:r>
              <a:rPr b="1" i="1" lang="en-CA" sz="2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Modeling</a:t>
            </a:r>
            <a:r>
              <a:rPr b="1" i="1" lang="en-CA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CA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the process of representing the</a:t>
            </a:r>
            <a:r>
              <a:rPr b="0" i="0" lang="en-CA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CA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behavior of a real system (physical system) by a collection of</a:t>
            </a:r>
            <a:r>
              <a:rPr b="0" i="0" lang="en-CA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CA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mathematical equations and logic.</a:t>
            </a:r>
            <a:endParaRPr/>
          </a:p>
          <a:p>
            <a:pPr indent="-457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C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model can be represented in </a:t>
            </a:r>
            <a:endParaRPr/>
          </a:p>
          <a:p>
            <a:pPr indent="-457200" lvl="1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1" i="0" lang="en-C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Text-based programming languages</a:t>
            </a:r>
            <a:r>
              <a:rPr b="0" i="0" lang="en-C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Fortran, Visual Basic, C, and Pascal…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1" i="0" lang="en-C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Visual-based modeling environments</a:t>
            </a:r>
            <a:r>
              <a:rPr b="0" i="0" lang="en-C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MATRIXx, Easy5, Simulink, Agilent VEE, DASYLab, VisSim, and LabVIEW.</a:t>
            </a:r>
            <a:endParaRPr/>
          </a:p>
          <a:p>
            <a:pPr indent="-457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0" i="0" lang="en-C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But most practicing engineers are not familiar with most programming languages 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"/>
          <p:cNvSpPr txBox="1"/>
          <p:nvPr>
            <p:ph type="title"/>
          </p:nvPr>
        </p:nvSpPr>
        <p:spPr>
          <a:xfrm>
            <a:off x="628650" y="365127"/>
            <a:ext cx="7886700" cy="1047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600"/>
              <a:buFont typeface="Calibri"/>
              <a:buNone/>
            </a:pPr>
            <a:r>
              <a:rPr b="1" i="1" lang="en-CA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Mechatronics Key Elements</a:t>
            </a:r>
            <a:endParaRPr/>
          </a:p>
        </p:txBody>
      </p:sp>
      <p:sp>
        <p:nvSpPr>
          <p:cNvPr id="137" name="Google Shape;137;p7"/>
          <p:cNvSpPr txBox="1"/>
          <p:nvPr>
            <p:ph idx="1" type="body"/>
          </p:nvPr>
        </p:nvSpPr>
        <p:spPr>
          <a:xfrm>
            <a:off x="628650" y="1556792"/>
            <a:ext cx="7886700" cy="46201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b="1" i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1" lang="en-CA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Simulation</a:t>
            </a:r>
            <a:r>
              <a:rPr b="1" i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the process of </a:t>
            </a:r>
            <a:r>
              <a:rPr b="1" i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solving </a:t>
            </a:r>
            <a:r>
              <a:rPr b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model</a:t>
            </a:r>
            <a:r>
              <a:rPr lang="en-C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 it is performed on a computer. The process</a:t>
            </a:r>
            <a:r>
              <a:rPr lang="en-C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-C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of simulation can be divided into three sections:</a:t>
            </a:r>
            <a:r>
              <a:rPr lang="en-C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-17780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lang="en-CA" sz="2800">
                <a:solidFill>
                  <a:srgbClr val="000000"/>
                </a:solidFill>
              </a:rPr>
              <a:t>Initialization: </a:t>
            </a:r>
            <a:r>
              <a:rPr lang="en-CA" sz="2800">
                <a:solidFill>
                  <a:srgbClr val="000000"/>
                </a:solidFill>
              </a:rPr>
              <a:t>Initial values </a:t>
            </a:r>
            <a:endParaRPr/>
          </a:p>
          <a:p>
            <a:pPr indent="-17780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lang="en-CA" sz="2800">
                <a:solidFill>
                  <a:srgbClr val="000000"/>
                </a:solidFill>
              </a:rPr>
              <a:t>Iteration: </a:t>
            </a:r>
            <a:r>
              <a:rPr lang="en-CA" sz="2800"/>
              <a:t>solves any differential equations present in the model using numerical integration</a:t>
            </a:r>
            <a:r>
              <a:rPr b="1" lang="en-CA" sz="2800">
                <a:solidFill>
                  <a:srgbClr val="000000"/>
                </a:solidFill>
              </a:rPr>
              <a:t> </a:t>
            </a:r>
            <a:endParaRPr/>
          </a:p>
          <a:p>
            <a:pPr indent="-17780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lang="en-CA" sz="2800">
                <a:solidFill>
                  <a:srgbClr val="000000"/>
                </a:solidFill>
              </a:rPr>
              <a:t>Termination</a:t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t/>
            </a:r>
            <a:endParaRPr/>
          </a:p>
        </p:txBody>
      </p:sp>
      <p:sp>
        <p:nvSpPr>
          <p:cNvPr id="138" name="Google Shape;138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8"/>
          <p:cNvSpPr txBox="1"/>
          <p:nvPr/>
        </p:nvSpPr>
        <p:spPr>
          <a:xfrm>
            <a:off x="635000" y="800100"/>
            <a:ext cx="3733138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3214" u="none" cap="none" strike="noStrike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b- Automatic Controls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 txBox="1"/>
          <p:nvPr/>
        </p:nvSpPr>
        <p:spPr>
          <a:xfrm>
            <a:off x="546100" y="1358902"/>
            <a:ext cx="7477816" cy="15004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17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_   </a:t>
            </a:r>
            <a:r>
              <a:rPr b="0" i="1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Mechatronics appears to be nothing more</a:t>
            </a:r>
            <a:br>
              <a:rPr b="0" i="0" lang="en-CA" sz="32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1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 control system engineering.</a:t>
            </a:r>
            <a:endParaRPr/>
          </a:p>
          <a:p>
            <a:pPr indent="0" lvl="0" marL="0" marR="0" rtl="0" algn="l">
              <a:lnSpc>
                <a:spcPct val="1217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8"/>
          <p:cNvSpPr txBox="1"/>
          <p:nvPr/>
        </p:nvSpPr>
        <p:spPr>
          <a:xfrm>
            <a:off x="1003302" y="2451100"/>
            <a:ext cx="3855223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CA" sz="3204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What is the difference?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8"/>
          <p:cNvSpPr txBox="1"/>
          <p:nvPr/>
        </p:nvSpPr>
        <p:spPr>
          <a:xfrm>
            <a:off x="546100" y="3619500"/>
            <a:ext cx="7908960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The difference is the sequence of design steps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9"/>
          <p:cNvSpPr txBox="1"/>
          <p:nvPr/>
        </p:nvSpPr>
        <p:spPr>
          <a:xfrm>
            <a:off x="546102" y="266700"/>
            <a:ext cx="3253968" cy="1179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4008" u="none" cap="none" strike="noStrike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c- Optimization</a:t>
            </a:r>
            <a:endParaRPr b="1" i="1" sz="4008" u="none" cap="none" strike="noStrike">
              <a:solidFill>
                <a:srgbClr val="00AFE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998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9"/>
          <p:cNvSpPr txBox="1"/>
          <p:nvPr/>
        </p:nvSpPr>
        <p:spPr>
          <a:xfrm>
            <a:off x="546102" y="965200"/>
            <a:ext cx="6098849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Optimization solves the problem of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9"/>
          <p:cNvSpPr txBox="1"/>
          <p:nvPr/>
        </p:nvSpPr>
        <p:spPr>
          <a:xfrm>
            <a:off x="889002" y="1460500"/>
            <a:ext cx="7168757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distributing limited resources throughout a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9"/>
          <p:cNvSpPr txBox="1"/>
          <p:nvPr/>
        </p:nvSpPr>
        <p:spPr>
          <a:xfrm>
            <a:off x="889002" y="1930402"/>
            <a:ext cx="7294689" cy="14619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6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 such that pre specified aspects of</a:t>
            </a:r>
            <a:r>
              <a:rPr b="0" i="1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its</a:t>
            </a:r>
            <a:br>
              <a:rPr b="0" i="0" lang="en-CA" sz="320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behavior are satisfied.</a:t>
            </a:r>
            <a:endParaRPr/>
          </a:p>
          <a:p>
            <a:pPr indent="0" lvl="0" marL="0" marR="0" rtl="0" algn="l">
              <a:lnSpc>
                <a:spcPct val="1186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9"/>
          <p:cNvSpPr txBox="1"/>
          <p:nvPr/>
        </p:nvSpPr>
        <p:spPr>
          <a:xfrm>
            <a:off x="546100" y="3022600"/>
            <a:ext cx="2714654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It is applied to: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9"/>
          <p:cNvSpPr txBox="1"/>
          <p:nvPr/>
        </p:nvSpPr>
        <p:spPr>
          <a:xfrm>
            <a:off x="914402" y="3606800"/>
            <a:ext cx="7261603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Establish the optimal system configuration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9"/>
          <p:cNvSpPr txBox="1"/>
          <p:nvPr/>
        </p:nvSpPr>
        <p:spPr>
          <a:xfrm>
            <a:off x="914402" y="4191000"/>
            <a:ext cx="6218497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Identification of optimal trajectories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9"/>
          <p:cNvSpPr txBox="1"/>
          <p:nvPr/>
        </p:nvSpPr>
        <p:spPr>
          <a:xfrm>
            <a:off x="914400" y="4775200"/>
            <a:ext cx="3861442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Control system design</a:t>
            </a:r>
            <a:endParaRPr/>
          </a:p>
          <a:p>
            <a:pPr indent="0" lvl="0" marL="0" marR="0" rtl="0" algn="l">
              <a:lnSpc>
                <a:spcPct val="114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9"/>
          <p:cNvSpPr txBox="1"/>
          <p:nvPr/>
        </p:nvSpPr>
        <p:spPr>
          <a:xfrm>
            <a:off x="914400" y="5359400"/>
            <a:ext cx="6008696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6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Identification of model parameters</a:t>
            </a:r>
            <a:endParaRPr/>
          </a:p>
          <a:p>
            <a:pPr indent="0" lvl="0" marL="0" marR="0" rtl="0" algn="l">
              <a:lnSpc>
                <a:spcPct val="1147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6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Design of Mechatronics Systems                                                           Dr. Mohammad R. Hayajneh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2016-09-24T09:43:19Z</dcterms:created>
  <dc:creator>A2E_Engine</dc:creator>
</cp:coreProperties>
</file>