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65" r:id="rId4"/>
    <p:sldId id="269" r:id="rId5"/>
    <p:sldId id="266" r:id="rId6"/>
    <p:sldId id="267" r:id="rId7"/>
    <p:sldId id="260" r:id="rId8"/>
    <p:sldId id="263" r:id="rId9"/>
    <p:sldId id="259" r:id="rId10"/>
    <p:sldId id="264" r:id="rId11"/>
    <p:sldId id="268" r:id="rId12"/>
    <p:sldId id="258" r:id="rId13"/>
    <p:sldId id="261" r:id="rId14"/>
    <p:sldId id="262" r:id="rId15"/>
    <p:sldId id="272" r:id="rId16"/>
    <p:sldId id="270" r:id="rId17"/>
    <p:sldId id="271" r:id="rId18"/>
    <p:sldId id="273" r:id="rId19"/>
    <p:sldId id="275" r:id="rId20"/>
    <p:sldId id="274" r:id="rId21"/>
    <p:sldId id="284" r:id="rId22"/>
    <p:sldId id="276" r:id="rId23"/>
    <p:sldId id="277" r:id="rId24"/>
    <p:sldId id="278" r:id="rId25"/>
    <p:sldId id="279" r:id="rId26"/>
    <p:sldId id="280" r:id="rId27"/>
    <p:sldId id="281" r:id="rId28"/>
    <p:sldId id="282" r:id="rId29"/>
    <p:sldId id="283"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CC"/>
    <a:srgbClr val="F3F3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48D6B6-29A6-4F08-862A-9A419D599DFB}" type="datetimeFigureOut">
              <a:rPr lang="en-US" smtClean="0"/>
              <a:pPr/>
              <a:t>4/12/2018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540F15-C66A-4B14-AA5C-21986E5734B7}" type="slidenum">
              <a:rPr lang="en-US" smtClean="0"/>
              <a:pPr/>
              <a:t>‹#›</a:t>
            </a:fld>
            <a:endParaRPr lang="en-US"/>
          </a:p>
        </p:txBody>
      </p:sp>
    </p:spTree>
    <p:extLst>
      <p:ext uri="{BB962C8B-B14F-4D97-AF65-F5344CB8AC3E}">
        <p14:creationId xmlns:p14="http://schemas.microsoft.com/office/powerpoint/2010/main" val="1284751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a:t>
            </a:fld>
            <a:endParaRPr lang="en-US"/>
          </a:p>
        </p:txBody>
      </p:sp>
    </p:spTree>
    <p:extLst>
      <p:ext uri="{BB962C8B-B14F-4D97-AF65-F5344CB8AC3E}">
        <p14:creationId xmlns:p14="http://schemas.microsoft.com/office/powerpoint/2010/main" val="6528458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10</a:t>
            </a:fld>
            <a:endParaRPr lang="en-US"/>
          </a:p>
        </p:txBody>
      </p:sp>
    </p:spTree>
    <p:extLst>
      <p:ext uri="{BB962C8B-B14F-4D97-AF65-F5344CB8AC3E}">
        <p14:creationId xmlns:p14="http://schemas.microsoft.com/office/powerpoint/2010/main" val="1309410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11</a:t>
            </a:fld>
            <a:endParaRPr lang="en-US"/>
          </a:p>
        </p:txBody>
      </p:sp>
    </p:spTree>
    <p:extLst>
      <p:ext uri="{BB962C8B-B14F-4D97-AF65-F5344CB8AC3E}">
        <p14:creationId xmlns:p14="http://schemas.microsoft.com/office/powerpoint/2010/main" val="2522513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12</a:t>
            </a:fld>
            <a:endParaRPr lang="en-US"/>
          </a:p>
        </p:txBody>
      </p:sp>
    </p:spTree>
    <p:extLst>
      <p:ext uri="{BB962C8B-B14F-4D97-AF65-F5344CB8AC3E}">
        <p14:creationId xmlns:p14="http://schemas.microsoft.com/office/powerpoint/2010/main" val="131856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13</a:t>
            </a:fld>
            <a:endParaRPr lang="en-US"/>
          </a:p>
        </p:txBody>
      </p:sp>
    </p:spTree>
    <p:extLst>
      <p:ext uri="{BB962C8B-B14F-4D97-AF65-F5344CB8AC3E}">
        <p14:creationId xmlns:p14="http://schemas.microsoft.com/office/powerpoint/2010/main" val="4103462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14</a:t>
            </a:fld>
            <a:endParaRPr lang="en-US"/>
          </a:p>
        </p:txBody>
      </p:sp>
    </p:spTree>
    <p:extLst>
      <p:ext uri="{BB962C8B-B14F-4D97-AF65-F5344CB8AC3E}">
        <p14:creationId xmlns:p14="http://schemas.microsoft.com/office/powerpoint/2010/main" val="355406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15</a:t>
            </a:fld>
            <a:endParaRPr lang="en-US"/>
          </a:p>
        </p:txBody>
      </p:sp>
    </p:spTree>
    <p:extLst>
      <p:ext uri="{BB962C8B-B14F-4D97-AF65-F5344CB8AC3E}">
        <p14:creationId xmlns:p14="http://schemas.microsoft.com/office/powerpoint/2010/main" val="2880224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16</a:t>
            </a:fld>
            <a:endParaRPr lang="en-US"/>
          </a:p>
        </p:txBody>
      </p:sp>
    </p:spTree>
    <p:extLst>
      <p:ext uri="{BB962C8B-B14F-4D97-AF65-F5344CB8AC3E}">
        <p14:creationId xmlns:p14="http://schemas.microsoft.com/office/powerpoint/2010/main" val="1974526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17</a:t>
            </a:fld>
            <a:endParaRPr lang="en-US"/>
          </a:p>
        </p:txBody>
      </p:sp>
    </p:spTree>
    <p:extLst>
      <p:ext uri="{BB962C8B-B14F-4D97-AF65-F5344CB8AC3E}">
        <p14:creationId xmlns:p14="http://schemas.microsoft.com/office/powerpoint/2010/main" val="3698305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18</a:t>
            </a:fld>
            <a:endParaRPr lang="en-US"/>
          </a:p>
        </p:txBody>
      </p:sp>
    </p:spTree>
    <p:extLst>
      <p:ext uri="{BB962C8B-B14F-4D97-AF65-F5344CB8AC3E}">
        <p14:creationId xmlns:p14="http://schemas.microsoft.com/office/powerpoint/2010/main" val="4093129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19</a:t>
            </a:fld>
            <a:endParaRPr lang="en-US"/>
          </a:p>
        </p:txBody>
      </p:sp>
    </p:spTree>
    <p:extLst>
      <p:ext uri="{BB962C8B-B14F-4D97-AF65-F5344CB8AC3E}">
        <p14:creationId xmlns:p14="http://schemas.microsoft.com/office/powerpoint/2010/main" val="4049704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a:t>
            </a:fld>
            <a:endParaRPr lang="en-US"/>
          </a:p>
        </p:txBody>
      </p:sp>
    </p:spTree>
    <p:extLst>
      <p:ext uri="{BB962C8B-B14F-4D97-AF65-F5344CB8AC3E}">
        <p14:creationId xmlns:p14="http://schemas.microsoft.com/office/powerpoint/2010/main" val="3205461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20</a:t>
            </a:fld>
            <a:endParaRPr lang="en-US"/>
          </a:p>
        </p:txBody>
      </p:sp>
    </p:spTree>
    <p:extLst>
      <p:ext uri="{BB962C8B-B14F-4D97-AF65-F5344CB8AC3E}">
        <p14:creationId xmlns:p14="http://schemas.microsoft.com/office/powerpoint/2010/main" val="17662796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21</a:t>
            </a:fld>
            <a:endParaRPr lang="en-US"/>
          </a:p>
        </p:txBody>
      </p:sp>
    </p:spTree>
    <p:extLst>
      <p:ext uri="{BB962C8B-B14F-4D97-AF65-F5344CB8AC3E}">
        <p14:creationId xmlns:p14="http://schemas.microsoft.com/office/powerpoint/2010/main" val="3375423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22</a:t>
            </a:fld>
            <a:endParaRPr lang="en-US"/>
          </a:p>
        </p:txBody>
      </p:sp>
    </p:spTree>
    <p:extLst>
      <p:ext uri="{BB962C8B-B14F-4D97-AF65-F5344CB8AC3E}">
        <p14:creationId xmlns:p14="http://schemas.microsoft.com/office/powerpoint/2010/main" val="35496662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23</a:t>
            </a:fld>
            <a:endParaRPr lang="en-US"/>
          </a:p>
        </p:txBody>
      </p:sp>
    </p:spTree>
    <p:extLst>
      <p:ext uri="{BB962C8B-B14F-4D97-AF65-F5344CB8AC3E}">
        <p14:creationId xmlns:p14="http://schemas.microsoft.com/office/powerpoint/2010/main" val="1546499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24</a:t>
            </a:fld>
            <a:endParaRPr lang="en-US"/>
          </a:p>
        </p:txBody>
      </p:sp>
    </p:spTree>
    <p:extLst>
      <p:ext uri="{BB962C8B-B14F-4D97-AF65-F5344CB8AC3E}">
        <p14:creationId xmlns:p14="http://schemas.microsoft.com/office/powerpoint/2010/main" val="14302553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25</a:t>
            </a:fld>
            <a:endParaRPr lang="en-US"/>
          </a:p>
        </p:txBody>
      </p:sp>
    </p:spTree>
    <p:extLst>
      <p:ext uri="{BB962C8B-B14F-4D97-AF65-F5344CB8AC3E}">
        <p14:creationId xmlns:p14="http://schemas.microsoft.com/office/powerpoint/2010/main" val="7609800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26</a:t>
            </a:fld>
            <a:endParaRPr lang="en-US"/>
          </a:p>
        </p:txBody>
      </p:sp>
    </p:spTree>
    <p:extLst>
      <p:ext uri="{BB962C8B-B14F-4D97-AF65-F5344CB8AC3E}">
        <p14:creationId xmlns:p14="http://schemas.microsoft.com/office/powerpoint/2010/main" val="3380757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27</a:t>
            </a:fld>
            <a:endParaRPr lang="en-US"/>
          </a:p>
        </p:txBody>
      </p:sp>
    </p:spTree>
    <p:extLst>
      <p:ext uri="{BB962C8B-B14F-4D97-AF65-F5344CB8AC3E}">
        <p14:creationId xmlns:p14="http://schemas.microsoft.com/office/powerpoint/2010/main" val="18493918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28</a:t>
            </a:fld>
            <a:endParaRPr lang="en-US"/>
          </a:p>
        </p:txBody>
      </p:sp>
    </p:spTree>
    <p:extLst>
      <p:ext uri="{BB962C8B-B14F-4D97-AF65-F5344CB8AC3E}">
        <p14:creationId xmlns:p14="http://schemas.microsoft.com/office/powerpoint/2010/main" val="280580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29</a:t>
            </a:fld>
            <a:endParaRPr lang="en-US"/>
          </a:p>
        </p:txBody>
      </p:sp>
    </p:spTree>
    <p:extLst>
      <p:ext uri="{BB962C8B-B14F-4D97-AF65-F5344CB8AC3E}">
        <p14:creationId xmlns:p14="http://schemas.microsoft.com/office/powerpoint/2010/main" val="2249554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3</a:t>
            </a:fld>
            <a:endParaRPr lang="en-US"/>
          </a:p>
        </p:txBody>
      </p:sp>
    </p:spTree>
    <p:extLst>
      <p:ext uri="{BB962C8B-B14F-4D97-AF65-F5344CB8AC3E}">
        <p14:creationId xmlns:p14="http://schemas.microsoft.com/office/powerpoint/2010/main" val="2828523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4</a:t>
            </a:fld>
            <a:endParaRPr lang="en-US"/>
          </a:p>
        </p:txBody>
      </p:sp>
    </p:spTree>
    <p:extLst>
      <p:ext uri="{BB962C8B-B14F-4D97-AF65-F5344CB8AC3E}">
        <p14:creationId xmlns:p14="http://schemas.microsoft.com/office/powerpoint/2010/main" val="2541238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5</a:t>
            </a:fld>
            <a:endParaRPr lang="en-US"/>
          </a:p>
        </p:txBody>
      </p:sp>
    </p:spTree>
    <p:extLst>
      <p:ext uri="{BB962C8B-B14F-4D97-AF65-F5344CB8AC3E}">
        <p14:creationId xmlns:p14="http://schemas.microsoft.com/office/powerpoint/2010/main" val="2017697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6</a:t>
            </a:fld>
            <a:endParaRPr lang="en-US"/>
          </a:p>
        </p:txBody>
      </p:sp>
    </p:spTree>
    <p:extLst>
      <p:ext uri="{BB962C8B-B14F-4D97-AF65-F5344CB8AC3E}">
        <p14:creationId xmlns:p14="http://schemas.microsoft.com/office/powerpoint/2010/main" val="3271308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7</a:t>
            </a:fld>
            <a:endParaRPr lang="en-US"/>
          </a:p>
        </p:txBody>
      </p:sp>
    </p:spTree>
    <p:extLst>
      <p:ext uri="{BB962C8B-B14F-4D97-AF65-F5344CB8AC3E}">
        <p14:creationId xmlns:p14="http://schemas.microsoft.com/office/powerpoint/2010/main" val="620287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8</a:t>
            </a:fld>
            <a:endParaRPr lang="en-US"/>
          </a:p>
        </p:txBody>
      </p:sp>
    </p:spTree>
    <p:extLst>
      <p:ext uri="{BB962C8B-B14F-4D97-AF65-F5344CB8AC3E}">
        <p14:creationId xmlns:p14="http://schemas.microsoft.com/office/powerpoint/2010/main" val="907330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540F15-C66A-4B14-AA5C-21986E5734B7}" type="slidenum">
              <a:rPr lang="en-US" smtClean="0"/>
              <a:pPr/>
              <a:t>9</a:t>
            </a:fld>
            <a:endParaRPr lang="en-US"/>
          </a:p>
        </p:txBody>
      </p:sp>
    </p:spTree>
    <p:extLst>
      <p:ext uri="{BB962C8B-B14F-4D97-AF65-F5344CB8AC3E}">
        <p14:creationId xmlns:p14="http://schemas.microsoft.com/office/powerpoint/2010/main" val="3387263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515F2C-076F-4AA6-87F2-E9689EF2E3D1}" type="datetimeFigureOut">
              <a:rPr lang="en-US" smtClean="0"/>
              <a:pPr/>
              <a:t>4/12/2018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515F2C-076F-4AA6-87F2-E9689EF2E3D1}" type="datetimeFigureOut">
              <a:rPr lang="en-US" smtClean="0"/>
              <a:pPr/>
              <a:t>4/12/2018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515F2C-076F-4AA6-87F2-E9689EF2E3D1}" type="datetimeFigureOut">
              <a:rPr lang="en-US" smtClean="0"/>
              <a:pPr/>
              <a:t>4/12/2018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515F2C-076F-4AA6-87F2-E9689EF2E3D1}" type="datetimeFigureOut">
              <a:rPr lang="en-US" smtClean="0"/>
              <a:pPr/>
              <a:t>4/12/2018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515F2C-076F-4AA6-87F2-E9689EF2E3D1}" type="datetimeFigureOut">
              <a:rPr lang="en-US" smtClean="0"/>
              <a:pPr/>
              <a:t>4/12/2018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515F2C-076F-4AA6-87F2-E9689EF2E3D1}" type="datetimeFigureOut">
              <a:rPr lang="en-US" smtClean="0"/>
              <a:pPr/>
              <a:t>4/12/2018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515F2C-076F-4AA6-87F2-E9689EF2E3D1}" type="datetimeFigureOut">
              <a:rPr lang="en-US" smtClean="0"/>
              <a:pPr/>
              <a:t>4/12/2018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515F2C-076F-4AA6-87F2-E9689EF2E3D1}" type="datetimeFigureOut">
              <a:rPr lang="en-US" smtClean="0"/>
              <a:pPr/>
              <a:t>4/12/2018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515F2C-076F-4AA6-87F2-E9689EF2E3D1}" type="datetimeFigureOut">
              <a:rPr lang="en-US" smtClean="0"/>
              <a:pPr/>
              <a:t>4/12/2018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515F2C-076F-4AA6-87F2-E9689EF2E3D1}" type="datetimeFigureOut">
              <a:rPr lang="en-US" smtClean="0"/>
              <a:pPr/>
              <a:t>4/12/2018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515F2C-076F-4AA6-87F2-E9689EF2E3D1}" type="datetimeFigureOut">
              <a:rPr lang="en-US" smtClean="0"/>
              <a:pPr/>
              <a:t>4/12/2018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531B78-59FA-45FF-B034-076C8757C0A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515F2C-076F-4AA6-87F2-E9689EF2E3D1}" type="datetimeFigureOut">
              <a:rPr lang="en-US" smtClean="0"/>
              <a:pPr/>
              <a:t>4/12/2018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531B78-59FA-45FF-B034-076C8757C0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hyperlink" Target="http://www.standardslearn.org/lessons.aspx?key=42"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hyperlink" Target="http://engineers.ihs.com/news/2009/index.htm?pagingOffset=0"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hyperlink" Target="http://www.nssn.org/search/IntelSearch.asp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files.asme.org/ASMEORG/Publications/Codes/5134.pdf"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www.astm.org/NEWS/handbook02/images/Handbook02.pdf"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engineers.ihs.com/products/standards/index.ht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hyperlink" Target="http://www.ansi.org/about_ansi/introduction/introduction.aspx?menuid=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standardslearn.org/default.aspx"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28800"/>
            <a:ext cx="7772400" cy="1831975"/>
          </a:xfrm>
          <a:gradFill flip="none" rotWithShape="1">
            <a:gsLst>
              <a:gs pos="13000">
                <a:srgbClr val="00FFCC"/>
              </a:gs>
              <a:gs pos="50000">
                <a:schemeClr val="accent1">
                  <a:tint val="44500"/>
                  <a:satMod val="160000"/>
                </a:schemeClr>
              </a:gs>
              <a:gs pos="100000">
                <a:schemeClr val="accent1">
                  <a:tint val="23500"/>
                  <a:satMod val="160000"/>
                </a:schemeClr>
              </a:gs>
            </a:gsLst>
            <a:path path="circle">
              <a:fillToRect l="100000" b="100000"/>
            </a:path>
            <a:tileRect t="-100000" r="-100000"/>
          </a:gradFill>
        </p:spPr>
        <p:txBody>
          <a:bodyPr>
            <a:normAutofit fontScale="90000"/>
          </a:bodyPr>
          <a:lstStyle/>
          <a:p>
            <a:r>
              <a:rPr lang="en-US" dirty="0" smtClean="0"/>
              <a:t>Engineering Standards</a:t>
            </a:r>
            <a:br>
              <a:rPr lang="en-US" dirty="0" smtClean="0"/>
            </a:br>
            <a:r>
              <a:rPr lang="en-US" dirty="0" smtClean="0"/>
              <a:t>What They are and Where/Why They’re Used!</a:t>
            </a:r>
            <a:endParaRPr lang="en-US" dirty="0"/>
          </a:p>
        </p:txBody>
      </p:sp>
      <p:sp>
        <p:nvSpPr>
          <p:cNvPr id="3" name="Subtitle 2"/>
          <p:cNvSpPr>
            <a:spLocks noGrp="1"/>
          </p:cNvSpPr>
          <p:nvPr>
            <p:ph type="subTitle" idx="1"/>
          </p:nvPr>
        </p:nvSpPr>
        <p:spPr/>
        <p:txBody>
          <a:bodyPr/>
          <a:lstStyle/>
          <a:p>
            <a:r>
              <a:rPr lang="en-US" dirty="0" smtClean="0"/>
              <a:t>ME/IE 4255</a:t>
            </a:r>
          </a:p>
          <a:p>
            <a:r>
              <a:rPr lang="en-US" dirty="0" smtClean="0"/>
              <a:t>Dr. Richard R. Lindeke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838200" y="533400"/>
          <a:ext cx="5029200" cy="5888808"/>
        </p:xfrm>
        <a:graphic>
          <a:graphicData uri="http://schemas.openxmlformats.org/drawingml/2006/table">
            <a:tbl>
              <a:tblPr/>
              <a:tblGrid>
                <a:gridCol w="5029200"/>
              </a:tblGrid>
              <a:tr h="238399">
                <a:tc>
                  <a:txBody>
                    <a:bodyPr/>
                    <a:lstStyle/>
                    <a:p>
                      <a:r>
                        <a:rPr lang="en-US" sz="1600" dirty="0"/>
                        <a:t>The Impact of Standards on Business and Industry </a:t>
                      </a:r>
                    </a:p>
                  </a:txBody>
                  <a:tcPr marL="48805" marR="48805" marT="24402" marB="24402" anchor="ctr">
                    <a:lnL>
                      <a:noFill/>
                    </a:lnL>
                    <a:lnR>
                      <a:noFill/>
                    </a:lnR>
                    <a:lnT>
                      <a:noFill/>
                    </a:lnT>
                    <a:lnB>
                      <a:noFill/>
                    </a:lnB>
                  </a:tcPr>
                </a:tc>
              </a:tr>
              <a:tr h="4409801">
                <a:tc>
                  <a:txBody>
                    <a:bodyPr/>
                    <a:lstStyle/>
                    <a:p>
                      <a:r>
                        <a:rPr lang="en-US" sz="1400" dirty="0"/>
                        <a:t>Roughly 80% of global merchandise trade is affected by standards and by regulations that embody standards. This means standardization affects virtually all products and services used or traded by the U.S. while also providing the nation industrial base with opportunities to influence international markets. Standards and conformity assessment programs play a key role in the transfer of technology, from the research and development stage, to production, and ultimately to a product's success in the marketplace. Strategic utilization of these programs can simplify product development, reduce unnecessary duplication, lower costs, increase productivity, ensure safety, permit interchangeability, compatibility, and interoperability, enhance the acceptance of new products, maintain uniformity in product quality and much more. </a:t>
                      </a:r>
                      <a:r>
                        <a:rPr lang="en-US" sz="1400" dirty="0" smtClean="0"/>
                        <a:t/>
                      </a:r>
                      <a:br>
                        <a:rPr lang="en-US" sz="1400" dirty="0" smtClean="0"/>
                      </a:br>
                      <a:endParaRPr lang="en-US" sz="1400" dirty="0"/>
                    </a:p>
                    <a:p>
                      <a:r>
                        <a:rPr lang="en-US" sz="1400" dirty="0"/>
                        <a:t>By being part of the standards development process, industry representatives help to shape a standard so that the finished document meets their individual needs, as well as the needs of any customers they may have. </a:t>
                      </a:r>
                      <a:r>
                        <a:rPr lang="en-US" sz="1400" dirty="0" smtClean="0"/>
                        <a:t/>
                      </a:r>
                      <a:br>
                        <a:rPr lang="en-US" sz="1400" dirty="0" smtClean="0"/>
                      </a:br>
                      <a:endParaRPr lang="en-US" sz="1400" dirty="0"/>
                    </a:p>
                    <a:p>
                      <a:r>
                        <a:rPr lang="en-US" sz="1400" dirty="0"/>
                        <a:t>Industry participation in the standards development process, for example, can seat company representatives at the same table with their customers. Identifying customer requirements early makes it easier to plan and integrate necessary design changes. This is also much more economical than trying to retrofit a product (and its manufacturing process) after a standard is approved. </a:t>
                      </a:r>
                      <a:br>
                        <a:rPr lang="en-US" sz="1400" dirty="0"/>
                      </a:br>
                      <a:endParaRPr lang="en-US" sz="1400" dirty="0"/>
                    </a:p>
                  </a:txBody>
                  <a:tcPr marL="48805" marR="48805" marT="24402" marB="24402" anchor="ctr">
                    <a:lnL>
                      <a:noFill/>
                    </a:lnL>
                    <a:lnR>
                      <a:noFill/>
                    </a:lnR>
                    <a:lnT>
                      <a:noFill/>
                    </a:lnT>
                    <a:lnB>
                      <a:noFill/>
                    </a:lnB>
                  </a:tcPr>
                </a:tc>
              </a:tr>
            </a:tbl>
          </a:graphicData>
        </a:graphic>
      </p:graphicFrame>
      <p:pic>
        <p:nvPicPr>
          <p:cNvPr id="6145" name="Picture 1" descr="http://www.standardslearn.org/images/Lesson/74/Compatability2.gif"/>
          <p:cNvPicPr>
            <a:picLocks noChangeAspect="1" noChangeArrowheads="1"/>
          </p:cNvPicPr>
          <p:nvPr/>
        </p:nvPicPr>
        <p:blipFill>
          <a:blip r:embed="rId3" cstate="print"/>
          <a:srcRect/>
          <a:stretch>
            <a:fillRect/>
          </a:stretch>
        </p:blipFill>
        <p:spPr bwMode="auto">
          <a:xfrm>
            <a:off x="6705600" y="2133600"/>
            <a:ext cx="1885950" cy="1276350"/>
          </a:xfrm>
          <a:prstGeom prst="rect">
            <a:avLst/>
          </a:prstGeom>
          <a:noFill/>
        </p:spPr>
      </p:pic>
      <p:sp>
        <p:nvSpPr>
          <p:cNvPr id="4" name="TextBox 3"/>
          <p:cNvSpPr txBox="1"/>
          <p:nvPr/>
        </p:nvSpPr>
        <p:spPr>
          <a:xfrm>
            <a:off x="6477000" y="3810000"/>
            <a:ext cx="2362200" cy="1200329"/>
          </a:xfrm>
          <a:prstGeom prst="rect">
            <a:avLst/>
          </a:prstGeom>
          <a:solidFill>
            <a:schemeClr val="accent1">
              <a:lumMod val="20000"/>
              <a:lumOff val="80000"/>
            </a:schemeClr>
          </a:solidFill>
        </p:spPr>
        <p:txBody>
          <a:bodyPr wrap="square" rtlCol="0">
            <a:spAutoFit/>
          </a:bodyPr>
          <a:lstStyle/>
          <a:p>
            <a:r>
              <a:rPr lang="en-US" dirty="0" smtClean="0"/>
              <a:t>“Extracted” from an on-line lesson about Standards at ANSI Education page</a:t>
            </a:r>
            <a:endParaRPr lang="en-US" dirty="0"/>
          </a:p>
        </p:txBody>
      </p:sp>
      <p:sp>
        <p:nvSpPr>
          <p:cNvPr id="5" name="Flowchart: Alternate Process 4">
            <a:hlinkClick r:id="rId4"/>
          </p:cNvPr>
          <p:cNvSpPr/>
          <p:nvPr/>
        </p:nvSpPr>
        <p:spPr>
          <a:xfrm>
            <a:off x="7086600" y="5257800"/>
            <a:ext cx="1371600" cy="6858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Go There</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Standards in the news:</a:t>
            </a:r>
            <a:endParaRPr lang="en-US" dirty="0"/>
          </a:p>
        </p:txBody>
      </p:sp>
      <p:sp>
        <p:nvSpPr>
          <p:cNvPr id="3" name="Content Placeholder 2"/>
          <p:cNvSpPr>
            <a:spLocks noGrp="1"/>
          </p:cNvSpPr>
          <p:nvPr>
            <p:ph idx="1"/>
          </p:nvPr>
        </p:nvSpPr>
        <p:spPr>
          <a:xfrm>
            <a:off x="304800" y="1219200"/>
            <a:ext cx="8077200" cy="2971800"/>
          </a:xfrm>
        </p:spPr>
        <p:txBody>
          <a:bodyPr>
            <a:normAutofit fontScale="62500" lnSpcReduction="20000"/>
          </a:bodyPr>
          <a:lstStyle/>
          <a:p>
            <a:r>
              <a:rPr lang="en-US" dirty="0" smtClean="0"/>
              <a:t>ISO 9000 – a quality standard used by business to say “We are QUALITY” (in US this has evolved into Q9001 as ‘nationalized’ by AQS)</a:t>
            </a:r>
          </a:p>
          <a:p>
            <a:r>
              <a:rPr lang="en-US" dirty="0" smtClean="0"/>
              <a:t>UL rating – used as an “international” safety rating (hence Standard)</a:t>
            </a:r>
          </a:p>
          <a:p>
            <a:r>
              <a:rPr lang="en-US" dirty="0" smtClean="0"/>
              <a:t>ISO 14000 – the international Environmental Management  Guideline (standard) – and hence the ‘de-facto’ product life cycle and sustainability standard for business, industry, and Engineering Design</a:t>
            </a:r>
          </a:p>
          <a:p>
            <a:r>
              <a:rPr lang="en-US" dirty="0" smtClean="0"/>
              <a:t>ANSI/ASME  Y14.1 and Y14.5 – international drafting standards for engineering drawings</a:t>
            </a:r>
          </a:p>
          <a:p>
            <a:r>
              <a:rPr lang="en-US" dirty="0" smtClean="0"/>
              <a:t>Even Clothes sizes are controlled by International Standards! </a:t>
            </a:r>
            <a:endParaRPr lang="en-US" dirty="0"/>
          </a:p>
        </p:txBody>
      </p:sp>
      <p:pic>
        <p:nvPicPr>
          <p:cNvPr id="4098" name="Picture 2" descr="C:\Documents and Settings\Administrator\Local Settings\Temporary Internet Files\Content.IE5\YJ2PES27\MPj04422380000[1].jpg"/>
          <p:cNvPicPr>
            <a:picLocks noChangeAspect="1" noChangeArrowheads="1"/>
          </p:cNvPicPr>
          <p:nvPr/>
        </p:nvPicPr>
        <p:blipFill>
          <a:blip r:embed="rId3" cstate="print"/>
          <a:srcRect/>
          <a:stretch>
            <a:fillRect/>
          </a:stretch>
        </p:blipFill>
        <p:spPr bwMode="auto">
          <a:xfrm>
            <a:off x="4038600" y="3809552"/>
            <a:ext cx="3884851" cy="2582283"/>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Standards in the News:</a:t>
            </a:r>
            <a:endParaRPr lang="en-US" dirty="0"/>
          </a:p>
        </p:txBody>
      </p:sp>
      <p:pic>
        <p:nvPicPr>
          <p:cNvPr id="3074" name="Picture 2"/>
          <p:cNvPicPr>
            <a:picLocks noChangeAspect="1" noChangeArrowheads="1"/>
          </p:cNvPicPr>
          <p:nvPr/>
        </p:nvPicPr>
        <p:blipFill>
          <a:blip r:embed="rId3" cstate="print"/>
          <a:srcRect l="19375" t="25781" r="17500" b="4688"/>
          <a:stretch>
            <a:fillRect/>
          </a:stretch>
        </p:blipFill>
        <p:spPr bwMode="auto">
          <a:xfrm>
            <a:off x="1676400" y="914400"/>
            <a:ext cx="6248400" cy="5506016"/>
          </a:xfrm>
          <a:prstGeom prst="rect">
            <a:avLst/>
          </a:prstGeom>
          <a:noFill/>
          <a:ln w="9525">
            <a:noFill/>
            <a:miter lim="800000"/>
            <a:headEnd/>
            <a:tailEnd/>
          </a:ln>
        </p:spPr>
      </p:pic>
      <p:sp>
        <p:nvSpPr>
          <p:cNvPr id="5" name="Flowchart: Alternate Process 4">
            <a:hlinkClick r:id="rId4"/>
          </p:cNvPr>
          <p:cNvSpPr/>
          <p:nvPr/>
        </p:nvSpPr>
        <p:spPr>
          <a:xfrm>
            <a:off x="381000" y="1219200"/>
            <a:ext cx="914400" cy="6858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Go There</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l="19375" t="4688" r="18750" b="29687"/>
          <a:stretch>
            <a:fillRect/>
          </a:stretch>
        </p:blipFill>
        <p:spPr bwMode="auto">
          <a:xfrm>
            <a:off x="914400" y="304800"/>
            <a:ext cx="7086600" cy="6012873"/>
          </a:xfrm>
          <a:prstGeom prst="rect">
            <a:avLst/>
          </a:prstGeom>
          <a:noFill/>
          <a:ln w="9525">
            <a:noFill/>
            <a:miter lim="800000"/>
            <a:headEnd/>
            <a:tailEnd/>
          </a:ln>
        </p:spPr>
      </p:pic>
      <p:sp>
        <p:nvSpPr>
          <p:cNvPr id="4" name="TextBox 3"/>
          <p:cNvSpPr txBox="1"/>
          <p:nvPr/>
        </p:nvSpPr>
        <p:spPr>
          <a:xfrm>
            <a:off x="5791200" y="1447800"/>
            <a:ext cx="2590800" cy="646331"/>
          </a:xfrm>
          <a:prstGeom prst="rect">
            <a:avLst/>
          </a:prstGeom>
          <a:solidFill>
            <a:schemeClr val="accent1">
              <a:lumMod val="40000"/>
              <a:lumOff val="60000"/>
            </a:schemeClr>
          </a:solidFill>
        </p:spPr>
        <p:txBody>
          <a:bodyPr wrap="square" rtlCol="0">
            <a:spAutoFit/>
          </a:bodyPr>
          <a:lstStyle/>
          <a:p>
            <a:r>
              <a:rPr lang="en-US" dirty="0" smtClean="0"/>
              <a:t>A Specific Example of an ISO Standard (of design)</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l="18125" t="24219" r="18750" b="20313"/>
          <a:stretch>
            <a:fillRect/>
          </a:stretch>
        </p:blipFill>
        <p:spPr bwMode="auto">
          <a:xfrm>
            <a:off x="685800" y="381000"/>
            <a:ext cx="7696200"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763000" cy="1143000"/>
          </a:xfrm>
        </p:spPr>
        <p:txBody>
          <a:bodyPr>
            <a:normAutofit/>
          </a:bodyPr>
          <a:lstStyle/>
          <a:p>
            <a:r>
              <a:rPr lang="en-US" sz="3200" dirty="0" smtClean="0"/>
              <a:t>Where they may Play into your Projects, Examples: (drafting Standard)</a:t>
            </a:r>
            <a:endParaRPr lang="en-US" sz="3200" dirty="0"/>
          </a:p>
        </p:txBody>
      </p:sp>
      <p:pic>
        <p:nvPicPr>
          <p:cNvPr id="7170" name="Picture 2"/>
          <p:cNvPicPr>
            <a:picLocks noChangeAspect="1" noChangeArrowheads="1"/>
          </p:cNvPicPr>
          <p:nvPr/>
        </p:nvPicPr>
        <p:blipFill>
          <a:blip r:embed="rId3" cstate="print"/>
          <a:srcRect t="15000" r="20000" b="5000"/>
          <a:stretch>
            <a:fillRect/>
          </a:stretch>
        </p:blipFill>
        <p:spPr bwMode="auto">
          <a:xfrm>
            <a:off x="1447800" y="1295400"/>
            <a:ext cx="6096000" cy="4876800"/>
          </a:xfrm>
          <a:prstGeom prst="rect">
            <a:avLst/>
          </a:prstGeom>
          <a:noFill/>
          <a:ln w="9525">
            <a:noFill/>
            <a:miter lim="800000"/>
            <a:headEnd/>
            <a:tailEnd/>
          </a:ln>
        </p:spPr>
      </p:pic>
      <p:sp>
        <p:nvSpPr>
          <p:cNvPr id="4" name="TextBox 3"/>
          <p:cNvSpPr txBox="1"/>
          <p:nvPr/>
        </p:nvSpPr>
        <p:spPr>
          <a:xfrm>
            <a:off x="0" y="6211669"/>
            <a:ext cx="9144000" cy="646331"/>
          </a:xfrm>
          <a:prstGeom prst="rect">
            <a:avLst/>
          </a:prstGeom>
          <a:solidFill>
            <a:schemeClr val="accent1">
              <a:lumMod val="40000"/>
              <a:lumOff val="60000"/>
            </a:schemeClr>
          </a:solidFill>
        </p:spPr>
        <p:txBody>
          <a:bodyPr wrap="square" rtlCol="0">
            <a:spAutoFit/>
          </a:bodyPr>
          <a:lstStyle/>
          <a:p>
            <a:pPr algn="ctr"/>
            <a:r>
              <a:rPr lang="en-US" dirty="0" smtClean="0"/>
              <a:t>found using a search engine available at ANSI with URL: </a:t>
            </a:r>
            <a:r>
              <a:rPr lang="en-US" dirty="0" smtClean="0">
                <a:hlinkClick r:id="rId4"/>
              </a:rPr>
              <a:t>http://www.nssn.org/search/IntelSearch.aspx</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3" cstate="print"/>
          <a:srcRect t="10671" r="18293" b="5488"/>
          <a:stretch>
            <a:fillRect/>
          </a:stretch>
        </p:blipFill>
        <p:spPr bwMode="auto">
          <a:xfrm>
            <a:off x="685800" y="762000"/>
            <a:ext cx="7239000" cy="5942462"/>
          </a:xfrm>
          <a:prstGeom prst="rect">
            <a:avLst/>
          </a:prstGeom>
          <a:noFill/>
          <a:ln w="9525">
            <a:noFill/>
            <a:miter lim="800000"/>
            <a:headEnd/>
            <a:tailEnd/>
          </a:ln>
        </p:spPr>
      </p:pic>
      <p:sp>
        <p:nvSpPr>
          <p:cNvPr id="6" name="TextBox 5"/>
          <p:cNvSpPr txBox="1"/>
          <p:nvPr/>
        </p:nvSpPr>
        <p:spPr>
          <a:xfrm>
            <a:off x="228600" y="381000"/>
            <a:ext cx="8534400" cy="369332"/>
          </a:xfrm>
          <a:prstGeom prst="rect">
            <a:avLst/>
          </a:prstGeom>
          <a:solidFill>
            <a:schemeClr val="accent1">
              <a:lumMod val="40000"/>
              <a:lumOff val="60000"/>
            </a:schemeClr>
          </a:solidFill>
        </p:spPr>
        <p:txBody>
          <a:bodyPr wrap="square" rtlCol="0">
            <a:spAutoFit/>
          </a:bodyPr>
          <a:lstStyle/>
          <a:p>
            <a:pPr algn="ctr"/>
            <a:r>
              <a:rPr lang="en-US" dirty="0" smtClean="0"/>
              <a:t>… And Internationally ISO 1101  Geometric Dimension and </a:t>
            </a:r>
            <a:r>
              <a:rPr lang="en-US" dirty="0" err="1" smtClean="0"/>
              <a:t>Tolerancing</a:t>
            </a:r>
            <a:r>
              <a:rPr lang="en-US" dirty="0" smtClean="0"/>
              <a:t> Standard</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t="10843" r="17854" b="7229"/>
          <a:stretch>
            <a:fillRect/>
          </a:stretch>
        </p:blipFill>
        <p:spPr bwMode="auto">
          <a:xfrm>
            <a:off x="762000" y="838200"/>
            <a:ext cx="7162800" cy="5715000"/>
          </a:xfrm>
          <a:prstGeom prst="rect">
            <a:avLst/>
          </a:prstGeom>
          <a:noFill/>
          <a:ln w="9525">
            <a:noFill/>
            <a:miter lim="800000"/>
            <a:headEnd/>
            <a:tailEnd/>
          </a:ln>
        </p:spPr>
      </p:pic>
      <p:sp>
        <p:nvSpPr>
          <p:cNvPr id="2" name="Title 1"/>
          <p:cNvSpPr>
            <a:spLocks noGrp="1"/>
          </p:cNvSpPr>
          <p:nvPr>
            <p:ph type="title"/>
          </p:nvPr>
        </p:nvSpPr>
        <p:spPr>
          <a:xfrm>
            <a:off x="457200" y="274638"/>
            <a:ext cx="8229600" cy="792162"/>
          </a:xfrm>
          <a:solidFill>
            <a:schemeClr val="accent1">
              <a:lumMod val="20000"/>
              <a:lumOff val="80000"/>
            </a:schemeClr>
          </a:solidFill>
        </p:spPr>
        <p:txBody>
          <a:bodyPr>
            <a:normAutofit fontScale="90000"/>
          </a:bodyPr>
          <a:lstStyle/>
          <a:p>
            <a:r>
              <a:rPr lang="en-US" sz="3200" dirty="0" smtClean="0"/>
              <a:t>NSSN also Has Advanced Search Capabilities to find standards that may be </a:t>
            </a:r>
            <a:r>
              <a:rPr lang="en-US" sz="3200" dirty="0" err="1" smtClean="0"/>
              <a:t>relevent</a:t>
            </a:r>
            <a:r>
              <a:rPr lang="en-US" sz="3200" dirty="0" smtClean="0"/>
              <a:t> to your project:</a:t>
            </a:r>
            <a:endParaRPr lang="en-US" sz="3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839200" cy="1143000"/>
          </a:xfrm>
        </p:spPr>
        <p:txBody>
          <a:bodyPr>
            <a:normAutofit/>
          </a:bodyPr>
          <a:lstStyle/>
          <a:p>
            <a:r>
              <a:rPr lang="en-US" sz="3200" dirty="0" smtClean="0"/>
              <a:t>Advanced Search is Through – Try it for your project!</a:t>
            </a:r>
            <a:endParaRPr lang="en-US" sz="3200" dirty="0"/>
          </a:p>
        </p:txBody>
      </p:sp>
      <p:pic>
        <p:nvPicPr>
          <p:cNvPr id="8194" name="Picture 2"/>
          <p:cNvPicPr>
            <a:picLocks noChangeAspect="1" noChangeArrowheads="1"/>
          </p:cNvPicPr>
          <p:nvPr/>
        </p:nvPicPr>
        <p:blipFill>
          <a:blip r:embed="rId3" cstate="print"/>
          <a:srcRect t="10896" r="21176" b="5901"/>
          <a:stretch>
            <a:fillRect/>
          </a:stretch>
        </p:blipFill>
        <p:spPr bwMode="auto">
          <a:xfrm>
            <a:off x="990600" y="838200"/>
            <a:ext cx="6858000" cy="579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t="10445" r="20909" b="31602"/>
          <a:stretch>
            <a:fillRect/>
          </a:stretch>
        </p:blipFill>
        <p:spPr bwMode="auto">
          <a:xfrm>
            <a:off x="197224" y="1219200"/>
            <a:ext cx="8839200" cy="5181600"/>
          </a:xfrm>
          <a:prstGeom prst="rect">
            <a:avLst/>
          </a:prstGeom>
          <a:noFill/>
          <a:ln w="9525">
            <a:noFill/>
            <a:miter lim="800000"/>
            <a:headEnd/>
            <a:tailEnd/>
          </a:ln>
        </p:spPr>
      </p:pic>
      <p:sp>
        <p:nvSpPr>
          <p:cNvPr id="2" name="Title 1"/>
          <p:cNvSpPr>
            <a:spLocks noGrp="1"/>
          </p:cNvSpPr>
          <p:nvPr>
            <p:ph type="title"/>
          </p:nvPr>
        </p:nvSpPr>
        <p:spPr>
          <a:xfrm>
            <a:off x="457200" y="274638"/>
            <a:ext cx="8229600" cy="639762"/>
          </a:xfrm>
          <a:solidFill>
            <a:schemeClr val="accent1">
              <a:lumMod val="20000"/>
              <a:lumOff val="80000"/>
            </a:schemeClr>
          </a:solidFill>
        </p:spPr>
        <p:txBody>
          <a:bodyPr>
            <a:normAutofit fontScale="90000"/>
          </a:bodyPr>
          <a:lstStyle/>
          <a:p>
            <a:r>
              <a:rPr lang="en-US" dirty="0" smtClean="0"/>
              <a:t>Another Example (noise control)</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Definitions:</a:t>
            </a:r>
            <a:endParaRPr lang="en-US" dirty="0"/>
          </a:p>
        </p:txBody>
      </p:sp>
      <p:sp>
        <p:nvSpPr>
          <p:cNvPr id="3" name="Rectangle 2"/>
          <p:cNvSpPr/>
          <p:nvPr/>
        </p:nvSpPr>
        <p:spPr>
          <a:xfrm>
            <a:off x="533400" y="1295400"/>
            <a:ext cx="5943600" cy="923330"/>
          </a:xfrm>
          <a:prstGeom prst="rect">
            <a:avLst/>
          </a:prstGeom>
        </p:spPr>
        <p:txBody>
          <a:bodyPr wrap="square">
            <a:spAutoFit/>
          </a:bodyPr>
          <a:lstStyle/>
          <a:p>
            <a:r>
              <a:rPr lang="en-US" b="1" dirty="0"/>
              <a:t>Standard: </a:t>
            </a:r>
            <a:r>
              <a:rPr lang="en-US" dirty="0"/>
              <a:t>A standard is a document </a:t>
            </a:r>
            <a:r>
              <a:rPr lang="en-US" dirty="0" smtClean="0"/>
              <a:t>that defines </a:t>
            </a:r>
            <a:r>
              <a:rPr lang="en-US" dirty="0"/>
              <a:t>the characteristics of a product</a:t>
            </a:r>
            <a:r>
              <a:rPr lang="en-US" dirty="0" smtClean="0"/>
              <a:t>, process </a:t>
            </a:r>
            <a:r>
              <a:rPr lang="en-US" dirty="0"/>
              <a:t>or service, such as dimensions</a:t>
            </a:r>
            <a:r>
              <a:rPr lang="en-US" dirty="0" smtClean="0"/>
              <a:t>, safety </a:t>
            </a:r>
            <a:r>
              <a:rPr lang="en-US" dirty="0"/>
              <a:t>aspects, and </a:t>
            </a:r>
            <a:r>
              <a:rPr lang="en-US" dirty="0" smtClean="0"/>
              <a:t>performance requirements</a:t>
            </a:r>
            <a:r>
              <a:rPr lang="en-US" dirty="0"/>
              <a:t>.</a:t>
            </a:r>
          </a:p>
        </p:txBody>
      </p:sp>
      <p:sp>
        <p:nvSpPr>
          <p:cNvPr id="4" name="Rectangle 3"/>
          <p:cNvSpPr/>
          <p:nvPr/>
        </p:nvSpPr>
        <p:spPr>
          <a:xfrm>
            <a:off x="990600" y="2438400"/>
            <a:ext cx="6477000" cy="923330"/>
          </a:xfrm>
          <a:prstGeom prst="rect">
            <a:avLst/>
          </a:prstGeom>
        </p:spPr>
        <p:txBody>
          <a:bodyPr wrap="square">
            <a:spAutoFit/>
          </a:bodyPr>
          <a:lstStyle/>
          <a:p>
            <a:r>
              <a:rPr lang="en-US" b="1" dirty="0"/>
              <a:t>Code: </a:t>
            </a:r>
            <a:r>
              <a:rPr lang="en-US" dirty="0"/>
              <a:t>Laws or regulations that </a:t>
            </a:r>
            <a:r>
              <a:rPr lang="en-US" dirty="0" smtClean="0"/>
              <a:t>specify minimum </a:t>
            </a:r>
            <a:r>
              <a:rPr lang="en-US" dirty="0"/>
              <a:t>standards to protect public </a:t>
            </a:r>
            <a:r>
              <a:rPr lang="en-US" dirty="0" smtClean="0"/>
              <a:t>safety and </a:t>
            </a:r>
            <a:r>
              <a:rPr lang="en-US" dirty="0"/>
              <a:t>health such as codes for construction </a:t>
            </a:r>
            <a:r>
              <a:rPr lang="en-US" dirty="0" smtClean="0"/>
              <a:t>of buildings</a:t>
            </a:r>
            <a:r>
              <a:rPr lang="en-US" dirty="0"/>
              <a:t>. Voluntary standards </a:t>
            </a:r>
            <a:r>
              <a:rPr lang="en-US" dirty="0" smtClean="0"/>
              <a:t>are incorporated </a:t>
            </a:r>
            <a:r>
              <a:rPr lang="en-US" dirty="0"/>
              <a:t>into building codes</a:t>
            </a:r>
          </a:p>
        </p:txBody>
      </p:sp>
      <p:sp>
        <p:nvSpPr>
          <p:cNvPr id="5" name="Rectangle 4"/>
          <p:cNvSpPr/>
          <p:nvPr/>
        </p:nvSpPr>
        <p:spPr>
          <a:xfrm>
            <a:off x="1371600" y="3581400"/>
            <a:ext cx="6858000" cy="1477328"/>
          </a:xfrm>
          <a:prstGeom prst="rect">
            <a:avLst/>
          </a:prstGeom>
        </p:spPr>
        <p:txBody>
          <a:bodyPr wrap="square">
            <a:spAutoFit/>
          </a:bodyPr>
          <a:lstStyle/>
          <a:p>
            <a:r>
              <a:rPr lang="en-US" b="1" dirty="0"/>
              <a:t>Specification: </a:t>
            </a:r>
            <a:r>
              <a:rPr lang="en-US" dirty="0"/>
              <a:t>A set of conditions </a:t>
            </a:r>
            <a:r>
              <a:rPr lang="en-US" dirty="0" smtClean="0"/>
              <a:t>and requirements </a:t>
            </a:r>
            <a:r>
              <a:rPr lang="en-US" dirty="0"/>
              <a:t>of precise and </a:t>
            </a:r>
            <a:r>
              <a:rPr lang="en-US" dirty="0" smtClean="0"/>
              <a:t>limited application </a:t>
            </a:r>
            <a:r>
              <a:rPr lang="en-US" dirty="0"/>
              <a:t>that provide a </a:t>
            </a:r>
            <a:r>
              <a:rPr lang="en-US" dirty="0" smtClean="0"/>
              <a:t>detailed description </a:t>
            </a:r>
            <a:r>
              <a:rPr lang="en-US" dirty="0"/>
              <a:t>of a </a:t>
            </a:r>
            <a:r>
              <a:rPr lang="en-US" dirty="0" smtClean="0"/>
              <a:t>procedure</a:t>
            </a:r>
            <a:r>
              <a:rPr lang="en-US" dirty="0"/>
              <a:t>, process</a:t>
            </a:r>
            <a:r>
              <a:rPr lang="en-US" dirty="0" smtClean="0"/>
              <a:t>, material</a:t>
            </a:r>
            <a:r>
              <a:rPr lang="en-US" dirty="0"/>
              <a:t>, product, or service for </a:t>
            </a:r>
            <a:r>
              <a:rPr lang="en-US" dirty="0" smtClean="0"/>
              <a:t>use primarily </a:t>
            </a:r>
            <a:r>
              <a:rPr lang="en-US" dirty="0"/>
              <a:t>in procurement </a:t>
            </a:r>
            <a:r>
              <a:rPr lang="en-US" dirty="0" smtClean="0"/>
              <a:t>and manufacturing</a:t>
            </a:r>
            <a:r>
              <a:rPr lang="en-US" dirty="0"/>
              <a:t>. Standards may </a:t>
            </a:r>
            <a:r>
              <a:rPr lang="en-US" dirty="0" smtClean="0"/>
              <a:t>be referenced </a:t>
            </a:r>
            <a:r>
              <a:rPr lang="en-US" dirty="0"/>
              <a:t>or included in specifications.</a:t>
            </a:r>
          </a:p>
        </p:txBody>
      </p:sp>
      <p:sp>
        <p:nvSpPr>
          <p:cNvPr id="6" name="Rectangle 5"/>
          <p:cNvSpPr/>
          <p:nvPr/>
        </p:nvSpPr>
        <p:spPr>
          <a:xfrm>
            <a:off x="2438400" y="5257800"/>
            <a:ext cx="6477000" cy="923330"/>
          </a:xfrm>
          <a:prstGeom prst="rect">
            <a:avLst/>
          </a:prstGeom>
        </p:spPr>
        <p:txBody>
          <a:bodyPr wrap="square">
            <a:spAutoFit/>
          </a:bodyPr>
          <a:lstStyle/>
          <a:p>
            <a:r>
              <a:rPr lang="en-US" b="1" dirty="0"/>
              <a:t>Technical Regulation: </a:t>
            </a:r>
            <a:r>
              <a:rPr lang="en-US" dirty="0"/>
              <a:t>A </a:t>
            </a:r>
            <a:r>
              <a:rPr lang="en-US" dirty="0" smtClean="0"/>
              <a:t>mandatory government </a:t>
            </a:r>
            <a:r>
              <a:rPr lang="en-US" dirty="0"/>
              <a:t>requirement that defines </a:t>
            </a:r>
            <a:r>
              <a:rPr lang="en-US" dirty="0" smtClean="0"/>
              <a:t>the characteristics </a:t>
            </a:r>
            <a:r>
              <a:rPr lang="en-US" dirty="0"/>
              <a:t>and/or the </a:t>
            </a:r>
            <a:r>
              <a:rPr lang="en-US" dirty="0" smtClean="0"/>
              <a:t>performance requirements </a:t>
            </a:r>
            <a:r>
              <a:rPr lang="en-US" dirty="0"/>
              <a:t>of a product, service </a:t>
            </a:r>
            <a:r>
              <a:rPr lang="en-US" dirty="0" smtClean="0"/>
              <a:t>or process </a:t>
            </a:r>
            <a:r>
              <a:rPr lang="en-US" dirty="0"/>
              <a:t>(see also Regulation).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a:solidFill>
            <a:schemeClr val="accent1">
              <a:lumMod val="20000"/>
              <a:lumOff val="80000"/>
            </a:schemeClr>
          </a:solidFill>
        </p:spPr>
        <p:txBody>
          <a:bodyPr>
            <a:noAutofit/>
          </a:bodyPr>
          <a:lstStyle/>
          <a:p>
            <a:r>
              <a:rPr lang="en-US" sz="3600" dirty="0" smtClean="0"/>
              <a:t>Take a Look at the Professional Societies Pages too!</a:t>
            </a:r>
            <a:endParaRPr lang="en-US" sz="3600" dirty="0"/>
          </a:p>
        </p:txBody>
      </p:sp>
      <p:pic>
        <p:nvPicPr>
          <p:cNvPr id="9218" name="Picture 2"/>
          <p:cNvPicPr>
            <a:picLocks noChangeAspect="1" noChangeArrowheads="1"/>
          </p:cNvPicPr>
          <p:nvPr/>
        </p:nvPicPr>
        <p:blipFill>
          <a:blip r:embed="rId3" cstate="print"/>
          <a:srcRect l="31875" t="17188" r="30625" b="8594"/>
          <a:stretch>
            <a:fillRect/>
          </a:stretch>
        </p:blipFill>
        <p:spPr bwMode="auto">
          <a:xfrm>
            <a:off x="4419600" y="1295400"/>
            <a:ext cx="3392905" cy="5372100"/>
          </a:xfrm>
          <a:prstGeom prst="rect">
            <a:avLst/>
          </a:prstGeom>
          <a:noFill/>
          <a:ln w="9525">
            <a:noFill/>
            <a:miter lim="800000"/>
            <a:headEnd/>
            <a:tailEnd/>
          </a:ln>
        </p:spPr>
      </p:pic>
      <p:sp>
        <p:nvSpPr>
          <p:cNvPr id="4" name="TextBox 3"/>
          <p:cNvSpPr txBox="1"/>
          <p:nvPr/>
        </p:nvSpPr>
        <p:spPr>
          <a:xfrm>
            <a:off x="304800" y="2057400"/>
            <a:ext cx="3581400" cy="1754326"/>
          </a:xfrm>
          <a:prstGeom prst="rect">
            <a:avLst/>
          </a:prstGeom>
          <a:noFill/>
        </p:spPr>
        <p:txBody>
          <a:bodyPr wrap="square" rtlCol="0">
            <a:spAutoFit/>
          </a:bodyPr>
          <a:lstStyle/>
          <a:p>
            <a:r>
              <a:rPr lang="en-US" dirty="0" smtClean="0"/>
              <a:t>This is a 20 page introduction to standards available from ASME (for students) </a:t>
            </a:r>
          </a:p>
          <a:p>
            <a:r>
              <a:rPr lang="en-US" dirty="0" smtClean="0"/>
              <a:t>It available as a </a:t>
            </a:r>
            <a:r>
              <a:rPr lang="en-US" dirty="0" err="1" smtClean="0"/>
              <a:t>pdf</a:t>
            </a:r>
            <a:r>
              <a:rPr lang="en-US" dirty="0" smtClean="0"/>
              <a:t> document at:</a:t>
            </a:r>
          </a:p>
          <a:p>
            <a:r>
              <a:rPr lang="en-US" dirty="0" smtClean="0">
                <a:hlinkClick r:id="rId4"/>
              </a:rPr>
              <a:t>http://files.asme.org/ASMEORG/Publications/Codes/5134.pdf</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dbkcov_ASTM.gif"/>
          <p:cNvPicPr>
            <a:picLocks noChangeAspect="1"/>
          </p:cNvPicPr>
          <p:nvPr/>
        </p:nvPicPr>
        <p:blipFill>
          <a:blip r:embed="rId3" cstate="print"/>
          <a:stretch>
            <a:fillRect/>
          </a:stretch>
        </p:blipFill>
        <p:spPr>
          <a:xfrm>
            <a:off x="3048000" y="1066800"/>
            <a:ext cx="3520439" cy="4767262"/>
          </a:xfrm>
          <a:prstGeom prst="rect">
            <a:avLst/>
          </a:prstGeom>
        </p:spPr>
      </p:pic>
      <p:sp>
        <p:nvSpPr>
          <p:cNvPr id="3" name="TextBox 2"/>
          <p:cNvSpPr txBox="1"/>
          <p:nvPr/>
        </p:nvSpPr>
        <p:spPr>
          <a:xfrm>
            <a:off x="457200" y="1752600"/>
            <a:ext cx="1905000" cy="1754326"/>
          </a:xfrm>
          <a:prstGeom prst="rect">
            <a:avLst/>
          </a:prstGeom>
          <a:noFill/>
        </p:spPr>
        <p:txBody>
          <a:bodyPr wrap="square" rtlCol="0">
            <a:spAutoFit/>
          </a:bodyPr>
          <a:lstStyle/>
          <a:p>
            <a:r>
              <a:rPr lang="en-US" dirty="0" smtClean="0"/>
              <a:t>Lets Go there – to review at:</a:t>
            </a:r>
          </a:p>
          <a:p>
            <a:r>
              <a:rPr lang="en-US" dirty="0" smtClean="0">
                <a:hlinkClick r:id="rId4"/>
              </a:rPr>
              <a:t>http://www.astm.org/NEWS/handbook02/images/Handbook02.pdf</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Focus on Quality:</a:t>
            </a:r>
            <a:endParaRPr lang="en-US" dirty="0"/>
          </a:p>
        </p:txBody>
      </p:sp>
      <p:pic>
        <p:nvPicPr>
          <p:cNvPr id="11266" name="Picture 2"/>
          <p:cNvPicPr>
            <a:picLocks noChangeAspect="1" noChangeArrowheads="1"/>
          </p:cNvPicPr>
          <p:nvPr/>
        </p:nvPicPr>
        <p:blipFill>
          <a:blip r:embed="rId3" cstate="print"/>
          <a:srcRect l="19375" t="10938" r="19375" b="21094"/>
          <a:stretch>
            <a:fillRect/>
          </a:stretch>
        </p:blipFill>
        <p:spPr bwMode="auto">
          <a:xfrm>
            <a:off x="1371600" y="838200"/>
            <a:ext cx="6265917" cy="556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chemeClr val="accent1">
              <a:lumMod val="40000"/>
              <a:lumOff val="60000"/>
            </a:schemeClr>
          </a:solidFill>
        </p:spPr>
        <p:txBody>
          <a:bodyPr>
            <a:normAutofit fontScale="90000"/>
          </a:bodyPr>
          <a:lstStyle/>
          <a:p>
            <a:r>
              <a:rPr lang="en-US" sz="2800" dirty="0" smtClean="0"/>
              <a:t>And Thinking Forward: ISO 140xx series of Environmental Standards:</a:t>
            </a:r>
            <a:endParaRPr lang="en-US" sz="2800" dirty="0"/>
          </a:p>
        </p:txBody>
      </p:sp>
      <p:pic>
        <p:nvPicPr>
          <p:cNvPr id="12290" name="Picture 2"/>
          <p:cNvPicPr>
            <a:picLocks noChangeAspect="1" noChangeArrowheads="1"/>
          </p:cNvPicPr>
          <p:nvPr/>
        </p:nvPicPr>
        <p:blipFill>
          <a:blip r:embed="rId3" cstate="print"/>
          <a:srcRect l="12500" t="12500" r="1875" b="3906"/>
          <a:stretch>
            <a:fillRect/>
          </a:stretch>
        </p:blipFill>
        <p:spPr bwMode="auto">
          <a:xfrm>
            <a:off x="1143000" y="990600"/>
            <a:ext cx="7162800" cy="5594304"/>
          </a:xfrm>
          <a:prstGeom prst="rect">
            <a:avLst/>
          </a:prstGeom>
          <a:noFill/>
          <a:ln w="9525">
            <a:noFill/>
            <a:miter lim="800000"/>
            <a:headEnd/>
            <a:tailEnd/>
          </a:ln>
        </p:spPr>
      </p:pic>
      <p:sp>
        <p:nvSpPr>
          <p:cNvPr id="4" name="TextBox 3"/>
          <p:cNvSpPr txBox="1"/>
          <p:nvPr/>
        </p:nvSpPr>
        <p:spPr>
          <a:xfrm>
            <a:off x="3657600" y="2590800"/>
            <a:ext cx="2971800" cy="646331"/>
          </a:xfrm>
          <a:prstGeom prst="rect">
            <a:avLst/>
          </a:prstGeom>
          <a:solidFill>
            <a:schemeClr val="accent2"/>
          </a:solidFill>
        </p:spPr>
        <p:txBody>
          <a:bodyPr wrap="square" rtlCol="0">
            <a:spAutoFit/>
          </a:bodyPr>
          <a:lstStyle/>
          <a:p>
            <a:pPr algn="ctr"/>
            <a:r>
              <a:rPr lang="en-US" dirty="0" smtClean="0"/>
              <a:t>‘CRADLE –TO-GRAVE’ Thinking for an Engineer</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a:solidFill>
            <a:schemeClr val="accent1">
              <a:lumMod val="40000"/>
              <a:lumOff val="60000"/>
            </a:schemeClr>
          </a:solidFill>
        </p:spPr>
        <p:txBody>
          <a:bodyPr>
            <a:normAutofit/>
          </a:bodyPr>
          <a:lstStyle/>
          <a:p>
            <a:r>
              <a:rPr lang="en-US" sz="2800" dirty="0" smtClean="0"/>
              <a:t>Lest we also forget: Ethics in Engineering!</a:t>
            </a:r>
            <a:endParaRPr lang="en-US" sz="2800" dirty="0"/>
          </a:p>
        </p:txBody>
      </p:sp>
      <p:pic>
        <p:nvPicPr>
          <p:cNvPr id="13314" name="Picture 2"/>
          <p:cNvPicPr>
            <a:picLocks noChangeAspect="1" noChangeArrowheads="1"/>
          </p:cNvPicPr>
          <p:nvPr/>
        </p:nvPicPr>
        <p:blipFill>
          <a:blip r:embed="rId3" cstate="print"/>
          <a:srcRect/>
          <a:stretch>
            <a:fillRect/>
          </a:stretch>
        </p:blipFill>
        <p:spPr bwMode="auto">
          <a:xfrm rot="5400000">
            <a:off x="1763588" y="1049214"/>
            <a:ext cx="5686426" cy="5721598"/>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t>Health &amp; Safety </a:t>
            </a:r>
            <a:r>
              <a:rPr lang="en-US" dirty="0" err="1" smtClean="0"/>
              <a:t>Stds</a:t>
            </a:r>
            <a:r>
              <a:rPr lang="en-US" dirty="0" smtClean="0"/>
              <a:t>. too!</a:t>
            </a:r>
            <a:endParaRPr lang="en-US" dirty="0"/>
          </a:p>
        </p:txBody>
      </p:sp>
      <p:pic>
        <p:nvPicPr>
          <p:cNvPr id="14338" name="Picture 2"/>
          <p:cNvPicPr>
            <a:picLocks noChangeAspect="1" noChangeArrowheads="1"/>
          </p:cNvPicPr>
          <p:nvPr/>
        </p:nvPicPr>
        <p:blipFill>
          <a:blip r:embed="rId3" cstate="print"/>
          <a:srcRect/>
          <a:stretch>
            <a:fillRect/>
          </a:stretch>
        </p:blipFill>
        <p:spPr bwMode="auto">
          <a:xfrm rot="5400000">
            <a:off x="2154923" y="1383398"/>
            <a:ext cx="5715000" cy="5081804"/>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print"/>
          <a:srcRect l="18750" t="10938" r="20625" b="4687"/>
          <a:stretch>
            <a:fillRect/>
          </a:stretch>
        </p:blipFill>
        <p:spPr bwMode="auto">
          <a:xfrm>
            <a:off x="2209800" y="1143000"/>
            <a:ext cx="4546600" cy="5062194"/>
          </a:xfrm>
          <a:prstGeom prst="rect">
            <a:avLst/>
          </a:prstGeom>
          <a:noFill/>
          <a:ln w="9525">
            <a:noFill/>
            <a:miter lim="800000"/>
            <a:headEnd/>
            <a:tailEnd/>
          </a:ln>
        </p:spPr>
      </p:pic>
      <p:sp>
        <p:nvSpPr>
          <p:cNvPr id="2" name="Title 1"/>
          <p:cNvSpPr>
            <a:spLocks noGrp="1"/>
          </p:cNvSpPr>
          <p:nvPr>
            <p:ph type="title"/>
          </p:nvPr>
        </p:nvSpPr>
        <p:spPr>
          <a:xfrm>
            <a:off x="457200" y="152400"/>
            <a:ext cx="8229600" cy="685800"/>
          </a:xfrm>
        </p:spPr>
        <p:txBody>
          <a:bodyPr>
            <a:noAutofit/>
          </a:bodyPr>
          <a:lstStyle/>
          <a:p>
            <a:r>
              <a:rPr lang="en-US" sz="3600" dirty="0" smtClean="0"/>
              <a:t>Building Codes are like Standards too </a:t>
            </a:r>
            <a:br>
              <a:rPr lang="en-US" sz="3600" dirty="0" smtClean="0"/>
            </a:br>
            <a:r>
              <a:rPr lang="en-US" sz="3600" dirty="0" smtClean="0"/>
              <a:t>(but are legally binding) :</a:t>
            </a:r>
            <a:endParaRPr lang="en-US" sz="3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print"/>
          <a:srcRect t="28209" r="40541" b="5068"/>
          <a:stretch>
            <a:fillRect/>
          </a:stretch>
        </p:blipFill>
        <p:spPr bwMode="auto">
          <a:xfrm>
            <a:off x="1219200" y="685800"/>
            <a:ext cx="6705600" cy="60198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cstate="print"/>
          <a:srcRect/>
          <a:stretch>
            <a:fillRect/>
          </a:stretch>
        </p:blipFill>
        <p:spPr bwMode="auto">
          <a:xfrm>
            <a:off x="1066800" y="457200"/>
            <a:ext cx="7620000" cy="6096000"/>
          </a:xfrm>
          <a:prstGeom prst="rect">
            <a:avLst/>
          </a:prstGeom>
          <a:noFill/>
          <a:ln w="9525">
            <a:noFill/>
            <a:miter lim="800000"/>
            <a:headEnd/>
            <a:tailEnd/>
          </a:ln>
        </p:spPr>
      </p:pic>
      <p:sp>
        <p:nvSpPr>
          <p:cNvPr id="3" name="TextBox 2"/>
          <p:cNvSpPr txBox="1"/>
          <p:nvPr/>
        </p:nvSpPr>
        <p:spPr>
          <a:xfrm>
            <a:off x="1371600" y="457200"/>
            <a:ext cx="6400800" cy="646331"/>
          </a:xfrm>
          <a:prstGeom prst="rect">
            <a:avLst/>
          </a:prstGeom>
          <a:solidFill>
            <a:schemeClr val="accent1">
              <a:lumMod val="40000"/>
              <a:lumOff val="60000"/>
            </a:schemeClr>
          </a:solidFill>
        </p:spPr>
        <p:txBody>
          <a:bodyPr wrap="square" rtlCol="0">
            <a:spAutoFit/>
          </a:bodyPr>
          <a:lstStyle/>
          <a:p>
            <a:r>
              <a:rPr lang="en-US" dirty="0" smtClean="0"/>
              <a:t>Found at:</a:t>
            </a:r>
          </a:p>
          <a:p>
            <a:r>
              <a:rPr lang="en-US" dirty="0" smtClean="0"/>
              <a:t>http://www.reedconstructiondata.com/building-codes/</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t>Finally:</a:t>
            </a:r>
            <a:endParaRPr lang="en-US" sz="4800" dirty="0"/>
          </a:p>
        </p:txBody>
      </p:sp>
      <p:sp>
        <p:nvSpPr>
          <p:cNvPr id="3" name="Content Placeholder 2"/>
          <p:cNvSpPr>
            <a:spLocks noGrp="1"/>
          </p:cNvSpPr>
          <p:nvPr>
            <p:ph idx="1"/>
          </p:nvPr>
        </p:nvSpPr>
        <p:spPr>
          <a:xfrm>
            <a:off x="762000" y="1905000"/>
            <a:ext cx="6400800" cy="3886200"/>
          </a:xfrm>
        </p:spPr>
        <p:txBody>
          <a:bodyPr>
            <a:normAutofit fontScale="70000" lnSpcReduction="20000"/>
          </a:bodyPr>
          <a:lstStyle/>
          <a:p>
            <a:r>
              <a:rPr lang="en-US" dirty="0" smtClean="0"/>
              <a:t>There’s plenty here to consider – but it’s part of the professional engineering job!</a:t>
            </a:r>
          </a:p>
          <a:p>
            <a:r>
              <a:rPr lang="en-US" dirty="0" smtClean="0"/>
              <a:t>Make Standards part of your Life-long Learning process – check often for changes as they will effect your products and processes as an engineer or manager</a:t>
            </a:r>
          </a:p>
          <a:p>
            <a:r>
              <a:rPr lang="en-US" dirty="0" smtClean="0"/>
              <a:t>As a test case, Each team </a:t>
            </a:r>
            <a:r>
              <a:rPr lang="en-US" b="1" i="1" dirty="0" smtClean="0"/>
              <a:t>MUST </a:t>
            </a:r>
            <a:r>
              <a:rPr lang="en-US" dirty="0" smtClean="0"/>
              <a:t>include a section in their team’s </a:t>
            </a:r>
            <a:r>
              <a:rPr lang="en-US" b="1" i="1" dirty="0" smtClean="0"/>
              <a:t>FINAL REPORT </a:t>
            </a:r>
            <a:r>
              <a:rPr lang="en-US" dirty="0" smtClean="0"/>
              <a:t>(brief but relatively through) on applicable standards and specifications applicable to their project </a:t>
            </a:r>
          </a:p>
          <a:p>
            <a:pPr lvl="2"/>
            <a:r>
              <a:rPr lang="en-US" b="1" i="1" dirty="0" smtClean="0"/>
              <a:t>Which are applicable</a:t>
            </a:r>
          </a:p>
          <a:p>
            <a:pPr lvl="2"/>
            <a:r>
              <a:rPr lang="en-US" b="1" i="1" dirty="0" smtClean="0"/>
              <a:t>How they were used</a:t>
            </a:r>
            <a:endParaRPr lang="en-US" b="1" i="1" dirty="0"/>
          </a:p>
        </p:txBody>
      </p:sp>
      <p:pic>
        <p:nvPicPr>
          <p:cNvPr id="18434" name="Picture 2" descr="C:\Program Files\Microsoft Office\MEDIA\CAGCAT10\j0291984.wmf"/>
          <p:cNvPicPr>
            <a:picLocks noChangeAspect="1" noChangeArrowheads="1"/>
          </p:cNvPicPr>
          <p:nvPr/>
        </p:nvPicPr>
        <p:blipFill>
          <a:blip r:embed="rId3" cstate="print"/>
          <a:srcRect/>
          <a:stretch>
            <a:fillRect/>
          </a:stretch>
        </p:blipFill>
        <p:spPr bwMode="auto">
          <a:xfrm>
            <a:off x="7086600" y="4267200"/>
            <a:ext cx="1808163" cy="191452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Background:</a:t>
            </a:r>
            <a:endParaRPr lang="en-US" dirty="0"/>
          </a:p>
        </p:txBody>
      </p:sp>
      <p:sp>
        <p:nvSpPr>
          <p:cNvPr id="3" name="Content Placeholder 2"/>
          <p:cNvSpPr>
            <a:spLocks noGrp="1"/>
          </p:cNvSpPr>
          <p:nvPr>
            <p:ph sz="half" idx="1"/>
          </p:nvPr>
        </p:nvSpPr>
        <p:spPr>
          <a:xfrm>
            <a:off x="457200" y="1600200"/>
            <a:ext cx="5181600" cy="4800600"/>
          </a:xfrm>
        </p:spPr>
        <p:txBody>
          <a:bodyPr>
            <a:normAutofit fontScale="92500" lnSpcReduction="10000"/>
          </a:bodyPr>
          <a:lstStyle/>
          <a:p>
            <a:r>
              <a:rPr lang="en-US" dirty="0" smtClean="0"/>
              <a:t>The U.S. federal government is the largest single creator and user of standards: more than 45,000 (by current estimates)!</a:t>
            </a:r>
          </a:p>
          <a:p>
            <a:r>
              <a:rPr lang="en-US" dirty="0" smtClean="0"/>
              <a:t>About 210 organization are designated Standard Development Organizations (SDO’s)</a:t>
            </a:r>
          </a:p>
          <a:p>
            <a:r>
              <a:rPr lang="en-US" dirty="0" smtClean="0"/>
              <a:t>Most Standards (about 90%) come from about 20 of these SDO’s</a:t>
            </a:r>
          </a:p>
          <a:p>
            <a:r>
              <a:rPr lang="en-US" dirty="0" smtClean="0"/>
              <a:t>ASTM, ASME, IEEE, AISI (ASM), ASCE, </a:t>
            </a:r>
            <a:r>
              <a:rPr lang="en-US" dirty="0" err="1" smtClean="0"/>
              <a:t>MilStd</a:t>
            </a:r>
            <a:r>
              <a:rPr lang="en-US" dirty="0" smtClean="0"/>
              <a:t> (Mil Specs), are some of the most important SDO’s</a:t>
            </a:r>
          </a:p>
        </p:txBody>
      </p:sp>
      <p:pic>
        <p:nvPicPr>
          <p:cNvPr id="1027" name="Picture 3" descr="C:\Documents and Settings\Administrator\Local Settings\Temporary Internet Files\Content.IE5\1HAKAQEN\MPj04424520000[1].jpg"/>
          <p:cNvPicPr>
            <a:picLocks noChangeAspect="1" noChangeArrowheads="1"/>
          </p:cNvPicPr>
          <p:nvPr/>
        </p:nvPicPr>
        <p:blipFill>
          <a:blip r:embed="rId3" cstate="print"/>
          <a:srcRect/>
          <a:stretch>
            <a:fillRect/>
          </a:stretch>
        </p:blipFill>
        <p:spPr bwMode="auto">
          <a:xfrm>
            <a:off x="5790122" y="2667000"/>
            <a:ext cx="3078829" cy="20574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them Global!</a:t>
            </a:r>
            <a:endParaRPr lang="en-US" dirty="0"/>
          </a:p>
        </p:txBody>
      </p:sp>
      <p:sp>
        <p:nvSpPr>
          <p:cNvPr id="3" name="Content Placeholder 2"/>
          <p:cNvSpPr>
            <a:spLocks noGrp="1"/>
          </p:cNvSpPr>
          <p:nvPr>
            <p:ph idx="1"/>
          </p:nvPr>
        </p:nvSpPr>
        <p:spPr>
          <a:xfrm>
            <a:off x="457200" y="1676400"/>
            <a:ext cx="5334000" cy="4602163"/>
          </a:xfrm>
        </p:spPr>
        <p:txBody>
          <a:bodyPr>
            <a:normAutofit fontScale="77500" lnSpcReduction="20000"/>
          </a:bodyPr>
          <a:lstStyle/>
          <a:p>
            <a:r>
              <a:rPr lang="en-US" dirty="0" smtClean="0"/>
              <a:t>ANSI and (U.S. National Committee (USNC)) are the U.S. clearing house for Standards and a founding member of ISO!</a:t>
            </a:r>
          </a:p>
          <a:p>
            <a:r>
              <a:rPr lang="en-US" dirty="0" smtClean="0"/>
              <a:t>Internationally we see Standard Organization in each of the major Industrial Nations and several Umbrella Groups: </a:t>
            </a:r>
          </a:p>
          <a:p>
            <a:pPr lvl="1"/>
            <a:r>
              <a:rPr lang="en-US" dirty="0" smtClean="0"/>
              <a:t>International Organization for Standardization (ISO) </a:t>
            </a:r>
          </a:p>
          <a:p>
            <a:pPr lvl="1"/>
            <a:r>
              <a:rPr lang="en-US" dirty="0" smtClean="0"/>
              <a:t>International </a:t>
            </a:r>
            <a:r>
              <a:rPr lang="en-US" dirty="0" err="1" smtClean="0"/>
              <a:t>Electrotechnical</a:t>
            </a:r>
            <a:r>
              <a:rPr lang="en-US" dirty="0" smtClean="0"/>
              <a:t> Commission (IEC)</a:t>
            </a:r>
          </a:p>
          <a:p>
            <a:pPr lvl="1"/>
            <a:r>
              <a:rPr lang="en-US" dirty="0" smtClean="0"/>
              <a:t>International Telecommunication Union (ITU)  </a:t>
            </a:r>
          </a:p>
          <a:p>
            <a:endParaRPr lang="en-US" dirty="0"/>
          </a:p>
        </p:txBody>
      </p:sp>
      <p:pic>
        <p:nvPicPr>
          <p:cNvPr id="4" name="Picture 3" descr="C:\Documents and Settings\Administrator\Local Settings\Temporary Internet Files\Content.IE5\1HAKAQEN\MPj04424520000[1].jpg"/>
          <p:cNvPicPr>
            <a:picLocks noChangeAspect="1" noChangeArrowheads="1"/>
          </p:cNvPicPr>
          <p:nvPr/>
        </p:nvPicPr>
        <p:blipFill>
          <a:blip r:embed="rId3" cstate="print"/>
          <a:srcRect/>
          <a:stretch>
            <a:fillRect/>
          </a:stretch>
        </p:blipFill>
        <p:spPr bwMode="auto">
          <a:xfrm>
            <a:off x="5790122" y="2667000"/>
            <a:ext cx="3078829" cy="20574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they’re used:</a:t>
            </a:r>
            <a:endParaRPr lang="en-US" dirty="0"/>
          </a:p>
        </p:txBody>
      </p:sp>
      <p:sp>
        <p:nvSpPr>
          <p:cNvPr id="3" name="Content Placeholder 2"/>
          <p:cNvSpPr>
            <a:spLocks noGrp="1"/>
          </p:cNvSpPr>
          <p:nvPr>
            <p:ph sz="half" idx="1"/>
          </p:nvPr>
        </p:nvSpPr>
        <p:spPr>
          <a:xfrm>
            <a:off x="457200" y="1600200"/>
            <a:ext cx="4267200" cy="4525963"/>
          </a:xfrm>
        </p:spPr>
        <p:txBody>
          <a:bodyPr>
            <a:noAutofit/>
          </a:bodyPr>
          <a:lstStyle/>
          <a:p>
            <a:r>
              <a:rPr lang="en-US" sz="2000" dirty="0" smtClean="0"/>
              <a:t>Standards are a “COMMUNICATION” tool that allows all users to speak the same language when reacting to products or processes</a:t>
            </a:r>
          </a:p>
          <a:p>
            <a:r>
              <a:rPr lang="en-US" sz="2000" dirty="0" smtClean="0"/>
              <a:t>They provide a “Legal,” or at least enforceable, means to evaluate acceptability and sale-ability of products and/or services</a:t>
            </a:r>
          </a:p>
          <a:p>
            <a:r>
              <a:rPr lang="en-US" sz="2000" dirty="0" smtClean="0"/>
              <a:t>They can be taught and applied globally!</a:t>
            </a:r>
          </a:p>
          <a:p>
            <a:r>
              <a:rPr lang="en-US" sz="2000" dirty="0" smtClean="0"/>
              <a:t>They, ultimately, are designed to protect the public from questionable designs, products and practices</a:t>
            </a:r>
            <a:endParaRPr lang="en-US" sz="2000" dirty="0"/>
          </a:p>
        </p:txBody>
      </p:sp>
      <p:sp>
        <p:nvSpPr>
          <p:cNvPr id="4" name="Content Placeholder 3"/>
          <p:cNvSpPr>
            <a:spLocks noGrp="1"/>
          </p:cNvSpPr>
          <p:nvPr>
            <p:ph sz="half" idx="2"/>
          </p:nvPr>
        </p:nvSpPr>
        <p:spPr>
          <a:xfrm>
            <a:off x="4953000" y="1752600"/>
            <a:ext cx="4038600" cy="4525963"/>
          </a:xfrm>
        </p:spPr>
        <p:txBody>
          <a:bodyPr>
            <a:normAutofit fontScale="55000" lnSpcReduction="20000"/>
          </a:bodyPr>
          <a:lstStyle/>
          <a:p>
            <a:r>
              <a:rPr lang="en-US" sz="3300" dirty="0" smtClean="0"/>
              <a:t>Thus they fall (in engineering terms) into the “MOM AND APPLE PIE”  area of our profession!</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r>
              <a:rPr lang="en-US" sz="3300" dirty="0" smtClean="0"/>
              <a:t>They teach us, as engineers, how we can best meet environmental, health, safety and societal responsibilities</a:t>
            </a:r>
            <a:endParaRPr lang="en-US" sz="3300" dirty="0"/>
          </a:p>
        </p:txBody>
      </p:sp>
      <p:pic>
        <p:nvPicPr>
          <p:cNvPr id="2051" name="Picture 3" descr="C:\Documents and Settings\Administrator\Local Settings\Temporary Internet Files\Content.IE5\T43A3L94\MPj04425230000[1].jpg"/>
          <p:cNvPicPr>
            <a:picLocks noChangeAspect="1" noChangeArrowheads="1"/>
          </p:cNvPicPr>
          <p:nvPr/>
        </p:nvPicPr>
        <p:blipFill>
          <a:blip r:embed="rId3" cstate="print"/>
          <a:srcRect/>
          <a:stretch>
            <a:fillRect/>
          </a:stretch>
        </p:blipFill>
        <p:spPr bwMode="auto">
          <a:xfrm>
            <a:off x="5334000" y="2590800"/>
            <a:ext cx="3137263" cy="25938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C:\Documents and Settings\Administrator\Local Settings\Temporary Internet Files\Content.IE5\1HAKAQEN\MPj04371910000[1].jpg"/>
          <p:cNvPicPr>
            <a:picLocks noChangeAspect="1" noChangeArrowheads="1"/>
          </p:cNvPicPr>
          <p:nvPr/>
        </p:nvPicPr>
        <p:blipFill>
          <a:blip r:embed="rId3" cstate="print">
            <a:lum bright="22000" contrast="-51000"/>
          </a:blip>
          <a:srcRect/>
          <a:stretch>
            <a:fillRect/>
          </a:stretch>
        </p:blipFill>
        <p:spPr bwMode="auto">
          <a:xfrm>
            <a:off x="914400" y="228600"/>
            <a:ext cx="7467600" cy="6493256"/>
          </a:xfrm>
          <a:prstGeom prst="rect">
            <a:avLst/>
          </a:prstGeom>
          <a:noFill/>
          <a:effectLst>
            <a:outerShdw blurRad="50800" dist="50800" dir="5400000" algn="ctr" rotWithShape="0">
              <a:srgbClr val="000000">
                <a:alpha val="48000"/>
              </a:srgbClr>
            </a:outerShdw>
          </a:effectLst>
        </p:spPr>
      </p:pic>
      <p:sp>
        <p:nvSpPr>
          <p:cNvPr id="5" name="Rectangle 4"/>
          <p:cNvSpPr/>
          <p:nvPr/>
        </p:nvSpPr>
        <p:spPr>
          <a:xfrm>
            <a:off x="1143000" y="381000"/>
            <a:ext cx="7162800" cy="5509200"/>
          </a:xfrm>
          <a:prstGeom prst="rect">
            <a:avLst/>
          </a:prstGeom>
        </p:spPr>
        <p:txBody>
          <a:bodyPr wrap="square">
            <a:spAutoFit/>
          </a:bodyPr>
          <a:lstStyle/>
          <a:p>
            <a:r>
              <a:rPr lang="en-US" sz="1600" dirty="0" smtClean="0"/>
              <a:t>The National Institute of Standards and Technology (NIST), an agency of the U.S. Department of Commerce, conducted a three-year building and fire safety investigation to study the factors contributing to the collapse of the WTC Towers. (More information on the NIST report can be found in the field trip for this lesson.) </a:t>
            </a:r>
          </a:p>
          <a:p>
            <a:r>
              <a:rPr lang="en-US" sz="1600" dirty="0" smtClean="0"/>
              <a:t>But September 11, 2001, was not the first time that tragedy helped to identify the need for standards. More than a century ago, a great fire ravaged Baltimore, Maryland, for more than 30 hours in early 1904.</a:t>
            </a:r>
            <a:br>
              <a:rPr lang="en-US" sz="1600" dirty="0" smtClean="0"/>
            </a:br>
            <a:r>
              <a:rPr lang="en-US" sz="1600" dirty="0" smtClean="0"/>
              <a:t> </a:t>
            </a:r>
          </a:p>
          <a:p>
            <a:r>
              <a:rPr lang="en-US" sz="1600" dirty="0" smtClean="0"/>
              <a:t>The fire was reported first at the John Hurst and Company building at 10:48 a.m. on Sunday morning, February 7, and quickly spread. By 1:30 p.m., units from surrounding communities were arriving. To halt the fire, officials tried to use a firewall, then dynamited buildings around the existing fire. These tactics, however, were unsuccessful and the fire continued until late afternoon on Mon., February 8. </a:t>
            </a:r>
          </a:p>
          <a:p>
            <a:r>
              <a:rPr lang="en-US" sz="1600" dirty="0" smtClean="0"/>
              <a:t>More than 1,231 firefighters were required to bring the blaze under control. One reason for the fire's duration was the lack of national standards in fire-fighting equipment. Although fire engines from Wilmington and Washington, DC, and cities as far away as Philadelphia, Atlantic City, and New York City responded, many were useless because their hose couplings failed to fit Baltimore hydrants. As a result, the fire burned over 30 hours, destroying 1,526 buildings spanning 70 city blocks. </a:t>
            </a:r>
          </a:p>
          <a:p>
            <a:r>
              <a:rPr lang="en-US" sz="1600" dirty="0" smtClean="0"/>
              <a:t>The National Fire Protection Association, which had been established in 1896 after a number of disastrous large-scale fires, then set about to develop uniform sprinkler systems and standard hose couplings. </a:t>
            </a:r>
            <a:endParaRPr lang="en-US" sz="1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l="15151" t="10985" r="18182" b="5682"/>
          <a:stretch>
            <a:fillRect/>
          </a:stretch>
        </p:blipFill>
        <p:spPr bwMode="auto">
          <a:xfrm>
            <a:off x="1371600" y="457200"/>
            <a:ext cx="5867400" cy="5867400"/>
          </a:xfrm>
          <a:prstGeom prst="rect">
            <a:avLst/>
          </a:prstGeom>
          <a:noFill/>
          <a:ln w="9525">
            <a:noFill/>
            <a:miter lim="800000"/>
            <a:headEnd/>
            <a:tailEnd/>
          </a:ln>
        </p:spPr>
      </p:pic>
      <p:sp>
        <p:nvSpPr>
          <p:cNvPr id="4" name="Flowchart: Alternate Process 3">
            <a:hlinkClick r:id="rId4"/>
          </p:cNvPr>
          <p:cNvSpPr/>
          <p:nvPr/>
        </p:nvSpPr>
        <p:spPr>
          <a:xfrm>
            <a:off x="457200" y="1143000"/>
            <a:ext cx="1066800" cy="4572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Go There!</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l="16250" t="17188" r="45000" b="9375"/>
          <a:stretch>
            <a:fillRect/>
          </a:stretch>
        </p:blipFill>
        <p:spPr bwMode="auto">
          <a:xfrm>
            <a:off x="3505200" y="990600"/>
            <a:ext cx="3505200" cy="5314335"/>
          </a:xfrm>
          <a:prstGeom prst="rect">
            <a:avLst/>
          </a:prstGeom>
          <a:noFill/>
          <a:ln w="9525">
            <a:noFill/>
            <a:miter lim="800000"/>
            <a:headEnd/>
            <a:tailEnd/>
          </a:ln>
        </p:spPr>
      </p:pic>
      <p:sp>
        <p:nvSpPr>
          <p:cNvPr id="3" name="TextBox 2"/>
          <p:cNvSpPr txBox="1"/>
          <p:nvPr/>
        </p:nvSpPr>
        <p:spPr>
          <a:xfrm>
            <a:off x="457200" y="762000"/>
            <a:ext cx="2438400" cy="923330"/>
          </a:xfrm>
          <a:prstGeom prst="rect">
            <a:avLst/>
          </a:prstGeom>
          <a:noFill/>
        </p:spPr>
        <p:txBody>
          <a:bodyPr wrap="square" rtlCol="0">
            <a:spAutoFit/>
          </a:bodyPr>
          <a:lstStyle/>
          <a:p>
            <a:r>
              <a:rPr lang="en-US" dirty="0" smtClean="0"/>
              <a:t>American National Standards Institute:</a:t>
            </a:r>
          </a:p>
          <a:p>
            <a:r>
              <a:rPr lang="en-US" dirty="0" smtClean="0"/>
              <a:t>An Introduction!</a:t>
            </a:r>
            <a:endParaRPr lang="en-US" dirty="0"/>
          </a:p>
        </p:txBody>
      </p:sp>
      <p:sp>
        <p:nvSpPr>
          <p:cNvPr id="4" name="Flowchart: Alternate Process 3">
            <a:hlinkClick r:id="rId4"/>
          </p:cNvPr>
          <p:cNvSpPr/>
          <p:nvPr/>
        </p:nvSpPr>
        <p:spPr>
          <a:xfrm>
            <a:off x="990600" y="2057400"/>
            <a:ext cx="914400" cy="7620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Go There</a:t>
            </a:r>
            <a:endParaRPr lang="en-US" dirty="0"/>
          </a:p>
        </p:txBody>
      </p:sp>
      <p:sp>
        <p:nvSpPr>
          <p:cNvPr id="5" name="TextBox 4"/>
          <p:cNvSpPr txBox="1"/>
          <p:nvPr/>
        </p:nvSpPr>
        <p:spPr>
          <a:xfrm>
            <a:off x="228600" y="3962400"/>
            <a:ext cx="2743200" cy="646331"/>
          </a:xfrm>
          <a:prstGeom prst="rect">
            <a:avLst/>
          </a:prstGeom>
          <a:solidFill>
            <a:schemeClr val="accent1">
              <a:lumMod val="40000"/>
              <a:lumOff val="60000"/>
            </a:schemeClr>
          </a:solidFill>
          <a:scene3d>
            <a:camera prst="orthographicFront"/>
            <a:lightRig rig="threePt" dir="t"/>
          </a:scene3d>
          <a:sp3d prstMaterial="dkEdge">
            <a:bevelT prst="angle"/>
            <a:bevelB w="152400" h="50800" prst="softRound"/>
          </a:sp3d>
        </p:spPr>
        <p:txBody>
          <a:bodyPr wrap="square" rtlCol="0">
            <a:spAutoFit/>
          </a:bodyPr>
          <a:lstStyle/>
          <a:p>
            <a:r>
              <a:rPr lang="en-US" dirty="0" smtClean="0"/>
              <a:t>More than 10,000 National Standards in the USA alone</a:t>
            </a:r>
            <a:endParaRPr lang="en-US" dirty="0"/>
          </a:p>
        </p:txBody>
      </p:sp>
      <p:sp>
        <p:nvSpPr>
          <p:cNvPr id="6" name="TextBox 5"/>
          <p:cNvSpPr txBox="1"/>
          <p:nvPr/>
        </p:nvSpPr>
        <p:spPr>
          <a:xfrm>
            <a:off x="533400" y="5715000"/>
            <a:ext cx="2362200" cy="646331"/>
          </a:xfrm>
          <a:prstGeom prst="rect">
            <a:avLst/>
          </a:prstGeom>
          <a:solidFill>
            <a:schemeClr val="accent1">
              <a:lumMod val="60000"/>
              <a:lumOff val="40000"/>
            </a:schemeClr>
          </a:solidFill>
          <a:scene3d>
            <a:camera prst="orthographicFront"/>
            <a:lightRig rig="threePt" dir="t"/>
          </a:scene3d>
          <a:sp3d prstMaterial="dkEdge">
            <a:bevelT prst="angle"/>
          </a:sp3d>
        </p:spPr>
        <p:txBody>
          <a:bodyPr wrap="square" rtlCol="0">
            <a:spAutoFit/>
          </a:bodyPr>
          <a:lstStyle/>
          <a:p>
            <a:r>
              <a:rPr lang="en-US" dirty="0" smtClean="0"/>
              <a:t>Open Standards (process of developing)</a:t>
            </a:r>
            <a:endParaRPr lang="en-US" dirty="0"/>
          </a:p>
        </p:txBody>
      </p:sp>
      <p:sp>
        <p:nvSpPr>
          <p:cNvPr id="7" name="Right Arrow 6"/>
          <p:cNvSpPr/>
          <p:nvPr/>
        </p:nvSpPr>
        <p:spPr>
          <a:xfrm>
            <a:off x="2971800" y="5791200"/>
            <a:ext cx="381000" cy="152400"/>
          </a:xfrm>
          <a:prstGeom prst="rightArrow">
            <a:avLst/>
          </a:prstGeom>
          <a:scene3d>
            <a:camera prst="orthographicFront">
              <a:rot lat="0" lon="0" rev="600000"/>
            </a:camera>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3048000" y="4191000"/>
            <a:ext cx="381000" cy="121919"/>
          </a:xfrm>
          <a:prstGeom prst="rightArrow">
            <a:avLst/>
          </a:prstGeom>
          <a:scene3d>
            <a:camera prst="orthographicFront"/>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Learning About Them: </a:t>
            </a:r>
            <a:r>
              <a:rPr lang="en-US" sz="3100" dirty="0" smtClean="0"/>
              <a:t>see e-modules on line</a:t>
            </a:r>
            <a:endParaRPr lang="en-US" sz="3100" dirty="0"/>
          </a:p>
        </p:txBody>
      </p:sp>
      <p:sp>
        <p:nvSpPr>
          <p:cNvPr id="3" name="Rectangle 2"/>
          <p:cNvSpPr/>
          <p:nvPr/>
        </p:nvSpPr>
        <p:spPr>
          <a:xfrm>
            <a:off x="1371600" y="1905000"/>
            <a:ext cx="6858000" cy="3693319"/>
          </a:xfrm>
          <a:prstGeom prst="rect">
            <a:avLst/>
          </a:prstGeom>
        </p:spPr>
        <p:txBody>
          <a:bodyPr wrap="square">
            <a:spAutoFit/>
          </a:bodyPr>
          <a:lstStyle/>
          <a:p>
            <a:r>
              <a:rPr lang="en-US" b="1" dirty="0"/>
              <a:t>Why Standards Matter</a:t>
            </a:r>
          </a:p>
          <a:p>
            <a:r>
              <a:rPr lang="en-US" dirty="0"/>
              <a:t>ANSI’s first introductory level e-learning course is for those who </a:t>
            </a:r>
            <a:r>
              <a:rPr lang="en-US" dirty="0" smtClean="0"/>
              <a:t>may not </a:t>
            </a:r>
            <a:r>
              <a:rPr lang="en-US" dirty="0"/>
              <a:t>be familiar with standards, ANSI or the U.S. voluntary </a:t>
            </a:r>
            <a:r>
              <a:rPr lang="en-US" dirty="0" smtClean="0"/>
              <a:t>standards and </a:t>
            </a:r>
            <a:r>
              <a:rPr lang="en-US" dirty="0"/>
              <a:t>conformity assessment systems</a:t>
            </a:r>
            <a:r>
              <a:rPr lang="en-US" dirty="0" smtClean="0"/>
              <a:t>.</a:t>
            </a:r>
            <a:br>
              <a:rPr lang="en-US" dirty="0" smtClean="0"/>
            </a:br>
            <a:endParaRPr lang="en-US" dirty="0"/>
          </a:p>
          <a:p>
            <a:r>
              <a:rPr lang="en-US" dirty="0"/>
              <a:t>• </a:t>
            </a:r>
            <a:r>
              <a:rPr lang="en-US" b="1" dirty="0"/>
              <a:t>U.S. Standards – Today and Tomorrow</a:t>
            </a:r>
          </a:p>
          <a:p>
            <a:r>
              <a:rPr lang="en-US" dirty="0"/>
              <a:t>This course focuses on the U.S. national standards systems and is </a:t>
            </a:r>
            <a:r>
              <a:rPr lang="en-US" dirty="0" smtClean="0"/>
              <a:t>an intermediate-level </a:t>
            </a:r>
            <a:r>
              <a:rPr lang="en-US" dirty="0"/>
              <a:t>course that supplements basic standards education</a:t>
            </a:r>
            <a:r>
              <a:rPr lang="en-US" dirty="0" smtClean="0"/>
              <a:t>. It </a:t>
            </a:r>
            <a:r>
              <a:rPr lang="en-US" dirty="0"/>
              <a:t>provides more in-depth knowledge about the development, role </a:t>
            </a:r>
            <a:r>
              <a:rPr lang="en-US" dirty="0" smtClean="0"/>
              <a:t>and impact </a:t>
            </a:r>
            <a:r>
              <a:rPr lang="en-US" dirty="0"/>
              <a:t>of domestic standards on government, business, trade </a:t>
            </a:r>
            <a:r>
              <a:rPr lang="en-US" dirty="0" smtClean="0"/>
              <a:t>and professional </a:t>
            </a:r>
            <a:r>
              <a:rPr lang="en-US" dirty="0"/>
              <a:t>associations, and includes a module for university faculty</a:t>
            </a:r>
          </a:p>
          <a:p>
            <a:r>
              <a:rPr lang="en-US" dirty="0"/>
              <a:t>and students</a:t>
            </a:r>
            <a:r>
              <a:rPr lang="en-US" dirty="0" smtClean="0"/>
              <a:t>.  The </a:t>
            </a:r>
            <a:r>
              <a:rPr lang="en-US" dirty="0"/>
              <a:t>courses on this website complement ANSI’s</a:t>
            </a:r>
          </a:p>
          <a:p>
            <a:r>
              <a:rPr lang="en-US" dirty="0"/>
              <a:t>instructor-led education and training courses.</a:t>
            </a:r>
          </a:p>
        </p:txBody>
      </p:sp>
      <p:sp>
        <p:nvSpPr>
          <p:cNvPr id="4" name="Flowchart: Alternate Process 3">
            <a:hlinkClick r:id="rId3"/>
          </p:cNvPr>
          <p:cNvSpPr/>
          <p:nvPr/>
        </p:nvSpPr>
        <p:spPr>
          <a:xfrm>
            <a:off x="6248400" y="2895600"/>
            <a:ext cx="1676400" cy="4572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Go There</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4853</TotalTime>
  <Words>1109</Words>
  <Application>Microsoft Office PowerPoint</Application>
  <PresentationFormat>On-screen Show (4:3)</PresentationFormat>
  <Paragraphs>115</Paragraphs>
  <Slides>29</Slides>
  <Notes>29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Office Theme</vt:lpstr>
      <vt:lpstr>Engineering Standards What They are and Where/Why They’re Used!</vt:lpstr>
      <vt:lpstr>Some Definitions:</vt:lpstr>
      <vt:lpstr>Some Background:</vt:lpstr>
      <vt:lpstr>Taking them Global!</vt:lpstr>
      <vt:lpstr>How they’re used:</vt:lpstr>
      <vt:lpstr>PowerPoint Presentation</vt:lpstr>
      <vt:lpstr>PowerPoint Presentation</vt:lpstr>
      <vt:lpstr>PowerPoint Presentation</vt:lpstr>
      <vt:lpstr>Learning About Them: see e-modules on line</vt:lpstr>
      <vt:lpstr>PowerPoint Presentation</vt:lpstr>
      <vt:lpstr>Standards in the news:</vt:lpstr>
      <vt:lpstr>Standards in the News:</vt:lpstr>
      <vt:lpstr>PowerPoint Presentation</vt:lpstr>
      <vt:lpstr>PowerPoint Presentation</vt:lpstr>
      <vt:lpstr>Where they may Play into your Projects, Examples: (drafting Standard)</vt:lpstr>
      <vt:lpstr>PowerPoint Presentation</vt:lpstr>
      <vt:lpstr>NSSN also Has Advanced Search Capabilities to find standards that may be relevent to your project:</vt:lpstr>
      <vt:lpstr>Advanced Search is Through – Try it for your project!</vt:lpstr>
      <vt:lpstr>Another Example (noise control)</vt:lpstr>
      <vt:lpstr>Take a Look at the Professional Societies Pages too!</vt:lpstr>
      <vt:lpstr>PowerPoint Presentation</vt:lpstr>
      <vt:lpstr>Focus on Quality:</vt:lpstr>
      <vt:lpstr>And Thinking Forward: ISO 140xx series of Environmental Standards:</vt:lpstr>
      <vt:lpstr>Lest we also forget: Ethics in Engineering!</vt:lpstr>
      <vt:lpstr>Health &amp; Safety Stds. too!</vt:lpstr>
      <vt:lpstr>Building Codes are like Standards too  (but are legally binding) :</vt:lpstr>
      <vt:lpstr>PowerPoint Presentation</vt:lpstr>
      <vt:lpstr>PowerPoint Presentation</vt:lpstr>
      <vt:lpstr>Finally:</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Engineering Standards What They are and Where they’re Used!</dc:title>
  <dc:creator>Hayajneh</dc:creator>
  <cp:lastModifiedBy>Mohammad Hayajneh</cp:lastModifiedBy>
  <cp:revision>44</cp:revision>
  <dcterms:created xsi:type="dcterms:W3CDTF">2009-10-08T19:27:56Z</dcterms:created>
  <dcterms:modified xsi:type="dcterms:W3CDTF">2018-04-15T09:04:03Z</dcterms:modified>
</cp:coreProperties>
</file>